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  <p:embeddedFont>
      <p:font typeface="Helvetica Neue Light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22" Type="http://schemas.openxmlformats.org/officeDocument/2006/relationships/font" Target="fonts/HelveticaNeueLight-bold.fntdata"/><Relationship Id="rId10" Type="http://schemas.openxmlformats.org/officeDocument/2006/relationships/slide" Target="slides/slide5.xml"/><Relationship Id="rId21" Type="http://schemas.openxmlformats.org/officeDocument/2006/relationships/font" Target="fonts/HelveticaNeueLight-regular.fntdata"/><Relationship Id="rId13" Type="http://schemas.openxmlformats.org/officeDocument/2006/relationships/slide" Target="slides/slide8.xml"/><Relationship Id="rId24" Type="http://schemas.openxmlformats.org/officeDocument/2006/relationships/font" Target="fonts/HelveticaNeueLight-boldItalic.fntdata"/><Relationship Id="rId12" Type="http://schemas.openxmlformats.org/officeDocument/2006/relationships/slide" Target="slides/slide7.xml"/><Relationship Id="rId23" Type="http://schemas.openxmlformats.org/officeDocument/2006/relationships/font" Target="fonts/HelveticaNeue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8396689f0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8396689f0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8f24af4d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8f24af4d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8396689f0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8396689f0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8396689f0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8396689f0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8396689f0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8396689f0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8396689f0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8396689f0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fbabfd7e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fbabfd7e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94565b887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94565b887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8396689f0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8396689f0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396689f0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8396689f0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sustainability@multco.us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409800" y="1692600"/>
            <a:ext cx="8324400" cy="17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BF1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Every community member has access to affordable, reliable, and safe transit, biking, and pedestrian infrastructure.</a:t>
            </a:r>
            <a:endParaRPr b="1" sz="3600">
              <a:solidFill>
                <a:srgbClr val="BF1E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591400" y="3858900"/>
            <a:ext cx="6240900" cy="93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Community Forum #</a:t>
            </a: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9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December</a:t>
            </a: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</a:t>
            </a: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4</a:t>
            </a: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, 2025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11700" y="348900"/>
            <a:ext cx="3944400" cy="6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Universal Goal: </a:t>
            </a:r>
            <a:r>
              <a:rPr lang="en" sz="1600">
                <a:latin typeface="Helvetica Neue Light"/>
                <a:ea typeface="Helvetica Neue Light"/>
                <a:cs typeface="Helvetica Neue Light"/>
                <a:sym typeface="Helvetica Neue Light"/>
              </a:rPr>
              <a:t>Transit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Climate Justice Plan</a:t>
            </a:r>
            <a:endParaRPr sz="16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7" name="Google Shape;57;p13" title="CJP Iconography drafting-2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52475" y="3152550"/>
            <a:ext cx="2814125" cy="281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 title="CJP Iconography drafting-2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2350" y="-1281975"/>
            <a:ext cx="2814125" cy="281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F1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Strategies </a:t>
            </a:r>
            <a:r>
              <a:rPr b="1" lang="en">
                <a:solidFill>
                  <a:srgbClr val="BF1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>
              <a:solidFill>
                <a:srgbClr val="BF1E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311700" y="1017725"/>
            <a:ext cx="8520600" cy="3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 of the strategies</a:t>
            </a:r>
            <a:endParaRPr b="1"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near term actions that the County can take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Identify community policy priorities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Guiding questions</a:t>
            </a:r>
            <a:endParaRPr b="1"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there any strategies that you would modify?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the draft strategies align with county or community priorities as you see them?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Which strategy, from the ones that are listed, should be a priority for Multnomah County?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there any other strategies you would like to see in order to help achieve this goal?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considerations: cost, feasibility, and barriers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BF1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2" title="CJP Iconography drafting-2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084725" y="40187"/>
            <a:ext cx="1166975" cy="11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F1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Submit Feedback &amp; Next Steps</a:t>
            </a:r>
            <a:endParaRPr b="1">
              <a:solidFill>
                <a:srgbClr val="BF1E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ensure your feedback is considered for this goal, please provide your goal-specific comments within 14 days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Submit your goal specific comments via email to </a:t>
            </a:r>
            <a:r>
              <a:rPr lang="en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sustainability@multco.us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Invite staff to present or participate in a community discussion or workspace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Revised draft of the Climate Justice Plan in the early 2026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revised draft will be published online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Staff will present the revised draft to the Board of County Commissioners in a work session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feedback from the Board and CJP Steering Committee to finalize the draft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175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400"/>
              <a:buFont typeface="Helvetica Neue"/>
              <a:buChar char="○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Seek Board approval for the final plan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8" name="Google Shape;138;p23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BF1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3" title="CJP Iconography drafting-2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84725" y="40187"/>
            <a:ext cx="1166975" cy="11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256500" y="337325"/>
            <a:ext cx="857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F1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 of </a:t>
            </a:r>
            <a:r>
              <a:rPr b="1" lang="en">
                <a:solidFill>
                  <a:srgbClr val="BF1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Today's</a:t>
            </a:r>
            <a:r>
              <a:rPr b="1" lang="en">
                <a:solidFill>
                  <a:srgbClr val="BF1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Meeting</a:t>
            </a:r>
            <a:endParaRPr b="1">
              <a:solidFill>
                <a:srgbClr val="BF1E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BF1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292050" y="1125200"/>
            <a:ext cx="8504700" cy="3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Metrics: 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Ensure the metrics measure progress toward the goal and that one or metrics can be disaggregated to measure for disparate impacts.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 Strategies: 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Ensure strategies are S.M.A.R.T (Specific, Measurable, Attainable, Relevant, Timely) and effectively balance recommendations.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Deepen Collaboration: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Ensure the process of the Climate Justice Plan is inclusive of diverse perspectives 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b="1"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Gather Technical Input:</a:t>
            </a: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Gather specific and technical feedback on proposed metrics and strategies.</a:t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6" name="Google Shape;66;p14" title="CJP Iconography drafting-2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084725" y="40187"/>
            <a:ext cx="1166975" cy="11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327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F1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Core Values</a:t>
            </a:r>
            <a:endParaRPr b="1">
              <a:solidFill>
                <a:srgbClr val="BF1E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071900"/>
            <a:ext cx="823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change is real and driven by fossil fuel combustion.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change impacts public health and well-being.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justice links the climate crisis to social, racial, and environmental equity.</a:t>
            </a:r>
            <a:b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We must center frontline communities—those most impacted—to drive efficient and equitable solutions.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BF1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 title="CJP Iconography drafting-2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4725" y="40187"/>
            <a:ext cx="1166975" cy="11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322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F1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Shared Agreement</a:t>
            </a:r>
            <a:r>
              <a:rPr b="1" lang="en">
                <a:solidFill>
                  <a:srgbClr val="BF1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b="1">
              <a:solidFill>
                <a:srgbClr val="BF1E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311700" y="993975"/>
            <a:ext cx="8351400" cy="3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Tell us your name and affiliation (if any) when talking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Respect each other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Listen to understand, not to respond. Don’t interrupt.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space, take space/share airtime. Balance participation in the room.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Expect and accept discomfort (and joy!)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Practice community and self-care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“Bike rack” to capture off topic or detailed questions or ideas that arise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Never a failure, always a lesson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Others?</a:t>
            </a:r>
            <a:endParaRPr sz="1800">
              <a:solidFill>
                <a:srgbClr val="59595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BF1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 title="CJP Iconography drafting-2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084725" y="40187"/>
            <a:ext cx="1166975" cy="11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F1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Where this came from where we are going</a:t>
            </a:r>
            <a:endParaRPr b="1">
              <a:solidFill>
                <a:srgbClr val="BF1E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-3308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Laying the Foundation - Vision &amp; Values (2020 - </a:t>
            </a: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2023</a:t>
            </a: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2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Climate Justice Earth Day Convening </a:t>
            </a:r>
            <a:endParaRPr sz="1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Environmental Justice (EJ) Indicators Storytelling Zine</a:t>
            </a:r>
            <a:endParaRPr sz="1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2352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Vision &amp; Values Framework: Climate Justice Framework</a:t>
            </a:r>
            <a:b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083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1 - Frontline Community Engagement (2023 - 2025)</a:t>
            </a:r>
            <a:endParaRPr sz="2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4165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Launched Steering Committee </a:t>
            </a:r>
            <a:endParaRPr sz="17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2352"/>
              <a:buFont typeface="Helvetica Neue"/>
              <a:buChar char="○"/>
            </a:pPr>
            <a:r>
              <a:rPr lang="en" sz="1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Prioritized non-transactional conversations with communities typically excluded from government planning</a:t>
            </a:r>
            <a:b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861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2 - Public Comment Period (2025)</a:t>
            </a:r>
            <a:endParaRPr sz="225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290830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83051"/>
              <a:buFont typeface="Helvetica Neue"/>
              <a:buChar char="○"/>
            </a:pPr>
            <a:r>
              <a:rPr lang="en" sz="168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Significant Feedback Gathered (webinars, survey responses, written comment)</a:t>
            </a:r>
            <a:br>
              <a:rPr lang="en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861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Phase 3 - Refinement</a:t>
            </a:r>
            <a:r>
              <a:rPr b="1" lang="en">
                <a:solidFill>
                  <a:srgbClr val="000000"/>
                </a:solidFill>
              </a:rPr>
              <a:t> </a:t>
            </a:r>
            <a:r>
              <a:rPr lang="en" sz="225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&amp; Finalization (2025-2026)</a:t>
            </a:r>
            <a:endParaRPr sz="225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3529" lvl="1" marL="9144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68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Community Forums on each Universal Goal </a:t>
            </a:r>
            <a:endParaRPr sz="1685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0352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○"/>
            </a:pPr>
            <a:r>
              <a:rPr lang="en" sz="168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Collaboration to finalize a plan that is both technically effective and equitably centered, serving as a comprehensive government action plan and community toolkit.</a:t>
            </a:r>
            <a:endParaRPr sz="1685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BF1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7" title="CJP Iconography drafting-2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4725" y="40187"/>
            <a:ext cx="1166975" cy="11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F1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makes the draft CJP different?</a:t>
            </a:r>
            <a:endParaRPr b="1">
              <a:solidFill>
                <a:srgbClr val="BF1E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311700" y="1152475"/>
            <a:ext cx="5451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-363696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Creates a vision for climate justice that is reflected in universal goals.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Provides a framework for aligning efforts toward climate justice over time.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Co-created toolkit with both community and government priorities.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3696" lvl="0" marL="45720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rgbClr val="595959"/>
              </a:buClr>
              <a:buSzPct val="100000"/>
              <a:buFont typeface="Helvetica Neue"/>
              <a:buChar char="●"/>
            </a:pPr>
            <a:r>
              <a:rPr lang="en" sz="2300">
                <a:latin typeface="Helvetica Neue"/>
                <a:ea typeface="Helvetica Neue"/>
                <a:cs typeface="Helvetica Neue"/>
                <a:sym typeface="Helvetica Neue"/>
              </a:rPr>
              <a:t>Strategies prioritize the needs of most impacted communities. </a:t>
            </a:r>
            <a:endParaRPr sz="23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18" title="Untitled (5)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3200" y="107350"/>
            <a:ext cx="3809727" cy="492882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BF1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8" title="CJP Iconography drafting-2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8084725" y="40187"/>
            <a:ext cx="1166975" cy="11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F1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Multnomah County’s existing work on this goal</a:t>
            </a:r>
            <a:endParaRPr b="1">
              <a:solidFill>
                <a:srgbClr val="BF1E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Maintain Rural and County Roads: Manage and upkeep the infrastructure of all rural roads and county urban collector roads (e.g., SE Powell Boulevard).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Maintain Seven Willamette River Bridges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Transportation System Planning in East County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Safe Routes to School in East County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Transit Advocacy: Advocate for and collaborate with TriMet on regional transit expansion and improvements (e.g., supporting Forward Together 2.0 for new transit lines).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Regional Board Participation (JPACT, EMCTC)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 Health 2023 Data Report on Traffic Fatalities 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6" name="Google Shape;106;p19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BF1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9" title="CJP Iconography drafting-2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4725" y="40187"/>
            <a:ext cx="1166975" cy="11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F1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we have heard so far</a:t>
            </a:r>
            <a:endParaRPr b="1">
              <a:solidFill>
                <a:srgbClr val="BF1E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152475"/>
            <a:ext cx="8033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General feedback:</a:t>
            </a:r>
            <a:endParaRPr sz="1100">
              <a:solidFill>
                <a:schemeClr val="dk1"/>
              </a:solidFill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30"/>
              <a:buFont typeface="Helvetica Neue"/>
              <a:buChar char="●"/>
            </a:pP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Comments were broadly supportive of the transportation goal</a:t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Font typeface="Helvetica Neue"/>
              <a:buChar char="●"/>
            </a:pP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Comments were supportive of the strategies, especially their emphasis on safety, transit, and active transportation options</a:t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Recommendations/Concerns:</a:t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30"/>
              <a:buFont typeface="Helvetica Neue"/>
              <a:buChar char="●"/>
            </a:pP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 comments emphasized the importance of physical infrastructure and significant design changes to keep active transportation users safe</a:t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Font typeface="Helvetica Neue"/>
              <a:buChar char="●"/>
            </a:pP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Several comments recommended a greater focus on addressing safety and accessibility for people with disabilities</a:t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Font typeface="Helvetica Neue"/>
              <a:buChar char="●"/>
            </a:pP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comments recommended that transit is free for all, while others suggested addressing safety concerns on transit should be prioritized first</a:t>
            </a:r>
            <a:endParaRPr sz="162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210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30"/>
              <a:buFont typeface="Helvetica Neue"/>
              <a:buChar char="●"/>
            </a:pPr>
            <a:r>
              <a:rPr lang="en" sz="162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Several comments recommended separating out strategies for bicycling, electric vehicles, and transit given their complexity and importance</a:t>
            </a:r>
            <a:endParaRPr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4" name="Google Shape;114;p20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BF1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20" title="CJP Iconography drafting-2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084725" y="40187"/>
            <a:ext cx="1166975" cy="11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F1E2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Outcome Metrics</a:t>
            </a:r>
            <a:endParaRPr b="1">
              <a:solidFill>
                <a:srgbClr val="BF1E2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Purpose of the metrics (indicators)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Measure progress toward the goal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Basis for regular and recurring reporting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Understand disparate outcomes among demographic groups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Guiding questions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you have questions about these metrics?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these metrics look adequate in terms of measuring progress toward outcomes? Any adjustments you would offer?  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other metrics would you add? What is the source of data?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21"/>
          <p:cNvSpPr/>
          <p:nvPr/>
        </p:nvSpPr>
        <p:spPr>
          <a:xfrm>
            <a:off x="0" y="4974800"/>
            <a:ext cx="9144000" cy="168600"/>
          </a:xfrm>
          <a:prstGeom prst="rect">
            <a:avLst/>
          </a:prstGeom>
          <a:solidFill>
            <a:srgbClr val="BF1E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1" title="CJP Iconography drafting-2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4725" y="40187"/>
            <a:ext cx="1166975" cy="11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