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Helvetica Neue"/>
      <p:regular r:id="rId16"/>
      <p:bold r:id="rId17"/>
      <p:italic r:id="rId18"/>
      <p:boldItalic r:id="rId19"/>
    </p:embeddedFont>
    <p:embeddedFont>
      <p:font typeface="Helvetica Neue Light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Light-regular.fntdata"/><Relationship Id="rId11" Type="http://schemas.openxmlformats.org/officeDocument/2006/relationships/slide" Target="slides/slide6.xml"/><Relationship Id="rId22" Type="http://schemas.openxmlformats.org/officeDocument/2006/relationships/font" Target="fonts/HelveticaNeueLight-italic.fntdata"/><Relationship Id="rId10" Type="http://schemas.openxmlformats.org/officeDocument/2006/relationships/slide" Target="slides/slide5.xml"/><Relationship Id="rId21" Type="http://schemas.openxmlformats.org/officeDocument/2006/relationships/font" Target="fonts/HelveticaNeueLight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HelveticaNeueLight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HelveticaNeue-bold.fntdata"/><Relationship Id="rId16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boldItalic.fntdata"/><Relationship Id="rId6" Type="http://schemas.openxmlformats.org/officeDocument/2006/relationships/slide" Target="slides/slide1.xml"/><Relationship Id="rId18" Type="http://schemas.openxmlformats.org/officeDocument/2006/relationships/font" Target="fonts/HelveticaNeue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f24af4d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f24af4d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396689f0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396689f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396689f0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396689f0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396689f0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396689f0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396689f0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396689f0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396689f0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396689f0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94df022b4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94df022b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396689f0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8396689f0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8396689f0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8396689f0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mailto:sustainability@multco.us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409800" y="1692600"/>
            <a:ext cx="8324400" cy="175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600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community member has access to clean water that supports their needs and all living systems.</a:t>
            </a:r>
            <a:endParaRPr b="1" sz="3600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591400" y="3858900"/>
            <a:ext cx="624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Community Forum #1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October 23, 2025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348900"/>
            <a:ext cx="3944400" cy="6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Universal Goal: Water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Climate Justice Plan - DRAFT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57" name="Google Shape;57;p13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699977">
            <a:off x="-1183242" y="3183507"/>
            <a:ext cx="2953856" cy="2953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5">
            <a:off x="7477076" y="-894780"/>
            <a:ext cx="2867951" cy="28679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Submit Feedback &amp; Next Steps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8" name="Google Shape;128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ensure your feedback is considered for this goal, please provide your goal-specific comments within 14 days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5755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Submit your goal specific comments via email to </a:t>
            </a:r>
            <a:r>
              <a:rPr lang="en" u="sng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sustainability@multco.us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5755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Invite MultCo staff to present or participate in a community discussion or workspace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5755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Revised draft of the Climate Justice Plan based on feedback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5835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616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revised draft will be published online in early 2026</a:t>
            </a:r>
            <a:endParaRPr sz="1616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5835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616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Staff will present the revised draft to the Board of County Commissioners in a work session</a:t>
            </a:r>
            <a:endParaRPr sz="1616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5835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616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feedback from the Board of County Commissioners to finalise the draft </a:t>
            </a:r>
            <a:endParaRPr sz="1616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5835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616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 steering </a:t>
            </a:r>
            <a:r>
              <a:rPr lang="en" sz="1616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committee</a:t>
            </a:r>
            <a:r>
              <a:rPr lang="en" sz="1616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Board of County Commissioners approval for the final plan </a:t>
            </a:r>
            <a:endParaRPr sz="1616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0" name="Google Shape;130;p22" title="CJP Iconography drafting-13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256500" y="337325"/>
            <a:ext cx="857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Purpose of </a:t>
            </a: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Today's</a:t>
            </a: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Meeting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284100" y="1012000"/>
            <a:ext cx="8504700" cy="377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 Strategies: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Ensure strategies are S.M.A.R.T (Specific,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Measurable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Attainable, Relevant, Timely) and effectively balance recommendations.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 Metrics: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Ensure the metrics are effective, measurable, and clearly aligned with key environmental justice indicators.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Deepen Collaboration: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Ensure the process of the Climate Justice Plan is inclusive of diverse perspectives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Technical Input: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Gather specific and technical feedback on proposed metrics and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strategies.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6" name="Google Shape;66;p14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327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Core Values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071900"/>
            <a:ext cx="823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change is real and driven by fossil fuel combustion.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change impacts public health and well-being.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justice links the climate crisis to social, racial, and environmental equity.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must center frontline communities—those most impacted—to drive efficient and equitable solutions.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5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322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Shared Agreement</a:t>
            </a: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993975"/>
            <a:ext cx="8351400" cy="36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Respect each other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understand, not to respond. Don’t interrupt.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space, take space/share airtime. Balance participation in the room.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Expect and accept discomfort (and joy!)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Practice community and self-care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“Bike rack” to capture off topic or detailed questions or ideas that arise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Never a failure, always a lesson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Others?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6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this came from where we are going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3083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Laying the Foundation - Vision &amp; Values (2020 - </a:t>
            </a:r>
            <a:r>
              <a:rPr lang="en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2023</a:t>
            </a:r>
            <a:r>
              <a:rPr lang="en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endParaRPr sz="2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165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Justice Earth Day Convening 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16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Environmental Justice (EJ) Indicators Storytelling Zine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9083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2352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Vision &amp; Values Framework: Climate Justice Framework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83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 sz="23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Phase 1 - Deep Community Engagement (2023 - 2025)</a:t>
            </a:r>
            <a:endParaRPr sz="23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165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Launched Steering Committee </a:t>
            </a:r>
            <a:endParaRPr sz="17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9083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2352"/>
              <a:buFont typeface="Helvetica Neue"/>
              <a:buChar char="○"/>
            </a:pPr>
            <a:r>
              <a:rPr lang="en" sz="1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Prioritized non-transactional conversations with communities typically excluded from government planning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86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 sz="225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Phase 2 - Public Comment Period (2025)</a:t>
            </a:r>
            <a:endParaRPr sz="225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90830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83051"/>
              <a:buFont typeface="Helvetica Neue"/>
              <a:buChar char="○"/>
            </a:pPr>
            <a:r>
              <a:rPr lang="en" sz="1685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Significant Feedback Gathered (webinars, survey responses, written comment)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86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●"/>
            </a:pPr>
            <a:r>
              <a:rPr lang="en" sz="225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Phase 3 - Refiniement &amp; Finalization (2025-2026)</a:t>
            </a:r>
            <a:endParaRPr sz="225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3529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685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Community Forums on each Universal Goal </a:t>
            </a:r>
            <a:endParaRPr sz="1685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3529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Char char="○"/>
            </a:pPr>
            <a:r>
              <a:rPr lang="en" sz="1685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Collaboration to finalize a plan that is both technically effective and equitably centered, serving as a comprehensive government action plan and community toolkit.</a:t>
            </a:r>
            <a:endParaRPr sz="1685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9" name="Google Shape;89;p17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7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Outcome Metrics - Guiding Questions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you have questions about these metrics?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these metrics look adequate in terms of measuring progress toward outcomes? Any adjustments you would offer? 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other metrics would you add? What is the source of data?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" name="Google Shape;97;p18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8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Multnomah County’s existing work on this goal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Providing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education to help you reduce pollution in our rivers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 u="sng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River Starts Here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(Instagram, Facebook, Website)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 u="sng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Follow the Water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(Instagram, Facebook, YouTube, Website)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Reducing Harmful Algal Blooms for safe swimming in the Willamette River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Reducing the toxic tire dust (6PPD-quinone) that cause salmon die-offs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Removing barriers to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returning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salmon in the Sandy River watershed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Promoting lead test kits for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water in your home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bacteria in mobile home parks, marinas, churches, and schools that have their own small drinking water system</a:t>
            </a:r>
            <a:endParaRPr sz="16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19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Public Comment - w</a:t>
            </a: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hat we have heard so far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311700" y="1152475"/>
            <a:ext cx="8520600" cy="366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General feedback: 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Comments</a:t>
            </a: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broadly supportive of the water goal and its strategies 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Strong support for investments in water management and ecological restoration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Strong support for water education and bill discount programs, and ensuring access to emergency supplies during disasters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Appreciation that many of the strategies align/support existing efforts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Concerns/Recommendations: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Need for greater alignment between the strategies and other existing programs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strategies will face resource gaps at both the County and identified partners 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Concerns that some strategies across the CJP may be in tension with each other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Recommend additional </a:t>
            </a: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emphasis on reduction and management of toxic runoff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3" name="Google Shape;113;p20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20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Strategies - Guiding Questions</a:t>
            </a:r>
            <a:r>
              <a:rPr b="1" lang="en">
                <a:solidFill>
                  <a:srgbClr val="0B4D8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>
              <a:solidFill>
                <a:srgbClr val="0B4D8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0" name="Google Shape;120;p21"/>
          <p:cNvSpPr txBox="1"/>
          <p:nvPr>
            <p:ph idx="1" type="body"/>
          </p:nvPr>
        </p:nvSpPr>
        <p:spPr>
          <a:xfrm>
            <a:off x="311700" y="1017725"/>
            <a:ext cx="8520600" cy="38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strategies would you like to discuss today? Are there any strategies that you would modify?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the draft strategies align with county or community priorities as you see them?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strategy, from the ones that are listed, should be a priority for Multnomah County?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any other strategies you would like to see in order to help achieve this goal?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 considerations: cost, feasibility, and barriers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1" name="Google Shape;121;p21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0B4D8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2" name="Google Shape;122;p21" title="CJP Iconography drafting-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8100039">
            <a:off x="8330469" y="-435100"/>
            <a:ext cx="1248439" cy="1248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