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53" r:id="rId2"/>
    <p:sldId id="340" r:id="rId3"/>
    <p:sldId id="439" r:id="rId4"/>
    <p:sldId id="448" r:id="rId5"/>
    <p:sldId id="438" r:id="rId6"/>
    <p:sldId id="400" r:id="rId7"/>
    <p:sldId id="440" r:id="rId8"/>
    <p:sldId id="456" r:id="rId9"/>
    <p:sldId id="442" r:id="rId10"/>
    <p:sldId id="445" r:id="rId11"/>
    <p:sldId id="444" r:id="rId12"/>
    <p:sldId id="426" r:id="rId13"/>
    <p:sldId id="387" r:id="rId14"/>
    <p:sldId id="458" r:id="rId15"/>
    <p:sldId id="459" r:id="rId16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ell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000000"/>
    <a:srgbClr val="003F83"/>
    <a:srgbClr val="DA2128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675" autoAdjust="0"/>
    <p:restoredTop sz="92632" autoAdjust="0"/>
  </p:normalViewPr>
  <p:slideViewPr>
    <p:cSldViewPr>
      <p:cViewPr>
        <p:scale>
          <a:sx n="60" d="100"/>
          <a:sy n="60" d="100"/>
        </p:scale>
        <p:origin x="-52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9A04545-E738-4803-AF88-35650228DBEE}" type="datetimeFigureOut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9563"/>
            <a:ext cx="4029075" cy="349250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9563"/>
            <a:ext cx="4029075" cy="349250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06876A6-70E5-4D95-9132-4E64DA872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3173" tIns="46587" rIns="93173" bIns="4658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3173" tIns="46587" rIns="93173" bIns="4658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655D261-CC76-4C13-9B98-C01ADB5925AB}" type="datetimeFigureOut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7" rIns="93173" bIns="4658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30575"/>
            <a:ext cx="7435850" cy="3154363"/>
          </a:xfrm>
          <a:prstGeom prst="rect">
            <a:avLst/>
          </a:prstGeom>
        </p:spPr>
        <p:txBody>
          <a:bodyPr vert="horz" lIns="93173" tIns="46587" rIns="93173" bIns="46587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0838"/>
          </a:xfrm>
          <a:prstGeom prst="rect">
            <a:avLst/>
          </a:prstGeom>
        </p:spPr>
        <p:txBody>
          <a:bodyPr vert="horz" lIns="93173" tIns="46587" rIns="93173" bIns="4658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0838"/>
          </a:xfrm>
          <a:prstGeom prst="rect">
            <a:avLst/>
          </a:prstGeom>
        </p:spPr>
        <p:txBody>
          <a:bodyPr vert="horz" lIns="93173" tIns="46587" rIns="93173" bIns="4658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5B3CC63-280A-4E94-B60F-ED7F59C26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2">
              <a:spcBef>
                <a:spcPct val="0"/>
              </a:spcBef>
            </a:pPr>
            <a:r>
              <a:rPr lang="en-US" sz="1900" i="1" smtClean="0">
                <a:solidFill>
                  <a:srgbClr val="FF0000"/>
                </a:solidFill>
              </a:rPr>
              <a:t>Washington now explicitly ties the official state prison forecast to the evidence-based program portfolio</a:t>
            </a:r>
            <a:endParaRPr lang="en-US" sz="1900" smtClean="0">
              <a:solidFill>
                <a:srgbClr val="0000FF"/>
              </a:solidFill>
            </a:endParaRP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01AE2D-2137-460C-8604-FED542058C0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AA7CE-8EA9-403B-BBBB-950C7D96205D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01540-DE4E-406E-AE42-9D0BB586B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A2D71-528F-4D26-A96D-E41870B12037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5F3CA-79AA-434D-BE56-DA0A29AAB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B06BC-DBCD-41D8-86B8-78801B70CBEC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73AC1-DBB6-4949-940C-0C5C49F24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BB514-80AC-4086-A1EC-8C63099C3B3D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CB80D-BE1C-402F-9C41-2C8C1CE09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880F1-582D-4EEC-96A6-D1F9304E984E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D4BB4-DA47-4BB4-A791-3849C8CA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4BD20-E61E-4AC5-87AA-522B4C1E1D47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C52BC-87B9-4062-AA44-63F91C0DA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53ACE-8218-4BB5-9558-8D21469D2DAB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C9025-A413-4DE7-981A-38EF28242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AD95F-D3EF-46EE-96A3-CF4D1F762392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E1E26-B4E2-4465-893A-6903D67A25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EEA3A-7091-4D35-A4AA-E4D3A27F790B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08D07-DD01-416D-975B-4978F4DDA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61B0B-E987-4D30-BFBC-EE1FED7D5B7D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A5BCE-AD3F-41C6-9568-1C0000727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3824-3BAF-494D-8C65-642D9659FE9E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0C2FC-DDEE-4C34-924B-BC274C9E7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4B0980-CBE5-4528-A976-C7CFA8E9E057}" type="datetime1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9C57E4-3803-46C9-86F3-8995E73FE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09600"/>
            <a:ext cx="8077200" cy="38862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8077200" cy="24606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3600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3600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600" i="1" dirty="0" smtClean="0">
                <a:solidFill>
                  <a:srgbClr val="0000FF"/>
                </a:solidFill>
              </a:rPr>
              <a:t/>
            </a:r>
            <a:br>
              <a:rPr lang="en-US" sz="600" i="1" dirty="0" smtClean="0">
                <a:solidFill>
                  <a:srgbClr val="0000FF"/>
                </a:solidFill>
              </a:rPr>
            </a:br>
            <a:r>
              <a:rPr lang="en-US" sz="3600" b="1" dirty="0" smtClean="0">
                <a:solidFill>
                  <a:srgbClr val="0000FF"/>
                </a:solidFill>
              </a:rPr>
              <a:t> </a:t>
            </a:r>
            <a:r>
              <a:rPr lang="en-US" sz="4000" b="1" dirty="0" smtClean="0">
                <a:solidFill>
                  <a:srgbClr val="0000FF"/>
                </a:solidFill>
              </a:rPr>
              <a:t>Evidence-Based Public Policy in the</a:t>
            </a:r>
            <a:br>
              <a:rPr lang="en-US" sz="4000" b="1" dirty="0" smtClean="0">
                <a:solidFill>
                  <a:srgbClr val="0000FF"/>
                </a:solidFill>
              </a:rPr>
            </a:br>
            <a:r>
              <a:rPr lang="en-US" sz="4000" b="1" dirty="0" smtClean="0">
                <a:solidFill>
                  <a:srgbClr val="0000FF"/>
                </a:solidFill>
              </a:rPr>
              <a:t>Criminal Justice System</a:t>
            </a:r>
            <a:r>
              <a:rPr lang="en-US" sz="4000" i="1" dirty="0" smtClean="0">
                <a:solidFill>
                  <a:srgbClr val="0000FF"/>
                </a:solidFill>
              </a:rPr>
              <a:t/>
            </a:r>
            <a:br>
              <a:rPr lang="en-US" sz="4000" i="1" dirty="0" smtClean="0">
                <a:solidFill>
                  <a:srgbClr val="0000FF"/>
                </a:solidFill>
              </a:rPr>
            </a:br>
            <a:r>
              <a:rPr lang="en-US" sz="500" i="1" dirty="0" smtClean="0">
                <a:solidFill>
                  <a:srgbClr val="FF0000"/>
                </a:solidFill>
              </a:rPr>
              <a:t/>
            </a:r>
            <a:br>
              <a:rPr lang="en-US" sz="500" i="1" dirty="0" smtClean="0">
                <a:solidFill>
                  <a:srgbClr val="FF0000"/>
                </a:solidFill>
              </a:rPr>
            </a:br>
            <a:r>
              <a:rPr lang="en-US" sz="3100" i="1" dirty="0" smtClean="0">
                <a:solidFill>
                  <a:srgbClr val="FF0000"/>
                </a:solidFill>
                <a:sym typeface="Symbol"/>
              </a:rPr>
              <a:t> </a:t>
            </a:r>
            <a:r>
              <a:rPr lang="en-US" sz="3100" i="1" dirty="0" smtClean="0">
                <a:solidFill>
                  <a:srgbClr val="FF0000"/>
                </a:solidFill>
              </a:rPr>
              <a:t>Washington State’s (Evolving) Approach</a:t>
            </a:r>
            <a:r>
              <a:rPr lang="en-US" sz="3100" i="1" dirty="0" smtClean="0">
                <a:solidFill>
                  <a:srgbClr val="FF0000"/>
                </a:solidFill>
                <a:sym typeface="Symbol"/>
              </a:rPr>
              <a:t></a:t>
            </a:r>
            <a:r>
              <a:rPr lang="en-US" sz="3600" i="1" dirty="0" smtClean="0">
                <a:solidFill>
                  <a:srgbClr val="006600"/>
                </a:solidFill>
              </a:rPr>
              <a:t/>
            </a:r>
            <a:br>
              <a:rPr lang="en-US" sz="3600" i="1" dirty="0" smtClean="0">
                <a:solidFill>
                  <a:srgbClr val="006600"/>
                </a:solidFill>
              </a:rPr>
            </a:br>
            <a:r>
              <a:rPr lang="en-US" sz="3600" i="1" dirty="0" smtClean="0">
                <a:solidFill>
                  <a:srgbClr val="006600"/>
                </a:solidFill>
              </a:rPr>
              <a:t/>
            </a:r>
            <a:br>
              <a:rPr lang="en-US" sz="3600" i="1" dirty="0" smtClean="0">
                <a:solidFill>
                  <a:srgbClr val="006600"/>
                </a:solidFill>
              </a:rPr>
            </a:br>
            <a:r>
              <a:rPr lang="en-US" sz="2000" dirty="0" smtClean="0">
                <a:solidFill>
                  <a:srgbClr val="006600"/>
                </a:solidFill>
              </a:rPr>
              <a:t>What Works Conference, 2013</a:t>
            </a:r>
            <a:r>
              <a:rPr lang="en-US" sz="2000" dirty="0">
                <a:solidFill>
                  <a:srgbClr val="006600"/>
                </a:solidFill>
              </a:rPr>
              <a:t/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dirty="0" smtClean="0">
                <a:solidFill>
                  <a:srgbClr val="006600"/>
                </a:solidFill>
              </a:rPr>
              <a:t>—Justice Reinvestment in Action—</a:t>
            </a:r>
            <a:br>
              <a:rPr lang="en-US" sz="2000" dirty="0" smtClean="0">
                <a:solidFill>
                  <a:srgbClr val="006600"/>
                </a:solidFill>
              </a:rPr>
            </a:br>
            <a:r>
              <a:rPr lang="en-US" sz="2000" dirty="0" smtClean="0">
                <a:solidFill>
                  <a:srgbClr val="006600"/>
                </a:solidFill>
              </a:rPr>
              <a:t>Portland, OR</a:t>
            </a:r>
            <a:r>
              <a:rPr lang="en-US" sz="2000" dirty="0">
                <a:solidFill>
                  <a:srgbClr val="006600"/>
                </a:solidFill>
              </a:rPr>
              <a:t/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dirty="0" smtClean="0">
                <a:solidFill>
                  <a:srgbClr val="006600"/>
                </a:solidFill>
              </a:rPr>
              <a:t>January 11, 2013 </a:t>
            </a:r>
            <a:r>
              <a:rPr lang="en-US" sz="3600" dirty="0">
                <a:solidFill>
                  <a:srgbClr val="006600"/>
                </a:solidFill>
              </a:rPr>
              <a:t/>
            </a:r>
            <a:br>
              <a:rPr lang="en-US" sz="3600" dirty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2060"/>
                </a:solidFill>
              </a:rPr>
              <a:t/>
            </a:r>
            <a:br>
              <a:rPr lang="en-US" sz="4000" dirty="0" smtClean="0">
                <a:solidFill>
                  <a:srgbClr val="00206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1752600"/>
          </a:xfrm>
        </p:spPr>
        <p:txBody>
          <a:bodyPr rtlCol="0">
            <a:normAutofit fontScale="47500" lnSpcReduction="2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800" b="1" dirty="0" smtClean="0">
                <a:solidFill>
                  <a:schemeClr val="tx1"/>
                </a:solidFill>
              </a:rPr>
              <a:t>Elizabeth K. Drake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800" dirty="0" smtClean="0">
                <a:solidFill>
                  <a:schemeClr val="tx1"/>
                </a:solidFill>
              </a:rPr>
              <a:t>Senior Research Associate</a:t>
            </a:r>
          </a:p>
          <a:p>
            <a:pPr eaLnBrk="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800" dirty="0" smtClean="0">
                <a:solidFill>
                  <a:schemeClr val="tx1"/>
                </a:solidFill>
              </a:rPr>
              <a:t>Washington State Institute for Public Policy</a:t>
            </a:r>
          </a:p>
          <a:p>
            <a:pPr eaLnBrk="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800" dirty="0" smtClean="0">
                <a:solidFill>
                  <a:schemeClr val="tx1"/>
                </a:solidFill>
              </a:rPr>
              <a:t>(360) 586-2767</a:t>
            </a:r>
          </a:p>
          <a:p>
            <a:pPr eaLnBrk="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800" dirty="0" smtClean="0">
                <a:solidFill>
                  <a:schemeClr val="tx1"/>
                </a:solidFill>
              </a:rPr>
              <a:t>ekdrake@wsipp.wa.gov</a:t>
            </a:r>
          </a:p>
          <a:p>
            <a:pPr eaLnBrk="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800" dirty="0" smtClean="0">
                <a:solidFill>
                  <a:schemeClr val="tx1"/>
                </a:solidFill>
              </a:rPr>
              <a:t>www.wsipp.wa.gov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4578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Line 29"/>
          <p:cNvSpPr>
            <a:spLocks noChangeShapeType="1"/>
          </p:cNvSpPr>
          <p:nvPr/>
        </p:nvSpPr>
        <p:spPr bwMode="auto">
          <a:xfrm>
            <a:off x="7562850" y="49022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29"/>
          <p:cNvSpPr>
            <a:spLocks noChangeShapeType="1"/>
          </p:cNvSpPr>
          <p:nvPr/>
        </p:nvSpPr>
        <p:spPr bwMode="auto">
          <a:xfrm>
            <a:off x="7562850" y="50244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36"/>
          <p:cNvSpPr>
            <a:spLocks noChangeArrowheads="1"/>
          </p:cNvSpPr>
          <p:nvPr/>
        </p:nvSpPr>
        <p:spPr bwMode="auto">
          <a:xfrm>
            <a:off x="381000" y="381000"/>
            <a:ext cx="84296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800" i="1">
                <a:solidFill>
                  <a:srgbClr val="FF0000"/>
                </a:solidFill>
                <a:latin typeface="Calibri" pitchFamily="34" charset="0"/>
              </a:rPr>
              <a:t>Follow- Up With an Outcome Evaluation: </a:t>
            </a:r>
          </a:p>
          <a:p>
            <a:pPr algn="ctr" eaLnBrk="0" hangingPunct="0"/>
            <a:r>
              <a:rPr lang="en-US" sz="2400" i="1">
                <a:solidFill>
                  <a:srgbClr val="006600"/>
                </a:solidFill>
                <a:latin typeface="Calibri" pitchFamily="34" charset="0"/>
              </a:rPr>
              <a:t>Results from Washington’s Functional Family Therapy</a:t>
            </a:r>
          </a:p>
        </p:txBody>
      </p:sp>
      <p:sp>
        <p:nvSpPr>
          <p:cNvPr id="123" name="Rectangle 1539"/>
          <p:cNvSpPr>
            <a:spLocks noChangeArrowheads="1"/>
          </p:cNvSpPr>
          <p:nvPr/>
        </p:nvSpPr>
        <p:spPr bwMode="auto">
          <a:xfrm>
            <a:off x="2540000" y="1781175"/>
            <a:ext cx="2260600" cy="4167188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24" name="Rectangle 1540"/>
          <p:cNvSpPr>
            <a:spLocks noChangeArrowheads="1"/>
          </p:cNvSpPr>
          <p:nvPr/>
        </p:nvSpPr>
        <p:spPr bwMode="auto">
          <a:xfrm>
            <a:off x="3276600" y="3905250"/>
            <a:ext cx="457200" cy="2027238"/>
          </a:xfrm>
          <a:prstGeom prst="rect">
            <a:avLst/>
          </a:prstGeom>
          <a:solidFill>
            <a:srgbClr val="00B05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27" name="Rectangle 1543"/>
          <p:cNvSpPr>
            <a:spLocks noChangeArrowheads="1"/>
          </p:cNvSpPr>
          <p:nvPr/>
        </p:nvSpPr>
        <p:spPr bwMode="auto">
          <a:xfrm>
            <a:off x="2820988" y="2730500"/>
            <a:ext cx="455612" cy="3214688"/>
          </a:xfrm>
          <a:prstGeom prst="rect">
            <a:avLst/>
          </a:prstGeom>
          <a:solidFill>
            <a:srgbClr val="FFC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30" name="Rectangle 1546"/>
          <p:cNvSpPr>
            <a:spLocks noChangeArrowheads="1"/>
          </p:cNvSpPr>
          <p:nvPr/>
        </p:nvSpPr>
        <p:spPr bwMode="auto">
          <a:xfrm>
            <a:off x="3705225" y="2133600"/>
            <a:ext cx="457200" cy="3811588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41" name="Rectangle 1563"/>
          <p:cNvSpPr>
            <a:spLocks noChangeArrowheads="1"/>
          </p:cNvSpPr>
          <p:nvPr/>
        </p:nvSpPr>
        <p:spPr bwMode="auto">
          <a:xfrm>
            <a:off x="3351213" y="4246563"/>
            <a:ext cx="334962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>
                <a:solidFill>
                  <a:srgbClr val="0000FF"/>
                </a:solidFill>
                <a:latin typeface="Calibri" pitchFamily="34" charset="0"/>
              </a:rPr>
              <a:t>17%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44" name="Rectangle 1566"/>
          <p:cNvSpPr>
            <a:spLocks noChangeArrowheads="1"/>
          </p:cNvSpPr>
          <p:nvPr/>
        </p:nvSpPr>
        <p:spPr bwMode="auto">
          <a:xfrm>
            <a:off x="2894013" y="3076575"/>
            <a:ext cx="3349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>
                <a:solidFill>
                  <a:srgbClr val="0000FF"/>
                </a:solidFill>
                <a:latin typeface="Calibri" pitchFamily="34" charset="0"/>
              </a:rPr>
              <a:t>27%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47" name="Rectangle 1569"/>
          <p:cNvSpPr>
            <a:spLocks noChangeArrowheads="1"/>
          </p:cNvSpPr>
          <p:nvPr/>
        </p:nvSpPr>
        <p:spPr bwMode="auto">
          <a:xfrm>
            <a:off x="3776663" y="2265363"/>
            <a:ext cx="334962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>
                <a:latin typeface="Calibri" pitchFamily="34" charset="0"/>
              </a:rPr>
              <a:t>32%</a:t>
            </a:r>
            <a:endParaRPr lang="en-US">
              <a:latin typeface="Calibri" pitchFamily="34" charset="0"/>
            </a:endParaRPr>
          </a:p>
        </p:txBody>
      </p:sp>
      <p:sp>
        <p:nvSpPr>
          <p:cNvPr id="148" name="Rectangle 1570"/>
          <p:cNvSpPr>
            <a:spLocks noChangeArrowheads="1"/>
          </p:cNvSpPr>
          <p:nvPr/>
        </p:nvSpPr>
        <p:spPr bwMode="auto">
          <a:xfrm>
            <a:off x="1930400" y="5803900"/>
            <a:ext cx="30956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  <a:latin typeface="Calibri" pitchFamily="34" charset="0"/>
              </a:rPr>
              <a:t>0%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49" name="Rectangle 1571"/>
          <p:cNvSpPr>
            <a:spLocks noChangeArrowheads="1"/>
          </p:cNvSpPr>
          <p:nvPr/>
        </p:nvSpPr>
        <p:spPr bwMode="auto">
          <a:xfrm>
            <a:off x="1930400" y="5205413"/>
            <a:ext cx="30956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  <a:latin typeface="Calibri" pitchFamily="34" charset="0"/>
              </a:rPr>
              <a:t>5%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0" name="Rectangle 1572"/>
          <p:cNvSpPr>
            <a:spLocks noChangeArrowheads="1"/>
          </p:cNvSpPr>
          <p:nvPr/>
        </p:nvSpPr>
        <p:spPr bwMode="auto">
          <a:xfrm>
            <a:off x="1797050" y="4616450"/>
            <a:ext cx="4254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  <a:latin typeface="Calibri" pitchFamily="34" charset="0"/>
              </a:rPr>
              <a:t>10%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1" name="Rectangle 1573"/>
          <p:cNvSpPr>
            <a:spLocks noChangeArrowheads="1"/>
          </p:cNvSpPr>
          <p:nvPr/>
        </p:nvSpPr>
        <p:spPr bwMode="auto">
          <a:xfrm>
            <a:off x="1797050" y="4019550"/>
            <a:ext cx="4254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  <a:latin typeface="Calibri" pitchFamily="34" charset="0"/>
              </a:rPr>
              <a:t>15%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2" name="Rectangle 1574"/>
          <p:cNvSpPr>
            <a:spLocks noChangeArrowheads="1"/>
          </p:cNvSpPr>
          <p:nvPr/>
        </p:nvSpPr>
        <p:spPr bwMode="auto">
          <a:xfrm>
            <a:off x="1797050" y="3421063"/>
            <a:ext cx="4254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  <a:latin typeface="Calibri" pitchFamily="34" charset="0"/>
              </a:rPr>
              <a:t>20%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4" name="Rectangle 1575"/>
          <p:cNvSpPr>
            <a:spLocks noChangeArrowheads="1"/>
          </p:cNvSpPr>
          <p:nvPr/>
        </p:nvSpPr>
        <p:spPr bwMode="auto">
          <a:xfrm>
            <a:off x="1797050" y="2822575"/>
            <a:ext cx="4254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  <a:latin typeface="Calibri" pitchFamily="34" charset="0"/>
              </a:rPr>
              <a:t>25%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6" name="Rectangle 1576"/>
          <p:cNvSpPr>
            <a:spLocks noChangeArrowheads="1"/>
          </p:cNvSpPr>
          <p:nvPr/>
        </p:nvSpPr>
        <p:spPr bwMode="auto">
          <a:xfrm>
            <a:off x="1797050" y="2233613"/>
            <a:ext cx="4254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  <a:latin typeface="Calibri" pitchFamily="34" charset="0"/>
              </a:rPr>
              <a:t>30%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8" name="Rectangle 1577"/>
          <p:cNvSpPr>
            <a:spLocks noChangeArrowheads="1"/>
          </p:cNvSpPr>
          <p:nvPr/>
        </p:nvSpPr>
        <p:spPr bwMode="auto">
          <a:xfrm>
            <a:off x="1797050" y="1636713"/>
            <a:ext cx="4254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  <a:latin typeface="Calibri" pitchFamily="34" charset="0"/>
              </a:rPr>
              <a:t>35%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4" name="Rectangle 1582"/>
          <p:cNvSpPr>
            <a:spLocks noChangeArrowheads="1"/>
          </p:cNvSpPr>
          <p:nvPr/>
        </p:nvSpPr>
        <p:spPr bwMode="auto">
          <a:xfrm rot="-5400000">
            <a:off x="958056" y="3753644"/>
            <a:ext cx="1255713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FF"/>
                </a:solidFill>
                <a:latin typeface="Calibri" pitchFamily="34" charset="0"/>
              </a:rPr>
              <a:t>Recidivism Rate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5" name="Rectangle 1583"/>
          <p:cNvSpPr>
            <a:spLocks noChangeArrowheads="1"/>
          </p:cNvSpPr>
          <p:nvPr/>
        </p:nvSpPr>
        <p:spPr bwMode="auto">
          <a:xfrm>
            <a:off x="5410200" y="4840288"/>
            <a:ext cx="152400" cy="152400"/>
          </a:xfrm>
          <a:prstGeom prst="rect">
            <a:avLst/>
          </a:prstGeom>
          <a:solidFill>
            <a:srgbClr val="00B05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6" name="Rectangle 1584"/>
          <p:cNvSpPr>
            <a:spLocks noChangeArrowheads="1"/>
          </p:cNvSpPr>
          <p:nvPr/>
        </p:nvSpPr>
        <p:spPr bwMode="auto">
          <a:xfrm>
            <a:off x="5634038" y="4779963"/>
            <a:ext cx="267176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alibri" pitchFamily="34" charset="0"/>
              </a:rPr>
              <a:t>FFT  youth</a:t>
            </a:r>
          </a:p>
          <a:p>
            <a:r>
              <a:rPr lang="en-US">
                <a:solidFill>
                  <a:srgbClr val="0000FF"/>
                </a:solidFill>
                <a:latin typeface="Calibri" pitchFamily="34" charset="0"/>
              </a:rPr>
              <a:t>(Competent therapists)</a:t>
            </a:r>
          </a:p>
        </p:txBody>
      </p:sp>
      <p:sp>
        <p:nvSpPr>
          <p:cNvPr id="167" name="Rectangle 1585"/>
          <p:cNvSpPr>
            <a:spLocks noChangeArrowheads="1"/>
          </p:cNvSpPr>
          <p:nvPr/>
        </p:nvSpPr>
        <p:spPr bwMode="auto">
          <a:xfrm>
            <a:off x="5410200" y="4475163"/>
            <a:ext cx="152400" cy="150812"/>
          </a:xfrm>
          <a:prstGeom prst="rect">
            <a:avLst/>
          </a:prstGeom>
          <a:solidFill>
            <a:srgbClr val="FFC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8" name="Rectangle 1586"/>
          <p:cNvSpPr>
            <a:spLocks noChangeArrowheads="1"/>
          </p:cNvSpPr>
          <p:nvPr/>
        </p:nvSpPr>
        <p:spPr bwMode="auto">
          <a:xfrm>
            <a:off x="5634038" y="4348163"/>
            <a:ext cx="18335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alibri" pitchFamily="34" charset="0"/>
              </a:rPr>
              <a:t>Comparison youth</a:t>
            </a:r>
          </a:p>
        </p:txBody>
      </p:sp>
      <p:sp>
        <p:nvSpPr>
          <p:cNvPr id="169" name="Rectangle 1587"/>
          <p:cNvSpPr>
            <a:spLocks noChangeArrowheads="1"/>
          </p:cNvSpPr>
          <p:nvPr/>
        </p:nvSpPr>
        <p:spPr bwMode="auto">
          <a:xfrm>
            <a:off x="5410200" y="5526088"/>
            <a:ext cx="184150" cy="152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70" name="Rectangle 1588"/>
          <p:cNvSpPr>
            <a:spLocks noChangeArrowheads="1"/>
          </p:cNvSpPr>
          <p:nvPr/>
        </p:nvSpPr>
        <p:spPr bwMode="auto">
          <a:xfrm>
            <a:off x="5634038" y="5465763"/>
            <a:ext cx="323056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alibri" pitchFamily="34" charset="0"/>
              </a:rPr>
              <a:t>FFT youth</a:t>
            </a:r>
          </a:p>
          <a:p>
            <a:r>
              <a:rPr lang="en-US">
                <a:solidFill>
                  <a:srgbClr val="0000FF"/>
                </a:solidFill>
                <a:latin typeface="Calibri" pitchFamily="34" charset="0"/>
              </a:rPr>
              <a:t>(</a:t>
            </a:r>
            <a:r>
              <a:rPr lang="en-US" u="sng">
                <a:solidFill>
                  <a:srgbClr val="0000FF"/>
                </a:solidFill>
                <a:latin typeface="Calibri" pitchFamily="34" charset="0"/>
              </a:rPr>
              <a:t>Not</a:t>
            </a:r>
            <a:r>
              <a:rPr lang="en-US">
                <a:solidFill>
                  <a:srgbClr val="0000FF"/>
                </a:solidFill>
                <a:latin typeface="Calibri" pitchFamily="34" charset="0"/>
              </a:rPr>
              <a:t> competent therapists)</a:t>
            </a:r>
          </a:p>
        </p:txBody>
      </p:sp>
      <p:sp>
        <p:nvSpPr>
          <p:cNvPr id="24607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10 of 15</a:t>
            </a:r>
          </a:p>
        </p:txBody>
      </p:sp>
      <p:sp>
        <p:nvSpPr>
          <p:cNvPr id="34" name="Text Box 173"/>
          <p:cNvSpPr txBox="1">
            <a:spLocks noChangeArrowheads="1"/>
          </p:cNvSpPr>
          <p:nvPr/>
        </p:nvSpPr>
        <p:spPr bwMode="auto">
          <a:xfrm>
            <a:off x="9448800" y="1828800"/>
            <a:ext cx="3276600" cy="10160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FF"/>
                </a:solidFill>
                <a:latin typeface="+mn-lt"/>
              </a:rPr>
              <a:t>Quality assurance matters!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00FF"/>
                </a:solidFill>
                <a:latin typeface="+mn-lt"/>
              </a:rPr>
              <a:t>Use program fidelity and adherence standards.</a:t>
            </a:r>
            <a:endParaRPr lang="en-US" sz="2000" dirty="0">
              <a:solidFill>
                <a:srgbClr val="0000FF"/>
              </a:solidFill>
              <a:latin typeface="+mn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875 0.0037 L -2.22045E-16 -7.40741E-7 " pathEditMode="relative" rAng="0" ptsTypes="AA">
                                      <p:cBhvr>
                                        <p:cTn id="85" dur="1000" spd="-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3" grpId="0" animBg="1"/>
      <p:bldP spid="124" grpId="0" animBg="1"/>
      <p:bldP spid="127" grpId="0" animBg="1"/>
      <p:bldP spid="130" grpId="0" animBg="1"/>
      <p:bldP spid="141" grpId="0"/>
      <p:bldP spid="144" grpId="0"/>
      <p:bldP spid="148" grpId="0"/>
      <p:bldP spid="149" grpId="0"/>
      <p:bldP spid="150" grpId="0"/>
      <p:bldP spid="151" grpId="0"/>
      <p:bldP spid="152" grpId="0"/>
      <p:bldP spid="154" grpId="0"/>
      <p:bldP spid="156" grpId="0"/>
      <p:bldP spid="158" grpId="0"/>
      <p:bldP spid="164" grpId="0"/>
      <p:bldP spid="167" grpId="0" animBg="1"/>
      <p:bldP spid="168" grpId="0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228600" y="381000"/>
            <a:ext cx="8707438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63500" indent="-63500" algn="ctr">
              <a:tabLst>
                <a:tab pos="2292350" algn="l"/>
              </a:tabLst>
            </a:pPr>
            <a:r>
              <a:rPr lang="en-US" sz="2800" i="1">
                <a:solidFill>
                  <a:srgbClr val="FF0000"/>
                </a:solidFill>
                <a:latin typeface="Calibri" pitchFamily="34" charset="0"/>
              </a:rPr>
              <a:t>Evidence-Based Community Supervision (adults):</a:t>
            </a:r>
            <a:r>
              <a:rPr lang="en-US" sz="220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en-US" sz="220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2400" i="1">
                <a:solidFill>
                  <a:srgbClr val="006600"/>
                </a:solidFill>
                <a:latin typeface="Calibri" pitchFamily="34" charset="0"/>
              </a:rPr>
              <a:t>WSIPP Findings of Three Supervision Tactics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2579688" y="3190875"/>
            <a:ext cx="446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+1%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28" name="Rectangle 176"/>
          <p:cNvSpPr>
            <a:spLocks noChangeArrowheads="1"/>
          </p:cNvSpPr>
          <p:nvPr/>
        </p:nvSpPr>
        <p:spPr bwMode="auto">
          <a:xfrm>
            <a:off x="1905000" y="1812925"/>
            <a:ext cx="18716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FF"/>
                </a:solidFill>
                <a:latin typeface="Calibri" pitchFamily="34" charset="0"/>
              </a:rPr>
              <a:t>Intensive Supervision: Surveillance-Oriented </a:t>
            </a:r>
            <a:br>
              <a:rPr lang="en-US">
                <a:solidFill>
                  <a:srgbClr val="0000FF"/>
                </a:solidFill>
                <a:latin typeface="Calibri" pitchFamily="34" charset="0"/>
              </a:rPr>
            </a:br>
            <a:r>
              <a:rPr lang="en-US">
                <a:solidFill>
                  <a:srgbClr val="0000FF"/>
                </a:solidFill>
                <a:latin typeface="Calibri" pitchFamily="34" charset="0"/>
              </a:rPr>
              <a:t>(14)*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9" name="Rectangle 176"/>
          <p:cNvSpPr>
            <a:spLocks noChangeArrowheads="1"/>
          </p:cNvSpPr>
          <p:nvPr/>
        </p:nvSpPr>
        <p:spPr bwMode="auto">
          <a:xfrm>
            <a:off x="3886200" y="1812925"/>
            <a:ext cx="18716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FF"/>
                </a:solidFill>
                <a:latin typeface="Calibri" pitchFamily="34" charset="0"/>
              </a:rPr>
              <a:t>Intensive Supervision: Treatment-Oriented </a:t>
            </a:r>
            <a:br>
              <a:rPr lang="en-US">
                <a:solidFill>
                  <a:srgbClr val="0000FF"/>
                </a:solidFill>
                <a:latin typeface="Calibri" pitchFamily="34" charset="0"/>
              </a:rPr>
            </a:br>
            <a:r>
              <a:rPr lang="en-US">
                <a:solidFill>
                  <a:srgbClr val="0000FF"/>
                </a:solidFill>
                <a:latin typeface="Calibri" pitchFamily="34" charset="0"/>
              </a:rPr>
              <a:t>(17)*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" name="Rectangle 176"/>
          <p:cNvSpPr>
            <a:spLocks noChangeArrowheads="1"/>
          </p:cNvSpPr>
          <p:nvPr/>
        </p:nvSpPr>
        <p:spPr bwMode="auto">
          <a:xfrm>
            <a:off x="5791200" y="1812925"/>
            <a:ext cx="2133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FF"/>
                </a:solidFill>
                <a:latin typeface="Calibri" pitchFamily="34" charset="0"/>
              </a:rPr>
              <a:t>Supervision: </a:t>
            </a:r>
            <a:br>
              <a:rPr lang="en-US">
                <a:solidFill>
                  <a:srgbClr val="0000FF"/>
                </a:solidFill>
                <a:latin typeface="Calibri" pitchFamily="34" charset="0"/>
              </a:rPr>
            </a:br>
            <a:r>
              <a:rPr lang="en-US">
                <a:solidFill>
                  <a:srgbClr val="0000FF"/>
                </a:solidFill>
                <a:latin typeface="Calibri" pitchFamily="34" charset="0"/>
              </a:rPr>
              <a:t>Focused on Risk, Need, &amp; </a:t>
            </a:r>
            <a:br>
              <a:rPr lang="en-US">
                <a:solidFill>
                  <a:srgbClr val="0000FF"/>
                </a:solidFill>
                <a:latin typeface="Calibri" pitchFamily="34" charset="0"/>
              </a:rPr>
            </a:br>
            <a:r>
              <a:rPr lang="en-US">
                <a:solidFill>
                  <a:srgbClr val="0000FF"/>
                </a:solidFill>
                <a:latin typeface="Calibri" pitchFamily="34" charset="0"/>
              </a:rPr>
              <a:t>Responsivity</a:t>
            </a:r>
            <a:br>
              <a:rPr lang="en-US">
                <a:solidFill>
                  <a:srgbClr val="0000FF"/>
                </a:solidFill>
                <a:latin typeface="Calibri" pitchFamily="34" charset="0"/>
              </a:rPr>
            </a:br>
            <a:r>
              <a:rPr lang="en-US">
                <a:solidFill>
                  <a:srgbClr val="0000FF"/>
                </a:solidFill>
                <a:latin typeface="Calibri" pitchFamily="34" charset="0"/>
              </a:rPr>
              <a:t>(6)*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1" name="Rectangle 176"/>
          <p:cNvSpPr>
            <a:spLocks noChangeArrowheads="1"/>
          </p:cNvSpPr>
          <p:nvPr/>
        </p:nvSpPr>
        <p:spPr bwMode="auto">
          <a:xfrm>
            <a:off x="533400" y="3179763"/>
            <a:ext cx="12192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Change in Recidivism</a:t>
            </a:r>
            <a:endParaRPr lang="en-US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4572000" y="5175250"/>
            <a:ext cx="525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000">
                <a:solidFill>
                  <a:srgbClr val="006600"/>
                </a:solidFill>
                <a:latin typeface="Calibri" pitchFamily="34" charset="0"/>
              </a:rPr>
              <a:t>-10%</a:t>
            </a:r>
            <a:endParaRPr lang="en-US" sz="2000">
              <a:solidFill>
                <a:srgbClr val="006600"/>
              </a:solidFill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6629400" y="6092825"/>
            <a:ext cx="525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000">
                <a:solidFill>
                  <a:srgbClr val="006600"/>
                </a:solidFill>
                <a:latin typeface="Calibri" pitchFamily="34" charset="0"/>
              </a:rPr>
              <a:t>-16%</a:t>
            </a:r>
            <a:endParaRPr lang="en-US" sz="2000">
              <a:solidFill>
                <a:srgbClr val="006600"/>
              </a:solidFill>
            </a:endParaRPr>
          </a:p>
        </p:txBody>
      </p:sp>
      <p:sp>
        <p:nvSpPr>
          <p:cNvPr id="34" name="Rectangle 56"/>
          <p:cNvSpPr>
            <a:spLocks noChangeArrowheads="1"/>
          </p:cNvSpPr>
          <p:nvPr/>
        </p:nvSpPr>
        <p:spPr bwMode="auto">
          <a:xfrm>
            <a:off x="457200" y="62484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100" b="1">
                <a:solidFill>
                  <a:srgbClr val="0000FF"/>
                </a:solidFill>
              </a:rPr>
              <a:t>*The number of high-quality research studies on which this finding is based.</a:t>
            </a:r>
            <a:endParaRPr lang="en-US" sz="1100">
              <a:solidFill>
                <a:srgbClr val="0000FF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781175" y="3489325"/>
            <a:ext cx="6143625" cy="12700"/>
          </a:xfrm>
          <a:prstGeom prst="rect">
            <a:avLst/>
          </a:prstGeom>
          <a:solidFill>
            <a:srgbClr val="868686"/>
          </a:solidFill>
          <a:ln w="14288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172200" y="3502025"/>
            <a:ext cx="1447800" cy="259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114800" y="3502025"/>
            <a:ext cx="1447800" cy="161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133600" y="3455988"/>
            <a:ext cx="1447800" cy="46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615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11 of 15</a:t>
            </a:r>
          </a:p>
        </p:txBody>
      </p:sp>
      <p:sp>
        <p:nvSpPr>
          <p:cNvPr id="26" name="Rectangle 176"/>
          <p:cNvSpPr>
            <a:spLocks noChangeArrowheads="1"/>
          </p:cNvSpPr>
          <p:nvPr/>
        </p:nvSpPr>
        <p:spPr bwMode="auto">
          <a:xfrm>
            <a:off x="762000" y="53340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600" i="1">
                <a:solidFill>
                  <a:schemeClr val="bg1"/>
                </a:solidFill>
                <a:latin typeface="Calibri" pitchFamily="34" charset="0"/>
              </a:rPr>
              <a:t>Less Crime</a:t>
            </a:r>
            <a:endParaRPr lang="en-US" sz="1600" i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7" name="Rectangle 176"/>
          <p:cNvSpPr>
            <a:spLocks noChangeArrowheads="1"/>
          </p:cNvSpPr>
          <p:nvPr/>
        </p:nvSpPr>
        <p:spPr bwMode="auto">
          <a:xfrm>
            <a:off x="609600" y="18288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600" i="1">
                <a:solidFill>
                  <a:schemeClr val="bg1"/>
                </a:solidFill>
                <a:latin typeface="Calibri" pitchFamily="34" charset="0"/>
              </a:rPr>
              <a:t>More Crime</a:t>
            </a:r>
            <a:endParaRPr lang="en-US" sz="1600" i="1">
              <a:solidFill>
                <a:schemeClr val="bg1"/>
              </a:solidFill>
              <a:latin typeface="Times New Roman" pitchFamily="18" charset="0"/>
            </a:endParaRPr>
          </a:p>
        </p:txBody>
      </p:sp>
      <p:cxnSp>
        <p:nvCxnSpPr>
          <p:cNvPr id="36" name="Straight Arrow Connector 35"/>
          <p:cNvCxnSpPr>
            <a:stCxn id="31" idx="0"/>
          </p:cNvCxnSpPr>
          <p:nvPr/>
        </p:nvCxnSpPr>
        <p:spPr>
          <a:xfrm flipV="1">
            <a:off x="1143000" y="2133600"/>
            <a:ext cx="0" cy="1046163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143000" y="3810000"/>
            <a:ext cx="0" cy="152400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35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1036" grpId="0" animBg="1"/>
      <p:bldP spid="22" grpId="0" animBg="1"/>
      <p:bldP spid="23" grpId="0" animBg="1"/>
      <p:bldP spid="24" grpId="0" animBg="1"/>
      <p:bldP spid="26" grpId="0"/>
      <p:bldP spid="27" grpId="0"/>
      <p:bldP spid="2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4800" y="890588"/>
            <a:ext cx="8534400" cy="56626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lvl="1" indent="-296863" eaLnBrk="0" fontAlgn="auto" hangingPunct="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1999-01: Funded evidence-based juvenile justice programs in late 90’s.</a:t>
            </a:r>
            <a:r>
              <a:rPr lang="en-US" sz="1900" i="1" dirty="0">
                <a:solidFill>
                  <a:srgbClr val="FF0000"/>
                </a:solidFill>
                <a:latin typeface="+mn-lt"/>
              </a:rPr>
              <a:t>  </a:t>
            </a:r>
            <a:r>
              <a:rPr lang="en-US" sz="1900" i="1" dirty="0">
                <a:solidFill>
                  <a:srgbClr val="006600"/>
                </a:solidFill>
                <a:latin typeface="+mn-lt"/>
              </a:rPr>
              <a:t>Less crime, save $.</a:t>
            </a: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2002: Cut prison sentences for drug offenders and diverted some fiscal savings to drug courts and treatment. </a:t>
            </a:r>
            <a:r>
              <a:rPr lang="en-US" sz="1900" b="1" dirty="0">
                <a:solidFill>
                  <a:srgbClr val="006600"/>
                </a:solidFill>
                <a:latin typeface="+mn-lt"/>
              </a:rPr>
              <a:t> </a:t>
            </a:r>
            <a:r>
              <a:rPr lang="en-US" sz="1900" i="1" dirty="0">
                <a:solidFill>
                  <a:srgbClr val="006600"/>
                </a:solidFill>
                <a:latin typeface="+mn-lt"/>
              </a:rPr>
              <a:t>Less crime, save $.</a:t>
            </a: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2007: Funded a portfolio of evidence-based programs in adult and juvenile corrections, and prevention.  </a:t>
            </a:r>
            <a:r>
              <a:rPr lang="en-US" sz="1900" i="1" dirty="0">
                <a:solidFill>
                  <a:srgbClr val="006600"/>
                </a:solidFill>
                <a:latin typeface="+mn-lt"/>
              </a:rPr>
              <a:t>2000 bed, $250 Million, prison avoided.</a:t>
            </a: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850900" lvl="2"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tabLst>
                <a:tab pos="109538" algn="l"/>
              </a:tabLst>
              <a:defRPr/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1087438" lvl="1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tabLst>
                <a:tab pos="109538" algn="l"/>
              </a:tabLst>
              <a:defRPr/>
            </a:pPr>
            <a:r>
              <a:rPr lang="en-US" sz="1900" i="1" dirty="0">
                <a:solidFill>
                  <a:srgbClr val="FF0000"/>
                </a:solidFill>
                <a:latin typeface="+mn-lt"/>
              </a:rPr>
              <a:t>Washington now explicitly ties the evidence-based program </a:t>
            </a:r>
          </a:p>
          <a:p>
            <a:pPr marL="1087438" lvl="1" eaLnBrk="0" fontAlgn="auto" hangingPunct="0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tabLst>
                <a:tab pos="109538" algn="l"/>
              </a:tabLst>
              <a:defRPr/>
            </a:pPr>
            <a:r>
              <a:rPr lang="en-US" sz="1900" i="1" dirty="0">
                <a:solidFill>
                  <a:srgbClr val="FF0000"/>
                </a:solidFill>
                <a:latin typeface="+mn-lt"/>
              </a:rPr>
              <a:t>portfolio to the official state prison forecast.</a:t>
            </a: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marL="465138" lvl="1" indent="-296863" eaLnBrk="0" fontAlgn="auto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682625" algn="l"/>
                <a:tab pos="798513" algn="l"/>
              </a:tabLst>
              <a:defRPr/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2012:  Evidence-based, research-based, and promising juvenile justice, child welfare, and children’s mental health.  </a:t>
            </a:r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228600" y="304800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tabLst>
                <a:tab pos="2292350" algn="l"/>
              </a:tabLst>
            </a:pPr>
            <a:r>
              <a:rPr lang="en-US" sz="2600" i="1">
                <a:solidFill>
                  <a:srgbClr val="FF0000"/>
                </a:solidFill>
                <a:latin typeface="Calibri" pitchFamily="34" charset="0"/>
              </a:rPr>
              <a:t>Some Major Washington Legislative Actions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295400" y="2922588"/>
            <a:ext cx="3352800" cy="1447800"/>
          </a:xfrm>
          <a:prstGeom prst="roundRect">
            <a:avLst/>
          </a:prstGeom>
          <a:solidFill>
            <a:schemeClr val="tx1"/>
          </a:solidFill>
          <a:ln>
            <a:solidFill>
              <a:schemeClr val="tx1">
                <a:lumMod val="65000"/>
              </a:schemeClr>
            </a:solidFill>
          </a:ln>
          <a:effectLst>
            <a:outerShdw blurRad="127000" dist="63500" dir="42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rgbClr val="339933"/>
                </a:solidFill>
                <a:cs typeface="Arial" pitchFamily="34" charset="0"/>
              </a:rPr>
              <a:t>Adult Criminal Justice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Cognitive behavioral therapy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Correctional education/vocation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Drug treatment community/prison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Work release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648200" y="2922588"/>
            <a:ext cx="3124200" cy="1420812"/>
          </a:xfrm>
          <a:prstGeom prst="roundRect">
            <a:avLst/>
          </a:prstGeom>
          <a:solidFill>
            <a:schemeClr val="tx1"/>
          </a:solidFill>
          <a:ln>
            <a:solidFill>
              <a:schemeClr val="tx1">
                <a:lumMod val="65000"/>
              </a:schemeClr>
            </a:solidFill>
          </a:ln>
          <a:effectLst>
            <a:outerShdw blurRad="127000" dist="63500" dir="42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rgbClr val="339933"/>
                </a:solidFill>
                <a:cs typeface="Arial" pitchFamily="34" charset="0"/>
              </a:rPr>
              <a:t>Juvenile Justice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Aggression Replacement Training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Functional Family Therapy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err="1">
                <a:solidFill>
                  <a:srgbClr val="0000FF"/>
                </a:solidFill>
                <a:cs typeface="Arial" pitchFamily="34" charset="0"/>
              </a:rPr>
              <a:t>Multisystemic</a:t>
            </a: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 Therapy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Victim offender mediation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295400" y="4370388"/>
            <a:ext cx="6477000" cy="735012"/>
          </a:xfrm>
          <a:prstGeom prst="roundRect">
            <a:avLst/>
          </a:prstGeom>
          <a:solidFill>
            <a:schemeClr val="tx1"/>
          </a:solidFill>
          <a:ln>
            <a:solidFill>
              <a:schemeClr val="tx1">
                <a:lumMod val="65000"/>
              </a:schemeClr>
            </a:solidFill>
          </a:ln>
          <a:effectLst>
            <a:outerShdw blurRad="127000" dist="63500" dir="42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u="sng" dirty="0">
              <a:solidFill>
                <a:srgbClr val="339933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u="sng" dirty="0">
              <a:solidFill>
                <a:srgbClr val="339933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rgbClr val="339933"/>
                </a:solidFill>
                <a:cs typeface="Arial" pitchFamily="34" charset="0"/>
              </a:rPr>
              <a:t>Prevention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Early childhood education assistance program (low income 3 &amp; 4-year olds)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12 of 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2"/>
      <p:bldP spid="15" grpId="0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8674" name="Rectangle 172"/>
          <p:cNvSpPr>
            <a:spLocks noChangeArrowheads="1"/>
          </p:cNvSpPr>
          <p:nvPr/>
        </p:nvSpPr>
        <p:spPr bwMode="auto">
          <a:xfrm>
            <a:off x="304800" y="381000"/>
            <a:ext cx="83820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600" i="1">
                <a:solidFill>
                  <a:srgbClr val="FF0000"/>
                </a:solidFill>
                <a:latin typeface="Calibri" pitchFamily="34" charset="0"/>
              </a:rPr>
              <a:t>Keeping Track of Results: Prison Beds Avoided</a:t>
            </a:r>
          </a:p>
          <a:p>
            <a:pPr algn="ctr"/>
            <a:r>
              <a:rPr lang="en-US" i="1">
                <a:solidFill>
                  <a:srgbClr val="0000FF"/>
                </a:solidFill>
                <a:latin typeface="Calibri" pitchFamily="34" charset="0"/>
              </a:rPr>
              <a:t>Cumulative Effect of Washington’s History of Evidence-based Programming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4813" y="1630363"/>
            <a:ext cx="6581775" cy="3963987"/>
          </a:xfrm>
          <a:prstGeom prst="rect">
            <a:avLst/>
          </a:prstGeom>
          <a:solidFill>
            <a:schemeClr val="tx1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2" name="Rectangle 39"/>
          <p:cNvSpPr>
            <a:spLocks noChangeArrowheads="1"/>
          </p:cNvSpPr>
          <p:nvPr/>
        </p:nvSpPr>
        <p:spPr bwMode="auto">
          <a:xfrm rot="-5400000">
            <a:off x="-922337" y="3325812"/>
            <a:ext cx="3035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b="1">
                <a:solidFill>
                  <a:srgbClr val="000000"/>
                </a:solidFill>
                <a:latin typeface="Calibri" pitchFamily="34" charset="0"/>
                <a:cs typeface="Arial" charset="0"/>
              </a:rPr>
              <a:t>Average </a:t>
            </a:r>
            <a:r>
              <a:rPr lang="en-US">
                <a:solidFill>
                  <a:srgbClr val="000000"/>
                </a:solidFill>
                <a:latin typeface="Calibri" pitchFamily="34" charset="0"/>
                <a:cs typeface="Arial" charset="0"/>
              </a:rPr>
              <a:t>Daily Prison Population</a:t>
            </a:r>
            <a:endParaRPr lang="en-US">
              <a:cs typeface="Arial" charset="0"/>
            </a:endParaRPr>
          </a:p>
        </p:txBody>
      </p:sp>
      <p:sp>
        <p:nvSpPr>
          <p:cNvPr id="48" name="Rectangle 34"/>
          <p:cNvSpPr>
            <a:spLocks noChangeArrowheads="1"/>
          </p:cNvSpPr>
          <p:nvPr/>
        </p:nvSpPr>
        <p:spPr bwMode="auto">
          <a:xfrm>
            <a:off x="4692650" y="5895975"/>
            <a:ext cx="4127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  <a:cs typeface="Arial" charset="0"/>
              </a:rPr>
              <a:t>Year</a:t>
            </a:r>
            <a:endParaRPr lang="en-US">
              <a:cs typeface="Arial" charset="0"/>
            </a:endParaRPr>
          </a:p>
        </p:txBody>
      </p:sp>
      <p:sp>
        <p:nvSpPr>
          <p:cNvPr id="1032" name="Freeform 8"/>
          <p:cNvSpPr>
            <a:spLocks noEditPoints="1"/>
          </p:cNvSpPr>
          <p:nvPr/>
        </p:nvSpPr>
        <p:spPr bwMode="auto">
          <a:xfrm>
            <a:off x="1684338" y="1619250"/>
            <a:ext cx="6562725" cy="3649663"/>
          </a:xfrm>
          <a:custGeom>
            <a:avLst/>
            <a:gdLst/>
            <a:ahLst/>
            <a:cxnLst>
              <a:cxn ang="0">
                <a:pos x="0" y="3366"/>
              </a:cxn>
              <a:cxn ang="0">
                <a:pos x="4938" y="3366"/>
              </a:cxn>
              <a:cxn ang="0">
                <a:pos x="4938" y="3372"/>
              </a:cxn>
              <a:cxn ang="0">
                <a:pos x="0" y="3372"/>
              </a:cxn>
              <a:cxn ang="0">
                <a:pos x="0" y="3366"/>
              </a:cxn>
              <a:cxn ang="0">
                <a:pos x="0" y="3060"/>
              </a:cxn>
              <a:cxn ang="0">
                <a:pos x="4938" y="3060"/>
              </a:cxn>
              <a:cxn ang="0">
                <a:pos x="4938" y="3066"/>
              </a:cxn>
              <a:cxn ang="0">
                <a:pos x="0" y="3066"/>
              </a:cxn>
              <a:cxn ang="0">
                <a:pos x="0" y="3060"/>
              </a:cxn>
              <a:cxn ang="0">
                <a:pos x="0" y="2754"/>
              </a:cxn>
              <a:cxn ang="0">
                <a:pos x="4938" y="2754"/>
              </a:cxn>
              <a:cxn ang="0">
                <a:pos x="4938" y="2760"/>
              </a:cxn>
              <a:cxn ang="0">
                <a:pos x="0" y="2760"/>
              </a:cxn>
              <a:cxn ang="0">
                <a:pos x="0" y="2754"/>
              </a:cxn>
              <a:cxn ang="0">
                <a:pos x="0" y="2448"/>
              </a:cxn>
              <a:cxn ang="0">
                <a:pos x="4938" y="2448"/>
              </a:cxn>
              <a:cxn ang="0">
                <a:pos x="4938" y="2454"/>
              </a:cxn>
              <a:cxn ang="0">
                <a:pos x="0" y="2454"/>
              </a:cxn>
              <a:cxn ang="0">
                <a:pos x="0" y="2448"/>
              </a:cxn>
              <a:cxn ang="0">
                <a:pos x="0" y="2142"/>
              </a:cxn>
              <a:cxn ang="0">
                <a:pos x="4938" y="2142"/>
              </a:cxn>
              <a:cxn ang="0">
                <a:pos x="4938" y="2148"/>
              </a:cxn>
              <a:cxn ang="0">
                <a:pos x="0" y="2148"/>
              </a:cxn>
              <a:cxn ang="0">
                <a:pos x="0" y="2142"/>
              </a:cxn>
              <a:cxn ang="0">
                <a:pos x="0" y="1836"/>
              </a:cxn>
              <a:cxn ang="0">
                <a:pos x="4938" y="1836"/>
              </a:cxn>
              <a:cxn ang="0">
                <a:pos x="4938" y="1842"/>
              </a:cxn>
              <a:cxn ang="0">
                <a:pos x="0" y="1842"/>
              </a:cxn>
              <a:cxn ang="0">
                <a:pos x="0" y="1836"/>
              </a:cxn>
              <a:cxn ang="0">
                <a:pos x="0" y="1530"/>
              </a:cxn>
              <a:cxn ang="0">
                <a:pos x="4938" y="1530"/>
              </a:cxn>
              <a:cxn ang="0">
                <a:pos x="4938" y="1536"/>
              </a:cxn>
              <a:cxn ang="0">
                <a:pos x="0" y="1536"/>
              </a:cxn>
              <a:cxn ang="0">
                <a:pos x="0" y="1530"/>
              </a:cxn>
              <a:cxn ang="0">
                <a:pos x="0" y="1224"/>
              </a:cxn>
              <a:cxn ang="0">
                <a:pos x="4938" y="1224"/>
              </a:cxn>
              <a:cxn ang="0">
                <a:pos x="4938" y="1230"/>
              </a:cxn>
              <a:cxn ang="0">
                <a:pos x="0" y="1230"/>
              </a:cxn>
              <a:cxn ang="0">
                <a:pos x="0" y="1224"/>
              </a:cxn>
              <a:cxn ang="0">
                <a:pos x="0" y="918"/>
              </a:cxn>
              <a:cxn ang="0">
                <a:pos x="4938" y="918"/>
              </a:cxn>
              <a:cxn ang="0">
                <a:pos x="4938" y="924"/>
              </a:cxn>
              <a:cxn ang="0">
                <a:pos x="0" y="924"/>
              </a:cxn>
              <a:cxn ang="0">
                <a:pos x="0" y="918"/>
              </a:cxn>
              <a:cxn ang="0">
                <a:pos x="0" y="612"/>
              </a:cxn>
              <a:cxn ang="0">
                <a:pos x="4938" y="612"/>
              </a:cxn>
              <a:cxn ang="0">
                <a:pos x="4938" y="618"/>
              </a:cxn>
              <a:cxn ang="0">
                <a:pos x="0" y="618"/>
              </a:cxn>
              <a:cxn ang="0">
                <a:pos x="0" y="612"/>
              </a:cxn>
              <a:cxn ang="0">
                <a:pos x="0" y="306"/>
              </a:cxn>
              <a:cxn ang="0">
                <a:pos x="4938" y="306"/>
              </a:cxn>
              <a:cxn ang="0">
                <a:pos x="4938" y="312"/>
              </a:cxn>
              <a:cxn ang="0">
                <a:pos x="0" y="312"/>
              </a:cxn>
              <a:cxn ang="0">
                <a:pos x="0" y="306"/>
              </a:cxn>
              <a:cxn ang="0">
                <a:pos x="0" y="0"/>
              </a:cxn>
              <a:cxn ang="0">
                <a:pos x="4938" y="0"/>
              </a:cxn>
              <a:cxn ang="0">
                <a:pos x="4938" y="6"/>
              </a:cxn>
              <a:cxn ang="0">
                <a:pos x="0" y="6"/>
              </a:cxn>
              <a:cxn ang="0">
                <a:pos x="0" y="0"/>
              </a:cxn>
            </a:cxnLst>
            <a:rect l="0" t="0" r="r" b="b"/>
            <a:pathLst>
              <a:path w="4938" h="3372">
                <a:moveTo>
                  <a:pt x="0" y="3366"/>
                </a:moveTo>
                <a:lnTo>
                  <a:pt x="4938" y="3366"/>
                </a:lnTo>
                <a:lnTo>
                  <a:pt x="4938" y="3372"/>
                </a:lnTo>
                <a:lnTo>
                  <a:pt x="0" y="3372"/>
                </a:lnTo>
                <a:lnTo>
                  <a:pt x="0" y="3366"/>
                </a:lnTo>
                <a:close/>
                <a:moveTo>
                  <a:pt x="0" y="3060"/>
                </a:moveTo>
                <a:lnTo>
                  <a:pt x="4938" y="3060"/>
                </a:lnTo>
                <a:lnTo>
                  <a:pt x="4938" y="3066"/>
                </a:lnTo>
                <a:lnTo>
                  <a:pt x="0" y="3066"/>
                </a:lnTo>
                <a:lnTo>
                  <a:pt x="0" y="3060"/>
                </a:lnTo>
                <a:close/>
                <a:moveTo>
                  <a:pt x="0" y="2754"/>
                </a:moveTo>
                <a:lnTo>
                  <a:pt x="4938" y="2754"/>
                </a:lnTo>
                <a:lnTo>
                  <a:pt x="4938" y="2760"/>
                </a:lnTo>
                <a:lnTo>
                  <a:pt x="0" y="2760"/>
                </a:lnTo>
                <a:lnTo>
                  <a:pt x="0" y="2754"/>
                </a:lnTo>
                <a:close/>
                <a:moveTo>
                  <a:pt x="0" y="2448"/>
                </a:moveTo>
                <a:lnTo>
                  <a:pt x="4938" y="2448"/>
                </a:lnTo>
                <a:lnTo>
                  <a:pt x="4938" y="2454"/>
                </a:lnTo>
                <a:lnTo>
                  <a:pt x="0" y="2454"/>
                </a:lnTo>
                <a:lnTo>
                  <a:pt x="0" y="2448"/>
                </a:lnTo>
                <a:close/>
                <a:moveTo>
                  <a:pt x="0" y="2142"/>
                </a:moveTo>
                <a:lnTo>
                  <a:pt x="4938" y="2142"/>
                </a:lnTo>
                <a:lnTo>
                  <a:pt x="4938" y="2148"/>
                </a:lnTo>
                <a:lnTo>
                  <a:pt x="0" y="2148"/>
                </a:lnTo>
                <a:lnTo>
                  <a:pt x="0" y="2142"/>
                </a:lnTo>
                <a:close/>
                <a:moveTo>
                  <a:pt x="0" y="1836"/>
                </a:moveTo>
                <a:lnTo>
                  <a:pt x="4938" y="1836"/>
                </a:lnTo>
                <a:lnTo>
                  <a:pt x="4938" y="1842"/>
                </a:lnTo>
                <a:lnTo>
                  <a:pt x="0" y="1842"/>
                </a:lnTo>
                <a:lnTo>
                  <a:pt x="0" y="1836"/>
                </a:lnTo>
                <a:close/>
                <a:moveTo>
                  <a:pt x="0" y="1530"/>
                </a:moveTo>
                <a:lnTo>
                  <a:pt x="4938" y="1530"/>
                </a:lnTo>
                <a:lnTo>
                  <a:pt x="4938" y="1536"/>
                </a:lnTo>
                <a:lnTo>
                  <a:pt x="0" y="1536"/>
                </a:lnTo>
                <a:lnTo>
                  <a:pt x="0" y="1530"/>
                </a:lnTo>
                <a:close/>
                <a:moveTo>
                  <a:pt x="0" y="1224"/>
                </a:moveTo>
                <a:lnTo>
                  <a:pt x="4938" y="1224"/>
                </a:lnTo>
                <a:lnTo>
                  <a:pt x="4938" y="1230"/>
                </a:lnTo>
                <a:lnTo>
                  <a:pt x="0" y="1230"/>
                </a:lnTo>
                <a:lnTo>
                  <a:pt x="0" y="1224"/>
                </a:lnTo>
                <a:close/>
                <a:moveTo>
                  <a:pt x="0" y="918"/>
                </a:moveTo>
                <a:lnTo>
                  <a:pt x="4938" y="918"/>
                </a:lnTo>
                <a:lnTo>
                  <a:pt x="4938" y="924"/>
                </a:lnTo>
                <a:lnTo>
                  <a:pt x="0" y="924"/>
                </a:lnTo>
                <a:lnTo>
                  <a:pt x="0" y="918"/>
                </a:lnTo>
                <a:close/>
                <a:moveTo>
                  <a:pt x="0" y="612"/>
                </a:moveTo>
                <a:lnTo>
                  <a:pt x="4938" y="612"/>
                </a:lnTo>
                <a:lnTo>
                  <a:pt x="4938" y="618"/>
                </a:lnTo>
                <a:lnTo>
                  <a:pt x="0" y="618"/>
                </a:lnTo>
                <a:lnTo>
                  <a:pt x="0" y="612"/>
                </a:lnTo>
                <a:close/>
                <a:moveTo>
                  <a:pt x="0" y="306"/>
                </a:moveTo>
                <a:lnTo>
                  <a:pt x="4938" y="306"/>
                </a:lnTo>
                <a:lnTo>
                  <a:pt x="4938" y="312"/>
                </a:lnTo>
                <a:lnTo>
                  <a:pt x="0" y="312"/>
                </a:lnTo>
                <a:lnTo>
                  <a:pt x="0" y="306"/>
                </a:lnTo>
                <a:close/>
                <a:moveTo>
                  <a:pt x="0" y="0"/>
                </a:moveTo>
                <a:lnTo>
                  <a:pt x="4938" y="0"/>
                </a:lnTo>
                <a:lnTo>
                  <a:pt x="4938" y="6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868686"/>
          </a:solidFill>
          <a:ln w="0" cap="flat">
            <a:solidFill>
              <a:schemeClr val="tx1">
                <a:lumMod val="85000"/>
              </a:schemeClr>
            </a:solidFill>
            <a:prstDash val="solid"/>
            <a:bevel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>
            <a:off x="1681163" y="2392363"/>
            <a:ext cx="6577012" cy="3206750"/>
          </a:xfrm>
          <a:custGeom>
            <a:avLst/>
            <a:gdLst>
              <a:gd name="T0" fmla="*/ 108 w 4938"/>
              <a:gd name="T1" fmla="*/ 2242 h 2964"/>
              <a:gd name="T2" fmla="*/ 322 w 4938"/>
              <a:gd name="T3" fmla="*/ 2001 h 2964"/>
              <a:gd name="T4" fmla="*/ 537 w 4938"/>
              <a:gd name="T5" fmla="*/ 1892 h 2964"/>
              <a:gd name="T6" fmla="*/ 751 w 4938"/>
              <a:gd name="T7" fmla="*/ 1944 h 2964"/>
              <a:gd name="T8" fmla="*/ 966 w 4938"/>
              <a:gd name="T9" fmla="*/ 1981 h 2964"/>
              <a:gd name="T10" fmla="*/ 1181 w 4938"/>
              <a:gd name="T11" fmla="*/ 1611 h 2964"/>
              <a:gd name="T12" fmla="*/ 1396 w 4938"/>
              <a:gd name="T13" fmla="*/ 1413 h 2964"/>
              <a:gd name="T14" fmla="*/ 1610 w 4938"/>
              <a:gd name="T15" fmla="*/ 1281 h 2964"/>
              <a:gd name="T16" fmla="*/ 1825 w 4938"/>
              <a:gd name="T17" fmla="*/ 1037 h 2964"/>
              <a:gd name="T18" fmla="*/ 2040 w 4938"/>
              <a:gd name="T19" fmla="*/ 780 h 2964"/>
              <a:gd name="T20" fmla="*/ 2254 w 4938"/>
              <a:gd name="T21" fmla="*/ 667 h 2964"/>
              <a:gd name="T22" fmla="*/ 2469 w 4938"/>
              <a:gd name="T23" fmla="*/ 462 h 2964"/>
              <a:gd name="T24" fmla="*/ 2684 w 4938"/>
              <a:gd name="T25" fmla="*/ 302 h 2964"/>
              <a:gd name="T26" fmla="*/ 2899 w 4938"/>
              <a:gd name="T27" fmla="*/ 208 h 2964"/>
              <a:gd name="T28" fmla="*/ 3113 w 4938"/>
              <a:gd name="T29" fmla="*/ 129 h 2964"/>
              <a:gd name="T30" fmla="*/ 3328 w 4938"/>
              <a:gd name="T31" fmla="*/ 167 h 2964"/>
              <a:gd name="T32" fmla="*/ 3543 w 4938"/>
              <a:gd name="T33" fmla="*/ 219 h 2964"/>
              <a:gd name="T34" fmla="*/ 3757 w 4938"/>
              <a:gd name="T35" fmla="*/ 148 h 2964"/>
              <a:gd name="T36" fmla="*/ 3972 w 4938"/>
              <a:gd name="T37" fmla="*/ 96 h 2964"/>
              <a:gd name="T38" fmla="*/ 4187 w 4938"/>
              <a:gd name="T39" fmla="*/ 61 h 2964"/>
              <a:gd name="T40" fmla="*/ 4401 w 4938"/>
              <a:gd name="T41" fmla="*/ 35 h 2964"/>
              <a:gd name="T42" fmla="*/ 4616 w 4938"/>
              <a:gd name="T43" fmla="*/ 19 h 2964"/>
              <a:gd name="T44" fmla="*/ 4831 w 4938"/>
              <a:gd name="T45" fmla="*/ 6 h 2964"/>
              <a:gd name="T46" fmla="*/ 4938 w 4938"/>
              <a:gd name="T47" fmla="*/ 2964 h 2964"/>
              <a:gd name="T48" fmla="*/ 4723 w 4938"/>
              <a:gd name="T49" fmla="*/ 2964 h 2964"/>
              <a:gd name="T50" fmla="*/ 4509 w 4938"/>
              <a:gd name="T51" fmla="*/ 2964 h 2964"/>
              <a:gd name="T52" fmla="*/ 4294 w 4938"/>
              <a:gd name="T53" fmla="*/ 2964 h 2964"/>
              <a:gd name="T54" fmla="*/ 4079 w 4938"/>
              <a:gd name="T55" fmla="*/ 2964 h 2964"/>
              <a:gd name="T56" fmla="*/ 3865 w 4938"/>
              <a:gd name="T57" fmla="*/ 2964 h 2964"/>
              <a:gd name="T58" fmla="*/ 3650 w 4938"/>
              <a:gd name="T59" fmla="*/ 2964 h 2964"/>
              <a:gd name="T60" fmla="*/ 3435 w 4938"/>
              <a:gd name="T61" fmla="*/ 2964 h 2964"/>
              <a:gd name="T62" fmla="*/ 3220 w 4938"/>
              <a:gd name="T63" fmla="*/ 2964 h 2964"/>
              <a:gd name="T64" fmla="*/ 3006 w 4938"/>
              <a:gd name="T65" fmla="*/ 2964 h 2964"/>
              <a:gd name="T66" fmla="*/ 2791 w 4938"/>
              <a:gd name="T67" fmla="*/ 2964 h 2964"/>
              <a:gd name="T68" fmla="*/ 2577 w 4938"/>
              <a:gd name="T69" fmla="*/ 2964 h 2964"/>
              <a:gd name="T70" fmla="*/ 2362 w 4938"/>
              <a:gd name="T71" fmla="*/ 2964 h 2964"/>
              <a:gd name="T72" fmla="*/ 2147 w 4938"/>
              <a:gd name="T73" fmla="*/ 2964 h 2964"/>
              <a:gd name="T74" fmla="*/ 1932 w 4938"/>
              <a:gd name="T75" fmla="*/ 2964 h 2964"/>
              <a:gd name="T76" fmla="*/ 1718 w 4938"/>
              <a:gd name="T77" fmla="*/ 2964 h 2964"/>
              <a:gd name="T78" fmla="*/ 1503 w 4938"/>
              <a:gd name="T79" fmla="*/ 2964 h 2964"/>
              <a:gd name="T80" fmla="*/ 1288 w 4938"/>
              <a:gd name="T81" fmla="*/ 2964 h 2964"/>
              <a:gd name="T82" fmla="*/ 1074 w 4938"/>
              <a:gd name="T83" fmla="*/ 2964 h 2964"/>
              <a:gd name="T84" fmla="*/ 859 w 4938"/>
              <a:gd name="T85" fmla="*/ 2964 h 2964"/>
              <a:gd name="T86" fmla="*/ 644 w 4938"/>
              <a:gd name="T87" fmla="*/ 2964 h 2964"/>
              <a:gd name="T88" fmla="*/ 430 w 4938"/>
              <a:gd name="T89" fmla="*/ 2964 h 2964"/>
              <a:gd name="T90" fmla="*/ 215 w 4938"/>
              <a:gd name="T91" fmla="*/ 2964 h 2964"/>
              <a:gd name="T92" fmla="*/ 0 w 4938"/>
              <a:gd name="T93" fmla="*/ 2964 h 2964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938"/>
              <a:gd name="T142" fmla="*/ 0 h 2964"/>
              <a:gd name="T143" fmla="*/ 4938 w 4938"/>
              <a:gd name="T144" fmla="*/ 2964 h 2964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938" h="2964">
                <a:moveTo>
                  <a:pt x="0" y="2283"/>
                </a:moveTo>
                <a:lnTo>
                  <a:pt x="108" y="2242"/>
                </a:lnTo>
                <a:lnTo>
                  <a:pt x="215" y="2074"/>
                </a:lnTo>
                <a:lnTo>
                  <a:pt x="322" y="2001"/>
                </a:lnTo>
                <a:lnTo>
                  <a:pt x="430" y="1893"/>
                </a:lnTo>
                <a:lnTo>
                  <a:pt x="537" y="1892"/>
                </a:lnTo>
                <a:lnTo>
                  <a:pt x="644" y="1895"/>
                </a:lnTo>
                <a:lnTo>
                  <a:pt x="751" y="1944"/>
                </a:lnTo>
                <a:lnTo>
                  <a:pt x="859" y="2038"/>
                </a:lnTo>
                <a:lnTo>
                  <a:pt x="966" y="1981"/>
                </a:lnTo>
                <a:lnTo>
                  <a:pt x="1074" y="1824"/>
                </a:lnTo>
                <a:lnTo>
                  <a:pt x="1181" y="1611"/>
                </a:lnTo>
                <a:lnTo>
                  <a:pt x="1288" y="1434"/>
                </a:lnTo>
                <a:lnTo>
                  <a:pt x="1396" y="1413"/>
                </a:lnTo>
                <a:lnTo>
                  <a:pt x="1503" y="1358"/>
                </a:lnTo>
                <a:lnTo>
                  <a:pt x="1610" y="1281"/>
                </a:lnTo>
                <a:lnTo>
                  <a:pt x="1718" y="1161"/>
                </a:lnTo>
                <a:lnTo>
                  <a:pt x="1825" y="1037"/>
                </a:lnTo>
                <a:lnTo>
                  <a:pt x="1932" y="927"/>
                </a:lnTo>
                <a:lnTo>
                  <a:pt x="2040" y="780"/>
                </a:lnTo>
                <a:lnTo>
                  <a:pt x="2147" y="721"/>
                </a:lnTo>
                <a:lnTo>
                  <a:pt x="2254" y="667"/>
                </a:lnTo>
                <a:lnTo>
                  <a:pt x="2362" y="597"/>
                </a:lnTo>
                <a:lnTo>
                  <a:pt x="2469" y="462"/>
                </a:lnTo>
                <a:lnTo>
                  <a:pt x="2577" y="402"/>
                </a:lnTo>
                <a:lnTo>
                  <a:pt x="2684" y="302"/>
                </a:lnTo>
                <a:lnTo>
                  <a:pt x="2791" y="235"/>
                </a:lnTo>
                <a:lnTo>
                  <a:pt x="2899" y="208"/>
                </a:lnTo>
                <a:lnTo>
                  <a:pt x="3006" y="165"/>
                </a:lnTo>
                <a:lnTo>
                  <a:pt x="3113" y="129"/>
                </a:lnTo>
                <a:lnTo>
                  <a:pt x="3220" y="153"/>
                </a:lnTo>
                <a:lnTo>
                  <a:pt x="3328" y="167"/>
                </a:lnTo>
                <a:lnTo>
                  <a:pt x="3435" y="225"/>
                </a:lnTo>
                <a:lnTo>
                  <a:pt x="3543" y="219"/>
                </a:lnTo>
                <a:lnTo>
                  <a:pt x="3650" y="175"/>
                </a:lnTo>
                <a:lnTo>
                  <a:pt x="3757" y="148"/>
                </a:lnTo>
                <a:lnTo>
                  <a:pt x="3865" y="119"/>
                </a:lnTo>
                <a:lnTo>
                  <a:pt x="3972" y="96"/>
                </a:lnTo>
                <a:lnTo>
                  <a:pt x="4079" y="74"/>
                </a:lnTo>
                <a:lnTo>
                  <a:pt x="4187" y="61"/>
                </a:lnTo>
                <a:lnTo>
                  <a:pt x="4294" y="49"/>
                </a:lnTo>
                <a:lnTo>
                  <a:pt x="4401" y="35"/>
                </a:lnTo>
                <a:lnTo>
                  <a:pt x="4509" y="27"/>
                </a:lnTo>
                <a:lnTo>
                  <a:pt x="4616" y="19"/>
                </a:lnTo>
                <a:lnTo>
                  <a:pt x="4723" y="11"/>
                </a:lnTo>
                <a:lnTo>
                  <a:pt x="4831" y="6"/>
                </a:lnTo>
                <a:lnTo>
                  <a:pt x="4938" y="0"/>
                </a:lnTo>
                <a:lnTo>
                  <a:pt x="4938" y="2964"/>
                </a:lnTo>
                <a:lnTo>
                  <a:pt x="4831" y="2964"/>
                </a:lnTo>
                <a:lnTo>
                  <a:pt x="4723" y="2964"/>
                </a:lnTo>
                <a:lnTo>
                  <a:pt x="4616" y="2964"/>
                </a:lnTo>
                <a:lnTo>
                  <a:pt x="4509" y="2964"/>
                </a:lnTo>
                <a:lnTo>
                  <a:pt x="4401" y="2964"/>
                </a:lnTo>
                <a:lnTo>
                  <a:pt x="4294" y="2964"/>
                </a:lnTo>
                <a:lnTo>
                  <a:pt x="4187" y="2964"/>
                </a:lnTo>
                <a:lnTo>
                  <a:pt x="4079" y="2964"/>
                </a:lnTo>
                <a:lnTo>
                  <a:pt x="3972" y="2964"/>
                </a:lnTo>
                <a:lnTo>
                  <a:pt x="3865" y="2964"/>
                </a:lnTo>
                <a:lnTo>
                  <a:pt x="3757" y="2964"/>
                </a:lnTo>
                <a:lnTo>
                  <a:pt x="3650" y="2964"/>
                </a:lnTo>
                <a:lnTo>
                  <a:pt x="3543" y="2964"/>
                </a:lnTo>
                <a:lnTo>
                  <a:pt x="3435" y="2964"/>
                </a:lnTo>
                <a:lnTo>
                  <a:pt x="3328" y="2964"/>
                </a:lnTo>
                <a:lnTo>
                  <a:pt x="3220" y="2964"/>
                </a:lnTo>
                <a:lnTo>
                  <a:pt x="3113" y="2964"/>
                </a:lnTo>
                <a:lnTo>
                  <a:pt x="3006" y="2964"/>
                </a:lnTo>
                <a:lnTo>
                  <a:pt x="2899" y="2964"/>
                </a:lnTo>
                <a:lnTo>
                  <a:pt x="2791" y="2964"/>
                </a:lnTo>
                <a:lnTo>
                  <a:pt x="2684" y="2964"/>
                </a:lnTo>
                <a:lnTo>
                  <a:pt x="2577" y="2964"/>
                </a:lnTo>
                <a:lnTo>
                  <a:pt x="2469" y="2964"/>
                </a:lnTo>
                <a:lnTo>
                  <a:pt x="2362" y="2964"/>
                </a:lnTo>
                <a:lnTo>
                  <a:pt x="2254" y="2964"/>
                </a:lnTo>
                <a:lnTo>
                  <a:pt x="2147" y="2964"/>
                </a:lnTo>
                <a:lnTo>
                  <a:pt x="2040" y="2964"/>
                </a:lnTo>
                <a:lnTo>
                  <a:pt x="1932" y="2964"/>
                </a:lnTo>
                <a:lnTo>
                  <a:pt x="1825" y="2964"/>
                </a:lnTo>
                <a:lnTo>
                  <a:pt x="1718" y="2964"/>
                </a:lnTo>
                <a:lnTo>
                  <a:pt x="1610" y="2964"/>
                </a:lnTo>
                <a:lnTo>
                  <a:pt x="1503" y="2964"/>
                </a:lnTo>
                <a:lnTo>
                  <a:pt x="1396" y="2964"/>
                </a:lnTo>
                <a:lnTo>
                  <a:pt x="1288" y="2964"/>
                </a:lnTo>
                <a:lnTo>
                  <a:pt x="1181" y="2964"/>
                </a:lnTo>
                <a:lnTo>
                  <a:pt x="1074" y="2964"/>
                </a:lnTo>
                <a:lnTo>
                  <a:pt x="966" y="2964"/>
                </a:lnTo>
                <a:lnTo>
                  <a:pt x="859" y="2964"/>
                </a:lnTo>
                <a:lnTo>
                  <a:pt x="751" y="2964"/>
                </a:lnTo>
                <a:lnTo>
                  <a:pt x="644" y="2964"/>
                </a:lnTo>
                <a:lnTo>
                  <a:pt x="537" y="2964"/>
                </a:lnTo>
                <a:lnTo>
                  <a:pt x="430" y="2964"/>
                </a:lnTo>
                <a:lnTo>
                  <a:pt x="322" y="2964"/>
                </a:lnTo>
                <a:lnTo>
                  <a:pt x="215" y="2964"/>
                </a:lnTo>
                <a:lnTo>
                  <a:pt x="108" y="2964"/>
                </a:lnTo>
                <a:lnTo>
                  <a:pt x="0" y="2964"/>
                </a:lnTo>
                <a:lnTo>
                  <a:pt x="0" y="2283"/>
                </a:lnTo>
                <a:close/>
              </a:path>
            </a:pathLst>
          </a:custGeom>
          <a:solidFill>
            <a:srgbClr val="363AD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Freeform 10"/>
          <p:cNvSpPr>
            <a:spLocks/>
          </p:cNvSpPr>
          <p:nvPr/>
        </p:nvSpPr>
        <p:spPr bwMode="auto">
          <a:xfrm>
            <a:off x="1681163" y="2035175"/>
            <a:ext cx="6577012" cy="2822575"/>
          </a:xfrm>
          <a:custGeom>
            <a:avLst/>
            <a:gdLst/>
            <a:ahLst/>
            <a:cxnLst>
              <a:cxn ang="0">
                <a:pos x="108" y="2566"/>
              </a:cxn>
              <a:cxn ang="0">
                <a:pos x="322" y="2325"/>
              </a:cxn>
              <a:cxn ang="0">
                <a:pos x="537" y="2215"/>
              </a:cxn>
              <a:cxn ang="0">
                <a:pos x="751" y="2266"/>
              </a:cxn>
              <a:cxn ang="0">
                <a:pos x="966" y="2303"/>
              </a:cxn>
              <a:cxn ang="0">
                <a:pos x="1181" y="1932"/>
              </a:cxn>
              <a:cxn ang="0">
                <a:pos x="1396" y="1734"/>
              </a:cxn>
              <a:cxn ang="0">
                <a:pos x="1610" y="1602"/>
              </a:cxn>
              <a:cxn ang="0">
                <a:pos x="1825" y="1356"/>
              </a:cxn>
              <a:cxn ang="0">
                <a:pos x="2040" y="1096"/>
              </a:cxn>
              <a:cxn ang="0">
                <a:pos x="2254" y="975"/>
              </a:cxn>
              <a:cxn ang="0">
                <a:pos x="2469" y="754"/>
              </a:cxn>
              <a:cxn ang="0">
                <a:pos x="2684" y="568"/>
              </a:cxn>
              <a:cxn ang="0">
                <a:pos x="2898" y="444"/>
              </a:cxn>
              <a:cxn ang="0">
                <a:pos x="3113" y="328"/>
              </a:cxn>
              <a:cxn ang="0">
                <a:pos x="3328" y="324"/>
              </a:cxn>
              <a:cxn ang="0">
                <a:pos x="3543" y="336"/>
              </a:cxn>
              <a:cxn ang="0">
                <a:pos x="3757" y="230"/>
              </a:cxn>
              <a:cxn ang="0">
                <a:pos x="3972" y="148"/>
              </a:cxn>
              <a:cxn ang="0">
                <a:pos x="4186" y="92"/>
              </a:cxn>
              <a:cxn ang="0">
                <a:pos x="4401" y="51"/>
              </a:cxn>
              <a:cxn ang="0">
                <a:pos x="4616" y="25"/>
              </a:cxn>
              <a:cxn ang="0">
                <a:pos x="4831" y="7"/>
              </a:cxn>
              <a:cxn ang="0">
                <a:pos x="4938" y="329"/>
              </a:cxn>
              <a:cxn ang="0">
                <a:pos x="4723" y="340"/>
              </a:cxn>
              <a:cxn ang="0">
                <a:pos x="4509" y="357"/>
              </a:cxn>
              <a:cxn ang="0">
                <a:pos x="4294" y="378"/>
              </a:cxn>
              <a:cxn ang="0">
                <a:pos x="4079" y="403"/>
              </a:cxn>
              <a:cxn ang="0">
                <a:pos x="3865" y="448"/>
              </a:cxn>
              <a:cxn ang="0">
                <a:pos x="3650" y="504"/>
              </a:cxn>
              <a:cxn ang="0">
                <a:pos x="3435" y="553"/>
              </a:cxn>
              <a:cxn ang="0">
                <a:pos x="3220" y="482"/>
              </a:cxn>
              <a:cxn ang="0">
                <a:pos x="3006" y="494"/>
              </a:cxn>
              <a:cxn ang="0">
                <a:pos x="2791" y="564"/>
              </a:cxn>
              <a:cxn ang="0">
                <a:pos x="2577" y="730"/>
              </a:cxn>
              <a:cxn ang="0">
                <a:pos x="2362" y="925"/>
              </a:cxn>
              <a:cxn ang="0">
                <a:pos x="2147" y="1050"/>
              </a:cxn>
              <a:cxn ang="0">
                <a:pos x="1932" y="1255"/>
              </a:cxn>
              <a:cxn ang="0">
                <a:pos x="1718" y="1489"/>
              </a:cxn>
              <a:cxn ang="0">
                <a:pos x="1503" y="1686"/>
              </a:cxn>
              <a:cxn ang="0">
                <a:pos x="1288" y="1762"/>
              </a:cxn>
              <a:cxn ang="0">
                <a:pos x="1074" y="2152"/>
              </a:cxn>
              <a:cxn ang="0">
                <a:pos x="859" y="2365"/>
              </a:cxn>
              <a:cxn ang="0">
                <a:pos x="644" y="2223"/>
              </a:cxn>
              <a:cxn ang="0">
                <a:pos x="429" y="2221"/>
              </a:cxn>
              <a:cxn ang="0">
                <a:pos x="215" y="2401"/>
              </a:cxn>
              <a:cxn ang="0">
                <a:pos x="0" y="2609"/>
              </a:cxn>
            </a:cxnLst>
            <a:rect l="0" t="0" r="r" b="b"/>
            <a:pathLst>
              <a:path w="4938" h="2609">
                <a:moveTo>
                  <a:pt x="0" y="2607"/>
                </a:moveTo>
                <a:lnTo>
                  <a:pt x="108" y="2566"/>
                </a:lnTo>
                <a:lnTo>
                  <a:pt x="215" y="2398"/>
                </a:lnTo>
                <a:lnTo>
                  <a:pt x="322" y="2325"/>
                </a:lnTo>
                <a:lnTo>
                  <a:pt x="429" y="2217"/>
                </a:lnTo>
                <a:lnTo>
                  <a:pt x="537" y="2215"/>
                </a:lnTo>
                <a:lnTo>
                  <a:pt x="644" y="2218"/>
                </a:lnTo>
                <a:lnTo>
                  <a:pt x="751" y="2266"/>
                </a:lnTo>
                <a:lnTo>
                  <a:pt x="859" y="2360"/>
                </a:lnTo>
                <a:lnTo>
                  <a:pt x="966" y="2303"/>
                </a:lnTo>
                <a:lnTo>
                  <a:pt x="1074" y="2146"/>
                </a:lnTo>
                <a:lnTo>
                  <a:pt x="1181" y="1932"/>
                </a:lnTo>
                <a:lnTo>
                  <a:pt x="1288" y="1756"/>
                </a:lnTo>
                <a:lnTo>
                  <a:pt x="1396" y="1734"/>
                </a:lnTo>
                <a:lnTo>
                  <a:pt x="1503" y="1679"/>
                </a:lnTo>
                <a:lnTo>
                  <a:pt x="1610" y="1602"/>
                </a:lnTo>
                <a:lnTo>
                  <a:pt x="1718" y="1481"/>
                </a:lnTo>
                <a:lnTo>
                  <a:pt x="1825" y="1356"/>
                </a:lnTo>
                <a:lnTo>
                  <a:pt x="1932" y="1245"/>
                </a:lnTo>
                <a:lnTo>
                  <a:pt x="2040" y="1096"/>
                </a:lnTo>
                <a:lnTo>
                  <a:pt x="2147" y="1034"/>
                </a:lnTo>
                <a:lnTo>
                  <a:pt x="2254" y="975"/>
                </a:lnTo>
                <a:lnTo>
                  <a:pt x="2362" y="898"/>
                </a:lnTo>
                <a:lnTo>
                  <a:pt x="2469" y="754"/>
                </a:lnTo>
                <a:lnTo>
                  <a:pt x="2577" y="681"/>
                </a:lnTo>
                <a:lnTo>
                  <a:pt x="2684" y="568"/>
                </a:lnTo>
                <a:lnTo>
                  <a:pt x="2791" y="487"/>
                </a:lnTo>
                <a:lnTo>
                  <a:pt x="2898" y="444"/>
                </a:lnTo>
                <a:lnTo>
                  <a:pt x="3006" y="384"/>
                </a:lnTo>
                <a:lnTo>
                  <a:pt x="3113" y="328"/>
                </a:lnTo>
                <a:lnTo>
                  <a:pt x="3220" y="332"/>
                </a:lnTo>
                <a:lnTo>
                  <a:pt x="3328" y="324"/>
                </a:lnTo>
                <a:lnTo>
                  <a:pt x="3435" y="361"/>
                </a:lnTo>
                <a:lnTo>
                  <a:pt x="3543" y="336"/>
                </a:lnTo>
                <a:lnTo>
                  <a:pt x="3650" y="274"/>
                </a:lnTo>
                <a:lnTo>
                  <a:pt x="3757" y="230"/>
                </a:lnTo>
                <a:lnTo>
                  <a:pt x="3865" y="185"/>
                </a:lnTo>
                <a:lnTo>
                  <a:pt x="3972" y="148"/>
                </a:lnTo>
                <a:lnTo>
                  <a:pt x="4079" y="115"/>
                </a:lnTo>
                <a:lnTo>
                  <a:pt x="4186" y="92"/>
                </a:lnTo>
                <a:lnTo>
                  <a:pt x="4294" y="72"/>
                </a:lnTo>
                <a:lnTo>
                  <a:pt x="4401" y="51"/>
                </a:lnTo>
                <a:lnTo>
                  <a:pt x="4509" y="38"/>
                </a:lnTo>
                <a:lnTo>
                  <a:pt x="4616" y="25"/>
                </a:lnTo>
                <a:lnTo>
                  <a:pt x="4723" y="14"/>
                </a:lnTo>
                <a:lnTo>
                  <a:pt x="4831" y="7"/>
                </a:lnTo>
                <a:lnTo>
                  <a:pt x="4938" y="0"/>
                </a:lnTo>
                <a:lnTo>
                  <a:pt x="4938" y="329"/>
                </a:lnTo>
                <a:lnTo>
                  <a:pt x="4831" y="335"/>
                </a:lnTo>
                <a:lnTo>
                  <a:pt x="4723" y="340"/>
                </a:lnTo>
                <a:lnTo>
                  <a:pt x="4616" y="348"/>
                </a:lnTo>
                <a:lnTo>
                  <a:pt x="4509" y="357"/>
                </a:lnTo>
                <a:lnTo>
                  <a:pt x="4401" y="364"/>
                </a:lnTo>
                <a:lnTo>
                  <a:pt x="4294" y="378"/>
                </a:lnTo>
                <a:lnTo>
                  <a:pt x="4186" y="390"/>
                </a:lnTo>
                <a:lnTo>
                  <a:pt x="4079" y="403"/>
                </a:lnTo>
                <a:lnTo>
                  <a:pt x="3972" y="425"/>
                </a:lnTo>
                <a:lnTo>
                  <a:pt x="3865" y="448"/>
                </a:lnTo>
                <a:lnTo>
                  <a:pt x="3757" y="478"/>
                </a:lnTo>
                <a:lnTo>
                  <a:pt x="3650" y="504"/>
                </a:lnTo>
                <a:lnTo>
                  <a:pt x="3543" y="548"/>
                </a:lnTo>
                <a:lnTo>
                  <a:pt x="3435" y="553"/>
                </a:lnTo>
                <a:lnTo>
                  <a:pt x="3328" y="496"/>
                </a:lnTo>
                <a:lnTo>
                  <a:pt x="3220" y="482"/>
                </a:lnTo>
                <a:lnTo>
                  <a:pt x="3113" y="458"/>
                </a:lnTo>
                <a:lnTo>
                  <a:pt x="3006" y="494"/>
                </a:lnTo>
                <a:lnTo>
                  <a:pt x="2898" y="537"/>
                </a:lnTo>
                <a:lnTo>
                  <a:pt x="2791" y="564"/>
                </a:lnTo>
                <a:lnTo>
                  <a:pt x="2684" y="631"/>
                </a:lnTo>
                <a:lnTo>
                  <a:pt x="2577" y="730"/>
                </a:lnTo>
                <a:lnTo>
                  <a:pt x="2469" y="791"/>
                </a:lnTo>
                <a:lnTo>
                  <a:pt x="2362" y="925"/>
                </a:lnTo>
                <a:lnTo>
                  <a:pt x="2254" y="995"/>
                </a:lnTo>
                <a:lnTo>
                  <a:pt x="2147" y="1050"/>
                </a:lnTo>
                <a:lnTo>
                  <a:pt x="2040" y="1108"/>
                </a:lnTo>
                <a:lnTo>
                  <a:pt x="1932" y="1255"/>
                </a:lnTo>
                <a:lnTo>
                  <a:pt x="1825" y="1365"/>
                </a:lnTo>
                <a:lnTo>
                  <a:pt x="1718" y="1489"/>
                </a:lnTo>
                <a:lnTo>
                  <a:pt x="1610" y="1608"/>
                </a:lnTo>
                <a:lnTo>
                  <a:pt x="1503" y="1686"/>
                </a:lnTo>
                <a:lnTo>
                  <a:pt x="1396" y="1741"/>
                </a:lnTo>
                <a:lnTo>
                  <a:pt x="1288" y="1762"/>
                </a:lnTo>
                <a:lnTo>
                  <a:pt x="1181" y="1938"/>
                </a:lnTo>
                <a:lnTo>
                  <a:pt x="1074" y="2152"/>
                </a:lnTo>
                <a:lnTo>
                  <a:pt x="966" y="2308"/>
                </a:lnTo>
                <a:lnTo>
                  <a:pt x="859" y="2365"/>
                </a:lnTo>
                <a:lnTo>
                  <a:pt x="751" y="2271"/>
                </a:lnTo>
                <a:lnTo>
                  <a:pt x="644" y="2223"/>
                </a:lnTo>
                <a:lnTo>
                  <a:pt x="537" y="2219"/>
                </a:lnTo>
                <a:lnTo>
                  <a:pt x="429" y="2221"/>
                </a:lnTo>
                <a:lnTo>
                  <a:pt x="322" y="2328"/>
                </a:lnTo>
                <a:lnTo>
                  <a:pt x="215" y="2401"/>
                </a:lnTo>
                <a:lnTo>
                  <a:pt x="108" y="2568"/>
                </a:lnTo>
                <a:lnTo>
                  <a:pt x="0" y="2609"/>
                </a:lnTo>
                <a:lnTo>
                  <a:pt x="0" y="2607"/>
                </a:lnTo>
                <a:close/>
              </a:path>
            </a:pathLst>
          </a:custGeom>
          <a:solidFill>
            <a:srgbClr val="FFD347"/>
          </a:solidFill>
          <a:ln w="9525">
            <a:solidFill>
              <a:schemeClr val="accent6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8681" name="Rectangle 13"/>
          <p:cNvSpPr>
            <a:spLocks noChangeArrowheads="1"/>
          </p:cNvSpPr>
          <p:nvPr/>
        </p:nvSpPr>
        <p:spPr bwMode="auto">
          <a:xfrm>
            <a:off x="1684338" y="5592763"/>
            <a:ext cx="6577012" cy="6350"/>
          </a:xfrm>
          <a:prstGeom prst="rect">
            <a:avLst/>
          </a:prstGeom>
          <a:solidFill>
            <a:srgbClr val="868686"/>
          </a:solidFill>
          <a:ln w="9525">
            <a:solidFill>
              <a:srgbClr val="868686"/>
            </a:solidFill>
            <a:bevel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8682" name="Rectangle 14"/>
          <p:cNvSpPr>
            <a:spLocks noChangeArrowheads="1"/>
          </p:cNvSpPr>
          <p:nvPr/>
        </p:nvSpPr>
        <p:spPr bwMode="auto">
          <a:xfrm>
            <a:off x="1500188" y="5438775"/>
            <a:ext cx="1174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</a:t>
            </a:r>
            <a:endParaRPr lang="en-US"/>
          </a:p>
        </p:txBody>
      </p:sp>
      <p:sp>
        <p:nvSpPr>
          <p:cNvPr id="28683" name="Rectangle 15"/>
          <p:cNvSpPr>
            <a:spLocks noChangeArrowheads="1"/>
          </p:cNvSpPr>
          <p:nvPr/>
        </p:nvSpPr>
        <p:spPr bwMode="auto">
          <a:xfrm>
            <a:off x="1050925" y="5106988"/>
            <a:ext cx="5254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2,000</a:t>
            </a:r>
            <a:endParaRPr lang="en-US"/>
          </a:p>
        </p:txBody>
      </p:sp>
      <p:sp>
        <p:nvSpPr>
          <p:cNvPr id="28684" name="Rectangle 16"/>
          <p:cNvSpPr>
            <a:spLocks noChangeArrowheads="1"/>
          </p:cNvSpPr>
          <p:nvPr/>
        </p:nvSpPr>
        <p:spPr bwMode="auto">
          <a:xfrm>
            <a:off x="1050925" y="4776788"/>
            <a:ext cx="5254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4,000</a:t>
            </a:r>
            <a:endParaRPr lang="en-US"/>
          </a:p>
        </p:txBody>
      </p:sp>
      <p:sp>
        <p:nvSpPr>
          <p:cNvPr id="28685" name="Rectangle 17"/>
          <p:cNvSpPr>
            <a:spLocks noChangeArrowheads="1"/>
          </p:cNvSpPr>
          <p:nvPr/>
        </p:nvSpPr>
        <p:spPr bwMode="auto">
          <a:xfrm>
            <a:off x="1050925" y="4445000"/>
            <a:ext cx="5254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6,000</a:t>
            </a:r>
            <a:endParaRPr lang="en-US"/>
          </a:p>
        </p:txBody>
      </p:sp>
      <p:sp>
        <p:nvSpPr>
          <p:cNvPr id="28686" name="Rectangle 18"/>
          <p:cNvSpPr>
            <a:spLocks noChangeArrowheads="1"/>
          </p:cNvSpPr>
          <p:nvPr/>
        </p:nvSpPr>
        <p:spPr bwMode="auto">
          <a:xfrm>
            <a:off x="1050925" y="4095750"/>
            <a:ext cx="5254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8,000</a:t>
            </a:r>
            <a:endParaRPr lang="en-US"/>
          </a:p>
        </p:txBody>
      </p:sp>
      <p:sp>
        <p:nvSpPr>
          <p:cNvPr id="28687" name="Rectangle 19"/>
          <p:cNvSpPr>
            <a:spLocks noChangeArrowheads="1"/>
          </p:cNvSpPr>
          <p:nvPr/>
        </p:nvSpPr>
        <p:spPr bwMode="auto">
          <a:xfrm>
            <a:off x="914400" y="3763963"/>
            <a:ext cx="6429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10,000</a:t>
            </a:r>
            <a:endParaRPr lang="en-US"/>
          </a:p>
        </p:txBody>
      </p:sp>
      <p:sp>
        <p:nvSpPr>
          <p:cNvPr id="28688" name="Rectangle 20"/>
          <p:cNvSpPr>
            <a:spLocks noChangeArrowheads="1"/>
          </p:cNvSpPr>
          <p:nvPr/>
        </p:nvSpPr>
        <p:spPr bwMode="auto">
          <a:xfrm>
            <a:off x="914400" y="3433763"/>
            <a:ext cx="6429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12,000</a:t>
            </a:r>
            <a:endParaRPr lang="en-US"/>
          </a:p>
        </p:txBody>
      </p:sp>
      <p:sp>
        <p:nvSpPr>
          <p:cNvPr id="28689" name="Rectangle 21"/>
          <p:cNvSpPr>
            <a:spLocks noChangeArrowheads="1"/>
          </p:cNvSpPr>
          <p:nvPr/>
        </p:nvSpPr>
        <p:spPr bwMode="auto">
          <a:xfrm>
            <a:off x="914400" y="3101975"/>
            <a:ext cx="6429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14,000</a:t>
            </a:r>
            <a:endParaRPr lang="en-US"/>
          </a:p>
        </p:txBody>
      </p:sp>
      <p:sp>
        <p:nvSpPr>
          <p:cNvPr id="28690" name="Rectangle 22"/>
          <p:cNvSpPr>
            <a:spLocks noChangeArrowheads="1"/>
          </p:cNvSpPr>
          <p:nvPr/>
        </p:nvSpPr>
        <p:spPr bwMode="auto">
          <a:xfrm>
            <a:off x="914400" y="2771775"/>
            <a:ext cx="6429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16,000</a:t>
            </a:r>
            <a:endParaRPr lang="en-US"/>
          </a:p>
        </p:txBody>
      </p:sp>
      <p:sp>
        <p:nvSpPr>
          <p:cNvPr id="28691" name="Rectangle 23"/>
          <p:cNvSpPr>
            <a:spLocks noChangeArrowheads="1"/>
          </p:cNvSpPr>
          <p:nvPr/>
        </p:nvSpPr>
        <p:spPr bwMode="auto">
          <a:xfrm>
            <a:off x="914400" y="2439988"/>
            <a:ext cx="6429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18,000</a:t>
            </a:r>
            <a:endParaRPr lang="en-US"/>
          </a:p>
        </p:txBody>
      </p:sp>
      <p:sp>
        <p:nvSpPr>
          <p:cNvPr id="28692" name="Rectangle 24"/>
          <p:cNvSpPr>
            <a:spLocks noChangeArrowheads="1"/>
          </p:cNvSpPr>
          <p:nvPr/>
        </p:nvSpPr>
        <p:spPr bwMode="auto">
          <a:xfrm>
            <a:off x="914400" y="2108200"/>
            <a:ext cx="6429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20,000</a:t>
            </a:r>
            <a:endParaRPr lang="en-US"/>
          </a:p>
        </p:txBody>
      </p:sp>
      <p:sp>
        <p:nvSpPr>
          <p:cNvPr id="28693" name="Rectangle 25"/>
          <p:cNvSpPr>
            <a:spLocks noChangeArrowheads="1"/>
          </p:cNvSpPr>
          <p:nvPr/>
        </p:nvSpPr>
        <p:spPr bwMode="auto">
          <a:xfrm>
            <a:off x="914400" y="1779588"/>
            <a:ext cx="6429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22,000</a:t>
            </a:r>
            <a:endParaRPr lang="en-US"/>
          </a:p>
        </p:txBody>
      </p:sp>
      <p:sp>
        <p:nvSpPr>
          <p:cNvPr id="28694" name="Rectangle 26"/>
          <p:cNvSpPr>
            <a:spLocks noChangeArrowheads="1"/>
          </p:cNvSpPr>
          <p:nvPr/>
        </p:nvSpPr>
        <p:spPr bwMode="auto">
          <a:xfrm>
            <a:off x="914400" y="1447800"/>
            <a:ext cx="6429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24,000</a:t>
            </a:r>
            <a:endParaRPr lang="en-US"/>
          </a:p>
        </p:txBody>
      </p:sp>
      <p:sp>
        <p:nvSpPr>
          <p:cNvPr id="28695" name="Rectangle 27"/>
          <p:cNvSpPr>
            <a:spLocks noChangeArrowheads="1"/>
          </p:cNvSpPr>
          <p:nvPr/>
        </p:nvSpPr>
        <p:spPr bwMode="auto">
          <a:xfrm>
            <a:off x="1455738" y="5661025"/>
            <a:ext cx="4683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  <a:cs typeface="Arial" charset="0"/>
              </a:rPr>
              <a:t>1980</a:t>
            </a:r>
          </a:p>
        </p:txBody>
      </p:sp>
      <p:sp>
        <p:nvSpPr>
          <p:cNvPr id="28696" name="Rectangle 28"/>
          <p:cNvSpPr>
            <a:spLocks noChangeArrowheads="1"/>
          </p:cNvSpPr>
          <p:nvPr/>
        </p:nvSpPr>
        <p:spPr bwMode="auto">
          <a:xfrm>
            <a:off x="2170113" y="5661025"/>
            <a:ext cx="4683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  <a:cs typeface="Arial" charset="0"/>
              </a:rPr>
              <a:t>1985</a:t>
            </a:r>
          </a:p>
        </p:txBody>
      </p:sp>
      <p:sp>
        <p:nvSpPr>
          <p:cNvPr id="28697" name="Rectangle 29"/>
          <p:cNvSpPr>
            <a:spLocks noChangeArrowheads="1"/>
          </p:cNvSpPr>
          <p:nvPr/>
        </p:nvSpPr>
        <p:spPr bwMode="auto">
          <a:xfrm>
            <a:off x="2886075" y="5661025"/>
            <a:ext cx="468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  <a:cs typeface="Arial" charset="0"/>
              </a:rPr>
              <a:t>1990</a:t>
            </a:r>
          </a:p>
        </p:txBody>
      </p:sp>
      <p:sp>
        <p:nvSpPr>
          <p:cNvPr id="28698" name="Rectangle 30"/>
          <p:cNvSpPr>
            <a:spLocks noChangeArrowheads="1"/>
          </p:cNvSpPr>
          <p:nvPr/>
        </p:nvSpPr>
        <p:spPr bwMode="auto">
          <a:xfrm>
            <a:off x="3600450" y="5661025"/>
            <a:ext cx="4667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1995</a:t>
            </a:r>
            <a:endParaRPr lang="en-US"/>
          </a:p>
        </p:txBody>
      </p:sp>
      <p:sp>
        <p:nvSpPr>
          <p:cNvPr id="28699" name="Rectangle 31"/>
          <p:cNvSpPr>
            <a:spLocks noChangeArrowheads="1"/>
          </p:cNvSpPr>
          <p:nvPr/>
        </p:nvSpPr>
        <p:spPr bwMode="auto">
          <a:xfrm>
            <a:off x="4314825" y="5661025"/>
            <a:ext cx="468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2000</a:t>
            </a:r>
            <a:endParaRPr lang="en-US"/>
          </a:p>
        </p:txBody>
      </p:sp>
      <p:sp>
        <p:nvSpPr>
          <p:cNvPr id="28700" name="Rectangle 32"/>
          <p:cNvSpPr>
            <a:spLocks noChangeArrowheads="1"/>
          </p:cNvSpPr>
          <p:nvPr/>
        </p:nvSpPr>
        <p:spPr bwMode="auto">
          <a:xfrm>
            <a:off x="5030788" y="5661025"/>
            <a:ext cx="4683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2005</a:t>
            </a:r>
            <a:endParaRPr lang="en-US"/>
          </a:p>
        </p:txBody>
      </p:sp>
      <p:sp>
        <p:nvSpPr>
          <p:cNvPr id="28701" name="Rectangle 33"/>
          <p:cNvSpPr>
            <a:spLocks noChangeArrowheads="1"/>
          </p:cNvSpPr>
          <p:nvPr/>
        </p:nvSpPr>
        <p:spPr bwMode="auto">
          <a:xfrm>
            <a:off x="5743575" y="5661025"/>
            <a:ext cx="468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2010</a:t>
            </a:r>
            <a:endParaRPr lang="en-US"/>
          </a:p>
        </p:txBody>
      </p:sp>
      <p:sp>
        <p:nvSpPr>
          <p:cNvPr id="28702" name="Rectangle 34"/>
          <p:cNvSpPr>
            <a:spLocks noChangeArrowheads="1"/>
          </p:cNvSpPr>
          <p:nvPr/>
        </p:nvSpPr>
        <p:spPr bwMode="auto">
          <a:xfrm>
            <a:off x="6459538" y="5661025"/>
            <a:ext cx="4683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2015</a:t>
            </a:r>
            <a:endParaRPr lang="en-US"/>
          </a:p>
        </p:txBody>
      </p:sp>
      <p:sp>
        <p:nvSpPr>
          <p:cNvPr id="28703" name="Rectangle 35"/>
          <p:cNvSpPr>
            <a:spLocks noChangeArrowheads="1"/>
          </p:cNvSpPr>
          <p:nvPr/>
        </p:nvSpPr>
        <p:spPr bwMode="auto">
          <a:xfrm>
            <a:off x="7175500" y="5661025"/>
            <a:ext cx="4667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2020</a:t>
            </a:r>
            <a:endParaRPr lang="en-US"/>
          </a:p>
        </p:txBody>
      </p:sp>
      <p:sp>
        <p:nvSpPr>
          <p:cNvPr id="28704" name="Rectangle 36"/>
          <p:cNvSpPr>
            <a:spLocks noChangeArrowheads="1"/>
          </p:cNvSpPr>
          <p:nvPr/>
        </p:nvSpPr>
        <p:spPr bwMode="auto">
          <a:xfrm>
            <a:off x="7889875" y="5661025"/>
            <a:ext cx="468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2025</a:t>
            </a:r>
            <a:endParaRPr lang="en-US"/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3962400" y="2057400"/>
            <a:ext cx="2206625" cy="427038"/>
          </a:xfrm>
          <a:prstGeom prst="straightConnector1">
            <a:avLst/>
          </a:prstGeom>
          <a:ln w="38100">
            <a:solidFill>
              <a:schemeClr val="bg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8"/>
          <p:cNvSpPr>
            <a:spLocks noChangeArrowheads="1"/>
          </p:cNvSpPr>
          <p:nvPr/>
        </p:nvSpPr>
        <p:spPr bwMode="auto">
          <a:xfrm>
            <a:off x="1828800" y="1371600"/>
            <a:ext cx="2362200" cy="1828800"/>
          </a:xfrm>
          <a:prstGeom prst="rect">
            <a:avLst/>
          </a:prstGeom>
          <a:solidFill>
            <a:schemeClr val="tx1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7" name="Rectangle 50"/>
          <p:cNvSpPr>
            <a:spLocks noChangeArrowheads="1"/>
          </p:cNvSpPr>
          <p:nvPr/>
        </p:nvSpPr>
        <p:spPr bwMode="auto">
          <a:xfrm>
            <a:off x="1905000" y="1447800"/>
            <a:ext cx="22860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  <a:latin typeface="Calibri" pitchFamily="34" charset="0"/>
              </a:rPr>
              <a:t>As of 2011, there are 1,100 fewer people in prison as  a result of Washington’s evidence-based adult, juvenile, &amp; prevention programs.  These effects are in the CFC prison forecast.  </a:t>
            </a:r>
          </a:p>
        </p:txBody>
      </p:sp>
      <p:sp>
        <p:nvSpPr>
          <p:cNvPr id="88" name="Rectangle 87"/>
          <p:cNvSpPr/>
          <p:nvPr/>
        </p:nvSpPr>
        <p:spPr>
          <a:xfrm flipH="1">
            <a:off x="6178550" y="1600200"/>
            <a:ext cx="69850" cy="4043363"/>
          </a:xfrm>
          <a:prstGeom prst="rect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50"/>
          <p:cNvSpPr>
            <a:spLocks noChangeArrowheads="1"/>
          </p:cNvSpPr>
          <p:nvPr/>
        </p:nvSpPr>
        <p:spPr bwMode="auto">
          <a:xfrm>
            <a:off x="2133600" y="4876800"/>
            <a:ext cx="37338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400">
                <a:latin typeface="Calibri" pitchFamily="34" charset="0"/>
              </a:rPr>
              <a:t>Blue Area      = Actual Prison Population</a:t>
            </a:r>
          </a:p>
        </p:txBody>
      </p:sp>
      <p:sp>
        <p:nvSpPr>
          <p:cNvPr id="40" name="Rectangle 50"/>
          <p:cNvSpPr>
            <a:spLocks noChangeArrowheads="1"/>
          </p:cNvSpPr>
          <p:nvPr/>
        </p:nvSpPr>
        <p:spPr bwMode="auto">
          <a:xfrm>
            <a:off x="6553200" y="4876800"/>
            <a:ext cx="1600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400">
                <a:latin typeface="Calibri" pitchFamily="34" charset="0"/>
              </a:rPr>
              <a:t>Years beyond 2011 are current CFC forecast.</a:t>
            </a:r>
          </a:p>
        </p:txBody>
      </p:sp>
      <p:sp>
        <p:nvSpPr>
          <p:cNvPr id="41" name="Rectangle 50"/>
          <p:cNvSpPr>
            <a:spLocks noChangeArrowheads="1"/>
          </p:cNvSpPr>
          <p:nvPr/>
        </p:nvSpPr>
        <p:spPr bwMode="auto">
          <a:xfrm>
            <a:off x="2133600" y="5105400"/>
            <a:ext cx="37338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400">
                <a:latin typeface="Calibri" pitchFamily="34" charset="0"/>
              </a:rPr>
              <a:t>Orange Area = What Prison ADP would have been            	     without the programs.</a:t>
            </a:r>
          </a:p>
        </p:txBody>
      </p:sp>
      <p:sp>
        <p:nvSpPr>
          <p:cNvPr id="28712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13 of 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8" grpId="0"/>
      <p:bldP spid="1033" grpId="0" animBg="1"/>
      <p:bldP spid="46" grpId="0" animBg="1"/>
      <p:bldP spid="47" grpId="0"/>
      <p:bldP spid="88" grpId="0" animBg="1"/>
      <p:bldP spid="39" grpId="0"/>
      <p:bldP spid="40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698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381000" y="990600"/>
            <a:ext cx="8305800" cy="523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803275" lvl="3" indent="-45720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85000"/>
                  <a:lumOff val="15000"/>
                </a:schemeClr>
              </a:buClr>
              <a:buFont typeface="+mj-lt"/>
              <a:buAutoNum type="arabicPeriod"/>
              <a:tabLst>
                <a:tab pos="229235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+mn-lt"/>
              </a:rPr>
              <a:t>Evidence</a:t>
            </a:r>
          </a:p>
          <a:p>
            <a:pPr marL="1254125" lvl="5" indent="6350">
              <a:spcAft>
                <a:spcPts val="300"/>
              </a:spcAft>
              <a:buClr>
                <a:schemeClr val="bg1">
                  <a:lumMod val="85000"/>
                  <a:lumOff val="15000"/>
                </a:schemeClr>
              </a:buClr>
              <a:tabLst>
                <a:tab pos="2292350" algn="l"/>
              </a:tabLst>
              <a:defRPr/>
            </a:pPr>
            <a:r>
              <a:rPr lang="en-US" sz="2000" dirty="0">
                <a:solidFill>
                  <a:srgbClr val="006600"/>
                </a:solidFill>
                <a:latin typeface="+mn-lt"/>
              </a:rPr>
              <a:t>Focus on research-proven prevention and intervention.</a:t>
            </a:r>
            <a:endParaRPr lang="en-US" sz="2000" dirty="0">
              <a:solidFill>
                <a:srgbClr val="0000FF"/>
              </a:solidFill>
              <a:latin typeface="+mn-lt"/>
            </a:endParaRPr>
          </a:p>
          <a:p>
            <a:pPr marL="803275" lvl="3" indent="-45720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85000"/>
                  <a:lumOff val="15000"/>
                </a:schemeClr>
              </a:buClr>
              <a:buFont typeface="+mj-lt"/>
              <a:buAutoNum type="arabicPeriod"/>
              <a:tabLst>
                <a:tab pos="229235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+mn-lt"/>
              </a:rPr>
              <a:t>Economics</a:t>
            </a:r>
          </a:p>
          <a:p>
            <a:pPr marL="1319213" lvl="5">
              <a:spcAft>
                <a:spcPts val="300"/>
              </a:spcAft>
              <a:buClr>
                <a:schemeClr val="bg1">
                  <a:lumMod val="85000"/>
                  <a:lumOff val="15000"/>
                </a:schemeClr>
              </a:buClr>
              <a:tabLst>
                <a:tab pos="2292350" algn="l"/>
              </a:tabLst>
              <a:defRPr/>
            </a:pPr>
            <a:r>
              <a:rPr lang="en-US" sz="2000" dirty="0">
                <a:solidFill>
                  <a:srgbClr val="006600"/>
                </a:solidFill>
                <a:latin typeface="+mn-lt"/>
              </a:rPr>
              <a:t>Compute benefits and costs: not all options have sound economics.</a:t>
            </a:r>
          </a:p>
          <a:p>
            <a:pPr marL="803275" lvl="3" indent="-45720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85000"/>
                  <a:lumOff val="15000"/>
                </a:schemeClr>
              </a:buClr>
              <a:buFont typeface="+mj-lt"/>
              <a:buAutoNum type="arabicPeriod"/>
              <a:tabLst>
                <a:tab pos="229235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+mn-lt"/>
              </a:rPr>
              <a:t>Quality assurance</a:t>
            </a:r>
          </a:p>
          <a:p>
            <a:pPr marL="1717675" lvl="5" indent="-457200">
              <a:spcAft>
                <a:spcPts val="300"/>
              </a:spcAft>
              <a:buClr>
                <a:schemeClr val="bg1">
                  <a:lumMod val="85000"/>
                  <a:lumOff val="15000"/>
                </a:schemeClr>
              </a:buClr>
              <a:tabLst>
                <a:tab pos="2292350" algn="l"/>
              </a:tabLst>
              <a:defRPr/>
            </a:pPr>
            <a:r>
              <a:rPr lang="en-US" sz="2000" dirty="0">
                <a:solidFill>
                  <a:srgbClr val="006600"/>
                </a:solidFill>
                <a:latin typeface="+mn-lt"/>
              </a:rPr>
              <a:t>Re-visit the EBP path periodically to ensure expected results.</a:t>
            </a:r>
          </a:p>
          <a:p>
            <a:pPr marL="803275" lvl="3" indent="-45720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85000"/>
                  <a:lumOff val="15000"/>
                </a:schemeClr>
              </a:buClr>
              <a:buFont typeface="+mj-lt"/>
              <a:buAutoNum type="arabicPeriod"/>
              <a:tabLst>
                <a:tab pos="229235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+mn-lt"/>
              </a:rPr>
              <a:t>Risk (for re-offense)  </a:t>
            </a:r>
          </a:p>
          <a:p>
            <a:pPr marL="1254125" lvl="5" indent="6350">
              <a:spcAft>
                <a:spcPts val="300"/>
              </a:spcAft>
              <a:buClr>
                <a:schemeClr val="bg1">
                  <a:lumMod val="85000"/>
                  <a:lumOff val="15000"/>
                </a:schemeClr>
              </a:buClr>
              <a:tabLst>
                <a:tab pos="2292350" algn="l"/>
              </a:tabLst>
              <a:defRPr/>
            </a:pPr>
            <a:r>
              <a:rPr lang="en-US" sz="2000" dirty="0">
                <a:solidFill>
                  <a:srgbClr val="006600"/>
                </a:solidFill>
                <a:latin typeface="+mn-lt"/>
              </a:rPr>
              <a:t>Follow the risk principle and align offenders with the right EBPs.</a:t>
            </a:r>
          </a:p>
          <a:p>
            <a:pPr marL="803275" lvl="3" indent="-45720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85000"/>
                  <a:lumOff val="15000"/>
                </a:schemeClr>
              </a:buClr>
              <a:buFont typeface="+mj-lt"/>
              <a:buAutoNum type="arabicPeriod"/>
              <a:tabLst>
                <a:tab pos="229235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+mn-lt"/>
              </a:rPr>
              <a:t>Funding</a:t>
            </a:r>
          </a:p>
          <a:p>
            <a:pPr marL="1254125" lvl="5" indent="6350">
              <a:spcAft>
                <a:spcPts val="300"/>
              </a:spcAft>
              <a:buClr>
                <a:schemeClr val="bg1">
                  <a:lumMod val="85000"/>
                  <a:lumOff val="15000"/>
                </a:schemeClr>
              </a:buClr>
              <a:tabLst>
                <a:tab pos="2292350" algn="l"/>
              </a:tabLst>
              <a:defRPr/>
            </a:pPr>
            <a:r>
              <a:rPr lang="en-US" sz="2000" dirty="0">
                <a:solidFill>
                  <a:srgbClr val="006600"/>
                </a:solidFill>
                <a:latin typeface="+mn-lt"/>
              </a:rPr>
              <a:t>Encourage interest in EBPs and monitor the results. WA now ties the official state prison forecast to the expected effects of the funded portfolio. </a:t>
            </a:r>
          </a:p>
          <a:p>
            <a:pPr marL="803275" lvl="3" indent="-45720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85000"/>
                  <a:lumOff val="15000"/>
                </a:schemeClr>
              </a:buClr>
              <a:buFont typeface="+mj-lt"/>
              <a:buAutoNum type="arabicPeriod"/>
              <a:tabLst>
                <a:tab pos="229235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+mn-lt"/>
              </a:rPr>
              <a:t>Punishment</a:t>
            </a:r>
          </a:p>
          <a:p>
            <a:pPr marL="1260475" lvl="4" indent="-457200" fontAlgn="auto">
              <a:spcBef>
                <a:spcPts val="0"/>
              </a:spcBef>
              <a:spcAft>
                <a:spcPts val="300"/>
              </a:spcAft>
              <a:buClr>
                <a:schemeClr val="bg1">
                  <a:lumMod val="85000"/>
                  <a:lumOff val="15000"/>
                </a:schemeClr>
              </a:buClr>
              <a:tabLst>
                <a:tab pos="229235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+mn-lt"/>
              </a:rPr>
              <a:t>	</a:t>
            </a:r>
            <a:r>
              <a:rPr lang="en-US" sz="2000" dirty="0">
                <a:solidFill>
                  <a:srgbClr val="006600"/>
                </a:solidFill>
                <a:latin typeface="+mn-lt"/>
              </a:rPr>
              <a:t>Focus on swiftness and certainty of punishment (strong deterrence evidence for certainty, but not for severity of punishment).</a:t>
            </a:r>
          </a:p>
        </p:txBody>
      </p:sp>
      <p:sp>
        <p:nvSpPr>
          <p:cNvPr id="21" name="Rectangle 27"/>
          <p:cNvSpPr>
            <a:spLocks noChangeArrowheads="1"/>
          </p:cNvSpPr>
          <p:nvPr/>
        </p:nvSpPr>
        <p:spPr bwMode="auto">
          <a:xfrm>
            <a:off x="228600" y="457200"/>
            <a:ext cx="861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800100" indent="-457200" algn="ctr">
              <a:spcBef>
                <a:spcPts val="2400"/>
              </a:spcBef>
              <a:tabLst>
                <a:tab pos="2292350" algn="l"/>
              </a:tabLst>
            </a:pPr>
            <a:r>
              <a:rPr lang="en-US" sz="2400" i="1">
                <a:solidFill>
                  <a:srgbClr val="FF0000"/>
                </a:solidFill>
                <a:latin typeface="Calibri" pitchFamily="34" charset="0"/>
              </a:rPr>
              <a:t>A Cheat Sheet on Six Evidence-Based Principles:</a:t>
            </a:r>
          </a:p>
        </p:txBody>
      </p:sp>
      <p:sp>
        <p:nvSpPr>
          <p:cNvPr id="29704" name="Line 29"/>
          <p:cNvSpPr>
            <a:spLocks noChangeShapeType="1"/>
          </p:cNvSpPr>
          <p:nvPr/>
        </p:nvSpPr>
        <p:spPr bwMode="auto">
          <a:xfrm>
            <a:off x="16036925" y="3657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14 of 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33400"/>
            <a:ext cx="3810000" cy="6462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i="1" dirty="0">
              <a:solidFill>
                <a:srgbClr val="FF0000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i="1" dirty="0">
              <a:solidFill>
                <a:srgbClr val="FF0000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i="1" dirty="0">
                <a:solidFill>
                  <a:srgbClr val="FF0000"/>
                </a:solidFill>
                <a:latin typeface="+mn-lt"/>
              </a:rPr>
              <a:t>Questions?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i="1" dirty="0">
              <a:solidFill>
                <a:srgbClr val="003F83"/>
              </a:solidFill>
              <a:latin typeface="+mn-lt"/>
            </a:endParaRPr>
          </a:p>
          <a:p>
            <a:pPr marL="236538" indent="-236538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i="1" dirty="0">
              <a:solidFill>
                <a:srgbClr val="003F83"/>
              </a:solidFill>
              <a:latin typeface="+mn-lt"/>
            </a:endParaRPr>
          </a:p>
          <a:p>
            <a:pPr marL="236538" indent="-236538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00FF"/>
                </a:solidFill>
                <a:latin typeface="+mn-lt"/>
              </a:rPr>
              <a:t>“Return on Investment: Evidence-Based Options to Improve Statewide Outcomes ”</a:t>
            </a:r>
          </a:p>
          <a:p>
            <a:pPr marL="236538" indent="-236538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solidFill>
                <a:srgbClr val="0000FF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6600"/>
                </a:solidFill>
                <a:latin typeface="+mn-lt"/>
              </a:rPr>
              <a:t>    www.wsipp.wa.gov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i="1" dirty="0">
              <a:solidFill>
                <a:srgbClr val="00B050"/>
              </a:solidFill>
              <a:latin typeface="+mn-lt"/>
            </a:endParaRPr>
          </a:p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i="1" dirty="0">
              <a:solidFill>
                <a:srgbClr val="00B050"/>
              </a:solidFill>
              <a:latin typeface="+mn-lt"/>
            </a:endParaRPr>
          </a:p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i="1" dirty="0">
                <a:solidFill>
                  <a:srgbClr val="FF0000"/>
                </a:solidFill>
                <a:latin typeface="+mn-lt"/>
              </a:rPr>
              <a:t>Thank you!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2400" i="1" dirty="0">
              <a:solidFill>
                <a:schemeClr val="accent4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i="1" dirty="0">
              <a:solidFill>
                <a:schemeClr val="accent4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i="1" dirty="0">
              <a:solidFill>
                <a:schemeClr val="accent4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9" name="Picture 8"/>
          <p:cNvPicPr/>
          <p:nvPr/>
        </p:nvPicPr>
        <p:blipFill rotWithShape="1">
          <a:blip r:embed="rId2"/>
          <a:srcRect l="22309" t="7692" r="23537" b="3847"/>
          <a:stretch/>
        </p:blipFill>
        <p:spPr bwMode="auto">
          <a:xfrm>
            <a:off x="4267200" y="533400"/>
            <a:ext cx="4429125" cy="5715000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  <a:effectLst>
            <a:outerShdw blurRad="101600" dist="38100" dir="2700000" sx="101000" sy="101000" algn="tl" rotWithShape="0">
              <a:prstClr val="black">
                <a:alpha val="46000"/>
              </a:prstClr>
            </a:outerShdw>
          </a:effectLst>
          <a:extLst>
            <a:ext uri="{53640926-AAD7-44D8-BBD7-CCE9431645EC}"/>
          </a:extLst>
        </p:spPr>
      </p:pic>
      <p:sp>
        <p:nvSpPr>
          <p:cNvPr id="30724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15 of 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386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29"/>
          <p:cNvSpPr>
            <a:spLocks noChangeShapeType="1"/>
          </p:cNvSpPr>
          <p:nvPr/>
        </p:nvSpPr>
        <p:spPr bwMode="auto">
          <a:xfrm>
            <a:off x="7562850" y="49022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29"/>
          <p:cNvSpPr>
            <a:spLocks noChangeShapeType="1"/>
          </p:cNvSpPr>
          <p:nvPr/>
        </p:nvSpPr>
        <p:spPr bwMode="auto">
          <a:xfrm>
            <a:off x="7562850" y="50244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Rectangle 30"/>
          <p:cNvSpPr>
            <a:spLocks noChangeArrowheads="1"/>
          </p:cNvSpPr>
          <p:nvPr/>
        </p:nvSpPr>
        <p:spPr bwMode="auto">
          <a:xfrm>
            <a:off x="733425" y="1050925"/>
            <a:ext cx="8077200" cy="777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2192338" lvl="2" indent="-311150" eaLnBrk="0" hangingPunct="0">
              <a:spcBef>
                <a:spcPct val="40000"/>
              </a:spcBef>
              <a:buFontTx/>
              <a:buAutoNum type="alphaLcParenR"/>
              <a:tabLst>
                <a:tab pos="2859088" algn="l"/>
              </a:tabLst>
            </a:pPr>
            <a:endParaRPr lang="en-US" sz="21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393" name="Rectangle 142"/>
          <p:cNvSpPr>
            <a:spLocks noChangeArrowheads="1"/>
          </p:cNvSpPr>
          <p:nvPr/>
        </p:nvSpPr>
        <p:spPr bwMode="auto">
          <a:xfrm>
            <a:off x="762000" y="2254250"/>
            <a:ext cx="35814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eaLnBrk="0" hangingPunct="0">
              <a:buFont typeface="Wingdings" pitchFamily="2" charset="2"/>
              <a:buNone/>
              <a:tabLst>
                <a:tab pos="798513" algn="l"/>
              </a:tabLst>
            </a:pPr>
            <a:r>
              <a:rPr lang="en-US" sz="2000" b="1">
                <a:solidFill>
                  <a:srgbClr val="006600"/>
                </a:solidFill>
                <a:latin typeface="Calibri" pitchFamily="34" charset="0"/>
              </a:rPr>
              <a:t>Created by Legislature (1983)</a:t>
            </a:r>
          </a:p>
          <a:p>
            <a:pPr marL="0" lvl="2" eaLnBrk="0" hangingPunct="0">
              <a:spcBef>
                <a:spcPts val="600"/>
              </a:spcBef>
              <a:tabLst>
                <a:tab pos="798513" algn="l"/>
              </a:tabLst>
            </a:pPr>
            <a:r>
              <a:rPr lang="en-US" sz="2000" i="1" u="sng">
                <a:solidFill>
                  <a:srgbClr val="0000FF"/>
                </a:solidFill>
                <a:latin typeface="Calibri" pitchFamily="34" charset="0"/>
              </a:rPr>
              <a:t>Mission</a:t>
            </a:r>
            <a:r>
              <a:rPr lang="en-US" sz="2000">
                <a:solidFill>
                  <a:srgbClr val="0000FF"/>
                </a:solidFill>
                <a:latin typeface="Calibri" pitchFamily="34" charset="0"/>
              </a:rPr>
              <a:t>:  Non–partisan research on projects assigned by the Legislature or the Institute’s Board of Directors</a:t>
            </a:r>
          </a:p>
        </p:txBody>
      </p:sp>
      <p:sp>
        <p:nvSpPr>
          <p:cNvPr id="20" name="Rectangle 53"/>
          <p:cNvSpPr>
            <a:spLocks noChangeArrowheads="1"/>
          </p:cNvSpPr>
          <p:nvPr/>
        </p:nvSpPr>
        <p:spPr bwMode="auto">
          <a:xfrm>
            <a:off x="4648200" y="1219200"/>
            <a:ext cx="3733800" cy="4953000"/>
          </a:xfrm>
          <a:prstGeom prst="rect">
            <a:avLst/>
          </a:prstGeom>
          <a:solidFill>
            <a:schemeClr val="tx1"/>
          </a:solidFill>
          <a:ln w="38100" algn="ctr">
            <a:solidFill>
              <a:schemeClr val="bg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0" rIns="0"/>
          <a:lstStyle/>
          <a:p>
            <a:pPr algn="ctr" fontAlgn="auto">
              <a:spcBef>
                <a:spcPct val="55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>
                <a:solidFill>
                  <a:srgbClr val="006600"/>
                </a:solidFill>
                <a:latin typeface="+mn-lt"/>
              </a:rPr>
              <a:t>Recent Specific Directions to WSIPP from the WA Legislature</a:t>
            </a:r>
          </a:p>
          <a:p>
            <a:pPr marL="114300" indent="-4763" algn="ctr" fontAlgn="auto">
              <a:spcBef>
                <a:spcPct val="35000"/>
              </a:spcBef>
              <a:spcAft>
                <a:spcPts val="0"/>
              </a:spcAft>
              <a:tabLst>
                <a:tab pos="798513" algn="l"/>
              </a:tabLst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What works?  What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are the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          costs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&amp;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benefits of policies to   improve these outcomes?</a:t>
            </a:r>
          </a:p>
          <a:p>
            <a:pPr marL="114300" indent="-4763" algn="ctr" fontAlgn="auto">
              <a:spcBef>
                <a:spcPct val="35000"/>
              </a:spcBef>
              <a:spcAft>
                <a:spcPts val="0"/>
              </a:spcAft>
              <a:tabLst>
                <a:tab pos="798513" algn="l"/>
              </a:tabLst>
              <a:defRPr/>
            </a:pPr>
            <a:endParaRPr lang="en-US" sz="400" dirty="0">
              <a:solidFill>
                <a:srgbClr val="0000FF"/>
              </a:solidFill>
              <a:latin typeface="+mn-lt"/>
            </a:endParaRPr>
          </a:p>
          <a:p>
            <a:pPr marL="57150" lvl="2" indent="228600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Crime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 1994, 1999, 2003, 2005,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2009, 2012</a:t>
            </a:r>
            <a:endParaRPr lang="en-US" sz="1200" dirty="0">
              <a:solidFill>
                <a:srgbClr val="008000"/>
              </a:solidFill>
              <a:latin typeface="+mn-lt"/>
            </a:endParaRP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Education, Early Ed.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2003,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2006,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2009, 2012</a:t>
            </a:r>
            <a:endParaRPr lang="en-US" sz="1200" dirty="0">
              <a:solidFill>
                <a:srgbClr val="008000"/>
              </a:solidFill>
              <a:latin typeface="+mn-lt"/>
            </a:endParaRP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Child Abuse &amp; Neglect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2003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,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2007, 2009, 2012</a:t>
            </a: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Substance Abuse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2003, 2005, 2009, 2012</a:t>
            </a: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Mental Health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2005, 2009, 2012</a:t>
            </a:r>
            <a:endParaRPr lang="en-US" sz="1200" dirty="0">
              <a:solidFill>
                <a:srgbClr val="008000"/>
              </a:solidFill>
              <a:latin typeface="+mn-lt"/>
            </a:endParaRP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Developmental Disabilities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2008</a:t>
            </a: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Teen Births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1994, 2009</a:t>
            </a: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Employment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2009</a:t>
            </a: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Public Assistance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2009</a:t>
            </a:r>
            <a:endParaRPr lang="en-US" sz="1200" dirty="0">
              <a:solidFill>
                <a:srgbClr val="0000FF"/>
              </a:solidFill>
              <a:latin typeface="+mn-lt"/>
            </a:endParaRP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Public Health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2009</a:t>
            </a:r>
            <a:endParaRPr lang="en-US" sz="1200" dirty="0">
              <a:solidFill>
                <a:srgbClr val="0000FF"/>
              </a:solidFill>
              <a:latin typeface="+mn-lt"/>
            </a:endParaRPr>
          </a:p>
          <a:p>
            <a:pPr marL="57150" lvl="2" indent="228600" fontAlgn="auto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1371600" algn="l"/>
                <a:tab pos="1485900" algn="l"/>
              </a:tabLst>
              <a:defRPr/>
            </a:pPr>
            <a:r>
              <a:rPr lang="en-US" sz="1500" dirty="0">
                <a:solidFill>
                  <a:srgbClr val="0070C0"/>
                </a:solidFill>
                <a:latin typeface="+mn-lt"/>
              </a:rPr>
              <a:t>Housing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1200" dirty="0">
                <a:solidFill>
                  <a:srgbClr val="008000"/>
                </a:solidFill>
                <a:latin typeface="+mn-lt"/>
              </a:rPr>
              <a:t>2009</a:t>
            </a:r>
          </a:p>
        </p:txBody>
      </p:sp>
      <p:sp>
        <p:nvSpPr>
          <p:cNvPr id="16395" name="Rectangle 22"/>
          <p:cNvSpPr>
            <a:spLocks noChangeArrowheads="1"/>
          </p:cNvSpPr>
          <p:nvPr/>
        </p:nvSpPr>
        <p:spPr bwMode="auto">
          <a:xfrm>
            <a:off x="1446213" y="304800"/>
            <a:ext cx="64119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 algn="ctr"/>
            <a:r>
              <a:rPr lang="en-US" sz="2800" i="1">
                <a:solidFill>
                  <a:srgbClr val="FF0000"/>
                </a:solidFill>
                <a:latin typeface="Calibri" pitchFamily="34" charset="0"/>
              </a:rPr>
              <a:t>Washington State Institute for Public Policy</a:t>
            </a:r>
          </a:p>
        </p:txBody>
      </p:sp>
      <p:sp>
        <p:nvSpPr>
          <p:cNvPr id="16396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2 of 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410" name="Line 29"/>
          <p:cNvSpPr>
            <a:spLocks noChangeShapeType="1"/>
          </p:cNvSpPr>
          <p:nvPr/>
        </p:nvSpPr>
        <p:spPr bwMode="auto">
          <a:xfrm>
            <a:off x="7562850" y="47498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Line 29"/>
          <p:cNvSpPr>
            <a:spLocks noChangeShapeType="1"/>
          </p:cNvSpPr>
          <p:nvPr/>
        </p:nvSpPr>
        <p:spPr bwMode="auto">
          <a:xfrm>
            <a:off x="7562850" y="48720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Line 29"/>
          <p:cNvSpPr>
            <a:spLocks noChangeShapeType="1"/>
          </p:cNvSpPr>
          <p:nvPr/>
        </p:nvSpPr>
        <p:spPr bwMode="auto">
          <a:xfrm>
            <a:off x="7562850" y="49022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29"/>
          <p:cNvSpPr>
            <a:spLocks noChangeShapeType="1"/>
          </p:cNvSpPr>
          <p:nvPr/>
        </p:nvSpPr>
        <p:spPr bwMode="auto">
          <a:xfrm>
            <a:off x="7562850" y="50244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29"/>
          <p:cNvSpPr>
            <a:spLocks noChangeShapeType="1"/>
          </p:cNvSpPr>
          <p:nvPr/>
        </p:nvSpPr>
        <p:spPr bwMode="auto">
          <a:xfrm>
            <a:off x="7562850" y="47498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Line 29"/>
          <p:cNvSpPr>
            <a:spLocks noChangeShapeType="1"/>
          </p:cNvSpPr>
          <p:nvPr/>
        </p:nvSpPr>
        <p:spPr bwMode="auto">
          <a:xfrm>
            <a:off x="7562850" y="48720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30"/>
          <p:cNvSpPr>
            <a:spLocks noChangeArrowheads="1"/>
          </p:cNvSpPr>
          <p:nvPr/>
        </p:nvSpPr>
        <p:spPr bwMode="auto">
          <a:xfrm>
            <a:off x="733425" y="1050925"/>
            <a:ext cx="8077200" cy="777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2192338" lvl="2" indent="-311150" eaLnBrk="0" hangingPunct="0">
              <a:spcBef>
                <a:spcPct val="40000"/>
              </a:spcBef>
              <a:buFontTx/>
              <a:buAutoNum type="alphaLcParenR"/>
              <a:tabLst>
                <a:tab pos="2859088" algn="l"/>
              </a:tabLst>
            </a:pPr>
            <a:endParaRPr lang="en-US" sz="210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9" name="Picture 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9175" y="1752600"/>
            <a:ext cx="3400425" cy="4572000"/>
          </a:xfrm>
          <a:prstGeom prst="rect">
            <a:avLst/>
          </a:prstGeom>
          <a:solidFill>
            <a:srgbClr val="FFFFCC"/>
          </a:solidFill>
          <a:ln w="2540" algn="ctr">
            <a:solidFill>
              <a:srgbClr val="333333"/>
            </a:solidFill>
            <a:miter lim="800000"/>
            <a:headEnd/>
            <a:tailEnd/>
          </a:ln>
          <a:effectLst>
            <a:outerShdw blurRad="190500" dist="177800" dir="1560000" algn="tl" rotWithShape="0">
              <a:prstClr val="black">
                <a:alpha val="79000"/>
              </a:prstClr>
            </a:outerShdw>
          </a:effectLst>
        </p:spPr>
      </p:pic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5105400" y="5105400"/>
            <a:ext cx="3124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endParaRPr lang="en-US" sz="2400" i="1" dirty="0">
              <a:solidFill>
                <a:schemeClr val="accent4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r>
              <a:rPr lang="en-US" i="1" dirty="0">
                <a:solidFill>
                  <a:srgbClr val="006600"/>
                </a:solidFill>
                <a:latin typeface="+mn-lt"/>
              </a:rPr>
              <a:t>Given the Current Level of Credible Research, What Don’t We Know?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endParaRPr lang="en-US" sz="800" i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21" name="Right Brace 20"/>
          <p:cNvSpPr/>
          <p:nvPr/>
        </p:nvSpPr>
        <p:spPr>
          <a:xfrm>
            <a:off x="4648200" y="1828800"/>
            <a:ext cx="274638" cy="3352800"/>
          </a:xfrm>
          <a:prstGeom prst="rightBrace">
            <a:avLst/>
          </a:prstGeom>
          <a:noFill/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ight Brace 21"/>
          <p:cNvSpPr/>
          <p:nvPr/>
        </p:nvSpPr>
        <p:spPr>
          <a:xfrm>
            <a:off x="4648200" y="5318125"/>
            <a:ext cx="274638" cy="1006475"/>
          </a:xfrm>
          <a:prstGeom prst="rightBrace">
            <a:avLst/>
          </a:prstGeom>
          <a:noFill/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4724400" y="1763713"/>
            <a:ext cx="3962400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r>
              <a:rPr lang="en-US" sz="2600" i="1" dirty="0">
                <a:solidFill>
                  <a:srgbClr val="FF0000"/>
                </a:solidFill>
                <a:latin typeface="+mn-lt"/>
              </a:rPr>
              <a:t>WSIPP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r>
              <a:rPr lang="en-US" sz="2600" i="1" dirty="0">
                <a:solidFill>
                  <a:srgbClr val="FF0000"/>
                </a:solidFill>
                <a:latin typeface="+mn-lt"/>
              </a:rPr>
              <a:t>“Consumer Reports” Lists: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endParaRPr lang="en-US" sz="200" i="1" dirty="0">
              <a:solidFill>
                <a:srgbClr val="FF0000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endParaRPr lang="en-US" sz="2400" i="1" dirty="0">
              <a:solidFill>
                <a:schemeClr val="accent4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r>
              <a:rPr lang="en-US" sz="2000" i="1" dirty="0">
                <a:solidFill>
                  <a:srgbClr val="006600"/>
                </a:solidFill>
                <a:latin typeface="+mn-lt"/>
              </a:rPr>
              <a:t>What Works?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r>
              <a:rPr lang="en-US" sz="2000" i="1" dirty="0">
                <a:solidFill>
                  <a:srgbClr val="006600"/>
                </a:solidFill>
                <a:latin typeface="+mn-lt"/>
              </a:rPr>
              <a:t>What Doesn’t?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r>
              <a:rPr lang="en-US" sz="2000" i="1" dirty="0">
                <a:solidFill>
                  <a:srgbClr val="006600"/>
                </a:solidFill>
                <a:latin typeface="+mn-lt"/>
              </a:rPr>
              <a:t>What Can Give Washington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r>
              <a:rPr lang="en-US" sz="2000" i="1" dirty="0">
                <a:solidFill>
                  <a:srgbClr val="006600"/>
                </a:solidFill>
                <a:latin typeface="+mn-lt"/>
              </a:rPr>
              <a:t>Taxpayers a Good Return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2292350" algn="l"/>
              </a:tabLst>
              <a:defRPr/>
            </a:pPr>
            <a:r>
              <a:rPr lang="en-US" sz="2000" i="1" dirty="0">
                <a:solidFill>
                  <a:srgbClr val="006600"/>
                </a:solidFill>
                <a:latin typeface="+mn-lt"/>
              </a:rPr>
              <a:t>(Better Outcomes) for Their Money? </a:t>
            </a:r>
            <a:endParaRPr lang="en-US" sz="2000" i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33400" y="1600200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en-US" sz="2800" b="0" i="1" dirty="0" smtClean="0">
                <a:solidFill>
                  <a:srgbClr val="FF0000"/>
                </a:solidFill>
                <a:latin typeface="+mn-lt"/>
              </a:rPr>
              <a:t>Washington legislature has asked WSIPP this question:</a:t>
            </a:r>
          </a:p>
          <a:p>
            <a:pPr>
              <a:spcBef>
                <a:spcPts val="600"/>
              </a:spcBef>
              <a:defRPr/>
            </a:pPr>
            <a:r>
              <a:rPr lang="en-US" b="0" i="1" dirty="0" smtClean="0">
                <a:solidFill>
                  <a:srgbClr val="0000FF"/>
                </a:solidFill>
                <a:latin typeface="+mn-lt"/>
              </a:rPr>
              <a:t>Are </a:t>
            </a:r>
            <a:r>
              <a:rPr lang="en-US" b="0" i="1" dirty="0">
                <a:solidFill>
                  <a:srgbClr val="0000FF"/>
                </a:solidFill>
                <a:latin typeface="+mn-lt"/>
              </a:rPr>
              <a:t>There </a:t>
            </a:r>
            <a:r>
              <a:rPr lang="en-US" b="0" i="1" dirty="0" smtClean="0">
                <a:solidFill>
                  <a:srgbClr val="0000FF"/>
                </a:solidFill>
                <a:latin typeface="+mn-lt"/>
              </a:rPr>
              <a:t>Evidence-Based Policy Options That Improve Public Outcomes, but </a:t>
            </a:r>
            <a:r>
              <a:rPr lang="en-US" b="0" i="1" dirty="0">
                <a:solidFill>
                  <a:srgbClr val="0000FF"/>
                </a:solidFill>
                <a:latin typeface="+mn-lt"/>
              </a:rPr>
              <a:t>at Less </a:t>
            </a:r>
            <a:r>
              <a:rPr lang="en-US" b="0" i="1" dirty="0" smtClean="0">
                <a:solidFill>
                  <a:srgbClr val="0000FF"/>
                </a:solidFill>
                <a:latin typeface="+mn-lt"/>
              </a:rPr>
              <a:t>Cost?</a:t>
            </a:r>
          </a:p>
          <a:p>
            <a:pPr>
              <a:spcBef>
                <a:spcPts val="600"/>
              </a:spcBef>
              <a:defRPr/>
            </a:pPr>
            <a:endParaRPr lang="en-US" sz="2800" i="1" dirty="0" smtClean="0">
              <a:solidFill>
                <a:schemeClr val="accent4"/>
              </a:solidFill>
            </a:endParaRPr>
          </a:p>
          <a:p>
            <a:pPr>
              <a:spcBef>
                <a:spcPts val="600"/>
              </a:spcBef>
              <a:defRPr/>
            </a:pPr>
            <a:endParaRPr lang="en-US" sz="2800" i="1" dirty="0" smtClean="0">
              <a:solidFill>
                <a:schemeClr val="accent4"/>
              </a:solidFill>
            </a:endParaRPr>
          </a:p>
          <a:p>
            <a:pPr>
              <a:defRPr/>
            </a:pPr>
            <a:endParaRPr lang="en-US" sz="2800" i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sz="2800" i="1" dirty="0" smtClean="0">
              <a:solidFill>
                <a:srgbClr val="339933"/>
              </a:solidFill>
            </a:endParaRPr>
          </a:p>
        </p:txBody>
      </p:sp>
      <p:sp>
        <p:nvSpPr>
          <p:cNvPr id="17423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3 of 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  <p:bldP spid="20" grpId="0"/>
      <p:bldP spid="21" grpId="0" animBg="1"/>
      <p:bldP spid="22" grpId="0" animBg="1"/>
      <p:bldP spid="23" grpId="0" build="allAtOnce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434" name="Line 29"/>
          <p:cNvSpPr>
            <a:spLocks noChangeShapeType="1"/>
          </p:cNvSpPr>
          <p:nvPr/>
        </p:nvSpPr>
        <p:spPr bwMode="auto">
          <a:xfrm>
            <a:off x="7480300" y="21590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125"/>
          <p:cNvSpPr>
            <a:spLocks noChangeArrowheads="1"/>
          </p:cNvSpPr>
          <p:nvPr/>
        </p:nvSpPr>
        <p:spPr bwMode="auto">
          <a:xfrm>
            <a:off x="304800" y="457200"/>
            <a:ext cx="86106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600" i="1">
                <a:solidFill>
                  <a:srgbClr val="FF0000"/>
                </a:solidFill>
                <a:latin typeface="Calibri" pitchFamily="34" charset="0"/>
              </a:rPr>
              <a:t>Adult Prison Incarceration Rates:</a:t>
            </a:r>
          </a:p>
          <a:p>
            <a:pPr algn="ctr">
              <a:lnSpc>
                <a:spcPct val="90000"/>
              </a:lnSpc>
            </a:pPr>
            <a:r>
              <a:rPr lang="en-US" sz="2600" i="1">
                <a:solidFill>
                  <a:srgbClr val="0000FF"/>
                </a:solidFill>
                <a:latin typeface="Calibri" pitchFamily="34" charset="0"/>
              </a:rPr>
              <a:t>1930 to 2011</a:t>
            </a:r>
          </a:p>
        </p:txBody>
      </p:sp>
      <p:sp>
        <p:nvSpPr>
          <p:cNvPr id="58" name="Rectangle 102"/>
          <p:cNvSpPr>
            <a:spLocks noChangeArrowheads="1"/>
          </p:cNvSpPr>
          <p:nvPr/>
        </p:nvSpPr>
        <p:spPr bwMode="auto">
          <a:xfrm>
            <a:off x="4445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1930</a:t>
            </a:r>
          </a:p>
        </p:txBody>
      </p:sp>
      <p:sp>
        <p:nvSpPr>
          <p:cNvPr id="59" name="Rectangle 103"/>
          <p:cNvSpPr>
            <a:spLocks noChangeArrowheads="1"/>
          </p:cNvSpPr>
          <p:nvPr/>
        </p:nvSpPr>
        <p:spPr bwMode="auto">
          <a:xfrm>
            <a:off x="771525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60" name="Rectangle 104"/>
          <p:cNvSpPr>
            <a:spLocks noChangeArrowheads="1"/>
          </p:cNvSpPr>
          <p:nvPr/>
        </p:nvSpPr>
        <p:spPr bwMode="auto">
          <a:xfrm>
            <a:off x="11684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1940</a:t>
            </a:r>
          </a:p>
        </p:txBody>
      </p:sp>
      <p:sp>
        <p:nvSpPr>
          <p:cNvPr id="61" name="Rectangle 105"/>
          <p:cNvSpPr>
            <a:spLocks noChangeArrowheads="1"/>
          </p:cNvSpPr>
          <p:nvPr/>
        </p:nvSpPr>
        <p:spPr bwMode="auto">
          <a:xfrm>
            <a:off x="1638300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62" name="Rectangle 106"/>
          <p:cNvSpPr>
            <a:spLocks noChangeArrowheads="1"/>
          </p:cNvSpPr>
          <p:nvPr/>
        </p:nvSpPr>
        <p:spPr bwMode="auto">
          <a:xfrm>
            <a:off x="19812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1950</a:t>
            </a:r>
          </a:p>
        </p:txBody>
      </p:sp>
      <p:sp>
        <p:nvSpPr>
          <p:cNvPr id="63" name="Rectangle 107"/>
          <p:cNvSpPr>
            <a:spLocks noChangeArrowheads="1"/>
          </p:cNvSpPr>
          <p:nvPr/>
        </p:nvSpPr>
        <p:spPr bwMode="auto">
          <a:xfrm>
            <a:off x="2497138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27686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1960</a:t>
            </a:r>
          </a:p>
        </p:txBody>
      </p:sp>
      <p:sp>
        <p:nvSpPr>
          <p:cNvPr id="66" name="Rectangle 109"/>
          <p:cNvSpPr>
            <a:spLocks noChangeArrowheads="1"/>
          </p:cNvSpPr>
          <p:nvPr/>
        </p:nvSpPr>
        <p:spPr bwMode="auto">
          <a:xfrm>
            <a:off x="3376613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67" name="Rectangle 110"/>
          <p:cNvSpPr>
            <a:spLocks noChangeArrowheads="1"/>
          </p:cNvSpPr>
          <p:nvPr/>
        </p:nvSpPr>
        <p:spPr bwMode="auto">
          <a:xfrm>
            <a:off x="36068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1970</a:t>
            </a:r>
          </a:p>
        </p:txBody>
      </p:sp>
      <p:sp>
        <p:nvSpPr>
          <p:cNvPr id="68" name="Rectangle 111"/>
          <p:cNvSpPr>
            <a:spLocks noChangeArrowheads="1"/>
          </p:cNvSpPr>
          <p:nvPr/>
        </p:nvSpPr>
        <p:spPr bwMode="auto">
          <a:xfrm>
            <a:off x="4240213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69" name="Rectangle 112"/>
          <p:cNvSpPr>
            <a:spLocks noChangeArrowheads="1"/>
          </p:cNvSpPr>
          <p:nvPr/>
        </p:nvSpPr>
        <p:spPr bwMode="auto">
          <a:xfrm>
            <a:off x="44196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1980</a:t>
            </a:r>
          </a:p>
        </p:txBody>
      </p:sp>
      <p:sp>
        <p:nvSpPr>
          <p:cNvPr id="70" name="Rectangle 113"/>
          <p:cNvSpPr>
            <a:spLocks noChangeArrowheads="1"/>
          </p:cNvSpPr>
          <p:nvPr/>
        </p:nvSpPr>
        <p:spPr bwMode="auto">
          <a:xfrm>
            <a:off x="5102225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71" name="Rectangle 114"/>
          <p:cNvSpPr>
            <a:spLocks noChangeArrowheads="1"/>
          </p:cNvSpPr>
          <p:nvPr/>
        </p:nvSpPr>
        <p:spPr bwMode="auto">
          <a:xfrm>
            <a:off x="52578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1990</a:t>
            </a:r>
          </a:p>
        </p:txBody>
      </p:sp>
      <p:sp>
        <p:nvSpPr>
          <p:cNvPr id="72" name="Rectangle 115"/>
          <p:cNvSpPr>
            <a:spLocks noChangeArrowheads="1"/>
          </p:cNvSpPr>
          <p:nvPr/>
        </p:nvSpPr>
        <p:spPr bwMode="auto">
          <a:xfrm>
            <a:off x="5964238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73" name="Rectangle 116"/>
          <p:cNvSpPr>
            <a:spLocks noChangeArrowheads="1"/>
          </p:cNvSpPr>
          <p:nvPr/>
        </p:nvSpPr>
        <p:spPr bwMode="auto">
          <a:xfrm>
            <a:off x="60198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2000</a:t>
            </a:r>
          </a:p>
        </p:txBody>
      </p:sp>
      <p:sp>
        <p:nvSpPr>
          <p:cNvPr id="74" name="Rectangle 117"/>
          <p:cNvSpPr>
            <a:spLocks noChangeArrowheads="1"/>
          </p:cNvSpPr>
          <p:nvPr/>
        </p:nvSpPr>
        <p:spPr bwMode="auto">
          <a:xfrm>
            <a:off x="6843713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75" name="Rectangle 118"/>
          <p:cNvSpPr>
            <a:spLocks noChangeArrowheads="1"/>
          </p:cNvSpPr>
          <p:nvPr/>
        </p:nvSpPr>
        <p:spPr bwMode="auto">
          <a:xfrm>
            <a:off x="68580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2010</a:t>
            </a:r>
          </a:p>
        </p:txBody>
      </p:sp>
      <p:sp>
        <p:nvSpPr>
          <p:cNvPr id="76" name="Rectangle 119"/>
          <p:cNvSpPr>
            <a:spLocks noChangeArrowheads="1"/>
          </p:cNvSpPr>
          <p:nvPr/>
        </p:nvSpPr>
        <p:spPr bwMode="auto">
          <a:xfrm>
            <a:off x="7707313" y="5668963"/>
            <a:ext cx="63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Calibri" pitchFamily="34" charset="0"/>
              </a:rPr>
              <a:t> </a:t>
            </a:r>
          </a:p>
        </p:txBody>
      </p:sp>
      <p:sp>
        <p:nvSpPr>
          <p:cNvPr id="77" name="Rectangle 120"/>
          <p:cNvSpPr>
            <a:spLocks noChangeArrowheads="1"/>
          </p:cNvSpPr>
          <p:nvPr/>
        </p:nvSpPr>
        <p:spPr bwMode="auto">
          <a:xfrm>
            <a:off x="7721600" y="5662613"/>
            <a:ext cx="508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2020</a:t>
            </a:r>
          </a:p>
        </p:txBody>
      </p:sp>
      <p:sp>
        <p:nvSpPr>
          <p:cNvPr id="78" name="Rectangle 121"/>
          <p:cNvSpPr>
            <a:spLocks noChangeArrowheads="1"/>
          </p:cNvSpPr>
          <p:nvPr/>
        </p:nvSpPr>
        <p:spPr bwMode="auto">
          <a:xfrm>
            <a:off x="6753225" y="1463675"/>
            <a:ext cx="16319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itchFamily="34" charset="0"/>
              </a:rPr>
              <a:t>*Incarceration Rate</a:t>
            </a:r>
          </a:p>
        </p:txBody>
      </p:sp>
      <p:sp>
        <p:nvSpPr>
          <p:cNvPr id="79" name="Rectangle 130"/>
          <p:cNvSpPr>
            <a:spLocks noChangeArrowheads="1"/>
          </p:cNvSpPr>
          <p:nvPr/>
        </p:nvSpPr>
        <p:spPr bwMode="auto">
          <a:xfrm>
            <a:off x="673100" y="5943600"/>
            <a:ext cx="7924800" cy="457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*The incarceration rate is defined as the number of inmates in state prisons per 1,000 resident population in Washington or the United States.  </a:t>
            </a:r>
          </a:p>
        </p:txBody>
      </p:sp>
      <p:grpSp>
        <p:nvGrpSpPr>
          <p:cNvPr id="80" name="Group 338"/>
          <p:cNvGrpSpPr>
            <a:grpSpLocks/>
          </p:cNvGrpSpPr>
          <p:nvPr/>
        </p:nvGrpSpPr>
        <p:grpSpPr bwMode="auto">
          <a:xfrm>
            <a:off x="8359775" y="1524000"/>
            <a:ext cx="327025" cy="4086225"/>
            <a:chOff x="9301210" y="1524000"/>
            <a:chExt cx="327098" cy="4086999"/>
          </a:xfrm>
        </p:grpSpPr>
        <p:grpSp>
          <p:nvGrpSpPr>
            <p:cNvPr id="18484" name="Group 336"/>
            <p:cNvGrpSpPr>
              <a:grpSpLocks/>
            </p:cNvGrpSpPr>
            <p:nvPr/>
          </p:nvGrpSpPr>
          <p:grpSpPr bwMode="auto">
            <a:xfrm flipH="1">
              <a:off x="9301210" y="1675088"/>
              <a:ext cx="57681" cy="3876430"/>
              <a:chOff x="9699326" y="1675088"/>
              <a:chExt cx="62757" cy="3876430"/>
            </a:xfrm>
          </p:grpSpPr>
          <p:sp>
            <p:nvSpPr>
              <p:cNvPr id="18492" name="Rectangle 17"/>
              <p:cNvSpPr>
                <a:spLocks noChangeArrowheads="1"/>
              </p:cNvSpPr>
              <p:nvPr/>
            </p:nvSpPr>
            <p:spPr bwMode="auto">
              <a:xfrm>
                <a:off x="9737787" y="1678896"/>
                <a:ext cx="10460" cy="3868814"/>
              </a:xfrm>
              <a:prstGeom prst="rect">
                <a:avLst/>
              </a:prstGeom>
              <a:solidFill>
                <a:srgbClr val="969696"/>
              </a:solidFill>
              <a:ln w="6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8493" name="Freeform 18"/>
              <p:cNvSpPr>
                <a:spLocks noEditPoints="1"/>
              </p:cNvSpPr>
              <p:nvPr/>
            </p:nvSpPr>
            <p:spPr bwMode="auto">
              <a:xfrm>
                <a:off x="9699326" y="1675088"/>
                <a:ext cx="62757" cy="3876430"/>
              </a:xfrm>
              <a:custGeom>
                <a:avLst/>
                <a:gdLst>
                  <a:gd name="T0" fmla="*/ 0 w 36"/>
                  <a:gd name="T1" fmla="*/ 3048 h 3054"/>
                  <a:gd name="T2" fmla="*/ 36 w 36"/>
                  <a:gd name="T3" fmla="*/ 3048 h 3054"/>
                  <a:gd name="T4" fmla="*/ 36 w 36"/>
                  <a:gd name="T5" fmla="*/ 3054 h 3054"/>
                  <a:gd name="T6" fmla="*/ 0 w 36"/>
                  <a:gd name="T7" fmla="*/ 3054 h 3054"/>
                  <a:gd name="T8" fmla="*/ 0 w 36"/>
                  <a:gd name="T9" fmla="*/ 3048 h 3054"/>
                  <a:gd name="T10" fmla="*/ 0 w 36"/>
                  <a:gd name="T11" fmla="*/ 2544 h 3054"/>
                  <a:gd name="T12" fmla="*/ 36 w 36"/>
                  <a:gd name="T13" fmla="*/ 2544 h 3054"/>
                  <a:gd name="T14" fmla="*/ 36 w 36"/>
                  <a:gd name="T15" fmla="*/ 2550 h 3054"/>
                  <a:gd name="T16" fmla="*/ 0 w 36"/>
                  <a:gd name="T17" fmla="*/ 2550 h 3054"/>
                  <a:gd name="T18" fmla="*/ 0 w 36"/>
                  <a:gd name="T19" fmla="*/ 2544 h 3054"/>
                  <a:gd name="T20" fmla="*/ 0 w 36"/>
                  <a:gd name="T21" fmla="*/ 2034 h 3054"/>
                  <a:gd name="T22" fmla="*/ 36 w 36"/>
                  <a:gd name="T23" fmla="*/ 2034 h 3054"/>
                  <a:gd name="T24" fmla="*/ 36 w 36"/>
                  <a:gd name="T25" fmla="*/ 2040 h 3054"/>
                  <a:gd name="T26" fmla="*/ 0 w 36"/>
                  <a:gd name="T27" fmla="*/ 2040 h 3054"/>
                  <a:gd name="T28" fmla="*/ 0 w 36"/>
                  <a:gd name="T29" fmla="*/ 2034 h 3054"/>
                  <a:gd name="T30" fmla="*/ 0 w 36"/>
                  <a:gd name="T31" fmla="*/ 1524 h 3054"/>
                  <a:gd name="T32" fmla="*/ 36 w 36"/>
                  <a:gd name="T33" fmla="*/ 1524 h 3054"/>
                  <a:gd name="T34" fmla="*/ 36 w 36"/>
                  <a:gd name="T35" fmla="*/ 1530 h 3054"/>
                  <a:gd name="T36" fmla="*/ 0 w 36"/>
                  <a:gd name="T37" fmla="*/ 1530 h 3054"/>
                  <a:gd name="T38" fmla="*/ 0 w 36"/>
                  <a:gd name="T39" fmla="*/ 1524 h 3054"/>
                  <a:gd name="T40" fmla="*/ 0 w 36"/>
                  <a:gd name="T41" fmla="*/ 1014 h 3054"/>
                  <a:gd name="T42" fmla="*/ 36 w 36"/>
                  <a:gd name="T43" fmla="*/ 1014 h 3054"/>
                  <a:gd name="T44" fmla="*/ 36 w 36"/>
                  <a:gd name="T45" fmla="*/ 1020 h 3054"/>
                  <a:gd name="T46" fmla="*/ 0 w 36"/>
                  <a:gd name="T47" fmla="*/ 1020 h 3054"/>
                  <a:gd name="T48" fmla="*/ 0 w 36"/>
                  <a:gd name="T49" fmla="*/ 1014 h 3054"/>
                  <a:gd name="T50" fmla="*/ 0 w 36"/>
                  <a:gd name="T51" fmla="*/ 510 h 3054"/>
                  <a:gd name="T52" fmla="*/ 36 w 36"/>
                  <a:gd name="T53" fmla="*/ 510 h 3054"/>
                  <a:gd name="T54" fmla="*/ 36 w 36"/>
                  <a:gd name="T55" fmla="*/ 516 h 3054"/>
                  <a:gd name="T56" fmla="*/ 0 w 36"/>
                  <a:gd name="T57" fmla="*/ 516 h 3054"/>
                  <a:gd name="T58" fmla="*/ 0 w 36"/>
                  <a:gd name="T59" fmla="*/ 510 h 3054"/>
                  <a:gd name="T60" fmla="*/ 0 w 36"/>
                  <a:gd name="T61" fmla="*/ 0 h 3054"/>
                  <a:gd name="T62" fmla="*/ 36 w 36"/>
                  <a:gd name="T63" fmla="*/ 0 h 3054"/>
                  <a:gd name="T64" fmla="*/ 36 w 36"/>
                  <a:gd name="T65" fmla="*/ 6 h 3054"/>
                  <a:gd name="T66" fmla="*/ 0 w 36"/>
                  <a:gd name="T67" fmla="*/ 6 h 3054"/>
                  <a:gd name="T68" fmla="*/ 0 w 36"/>
                  <a:gd name="T69" fmla="*/ 0 h 305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6"/>
                  <a:gd name="T106" fmla="*/ 0 h 3054"/>
                  <a:gd name="T107" fmla="*/ 36 w 36"/>
                  <a:gd name="T108" fmla="*/ 3054 h 305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6" h="3054">
                    <a:moveTo>
                      <a:pt x="0" y="3048"/>
                    </a:moveTo>
                    <a:lnTo>
                      <a:pt x="36" y="3048"/>
                    </a:lnTo>
                    <a:lnTo>
                      <a:pt x="36" y="3054"/>
                    </a:lnTo>
                    <a:lnTo>
                      <a:pt x="0" y="3054"/>
                    </a:lnTo>
                    <a:lnTo>
                      <a:pt x="0" y="3048"/>
                    </a:lnTo>
                    <a:close/>
                    <a:moveTo>
                      <a:pt x="0" y="2544"/>
                    </a:moveTo>
                    <a:lnTo>
                      <a:pt x="36" y="2544"/>
                    </a:lnTo>
                    <a:lnTo>
                      <a:pt x="36" y="2550"/>
                    </a:lnTo>
                    <a:lnTo>
                      <a:pt x="0" y="2550"/>
                    </a:lnTo>
                    <a:lnTo>
                      <a:pt x="0" y="2544"/>
                    </a:lnTo>
                    <a:close/>
                    <a:moveTo>
                      <a:pt x="0" y="2034"/>
                    </a:moveTo>
                    <a:lnTo>
                      <a:pt x="36" y="2034"/>
                    </a:lnTo>
                    <a:lnTo>
                      <a:pt x="36" y="2040"/>
                    </a:lnTo>
                    <a:lnTo>
                      <a:pt x="0" y="2040"/>
                    </a:lnTo>
                    <a:lnTo>
                      <a:pt x="0" y="2034"/>
                    </a:lnTo>
                    <a:close/>
                    <a:moveTo>
                      <a:pt x="0" y="1524"/>
                    </a:moveTo>
                    <a:lnTo>
                      <a:pt x="36" y="1524"/>
                    </a:lnTo>
                    <a:lnTo>
                      <a:pt x="36" y="1530"/>
                    </a:lnTo>
                    <a:lnTo>
                      <a:pt x="0" y="1530"/>
                    </a:lnTo>
                    <a:lnTo>
                      <a:pt x="0" y="1524"/>
                    </a:lnTo>
                    <a:close/>
                    <a:moveTo>
                      <a:pt x="0" y="1014"/>
                    </a:moveTo>
                    <a:lnTo>
                      <a:pt x="36" y="1014"/>
                    </a:lnTo>
                    <a:lnTo>
                      <a:pt x="36" y="1020"/>
                    </a:lnTo>
                    <a:lnTo>
                      <a:pt x="0" y="1020"/>
                    </a:lnTo>
                    <a:lnTo>
                      <a:pt x="0" y="1014"/>
                    </a:lnTo>
                    <a:close/>
                    <a:moveTo>
                      <a:pt x="0" y="510"/>
                    </a:moveTo>
                    <a:lnTo>
                      <a:pt x="36" y="510"/>
                    </a:lnTo>
                    <a:lnTo>
                      <a:pt x="36" y="516"/>
                    </a:lnTo>
                    <a:lnTo>
                      <a:pt x="0" y="516"/>
                    </a:lnTo>
                    <a:lnTo>
                      <a:pt x="0" y="510"/>
                    </a:lnTo>
                    <a:close/>
                    <a:moveTo>
                      <a:pt x="0" y="0"/>
                    </a:moveTo>
                    <a:lnTo>
                      <a:pt x="36" y="0"/>
                    </a:lnTo>
                    <a:lnTo>
                      <a:pt x="36" y="6"/>
                    </a:lnTo>
                    <a:lnTo>
                      <a:pt x="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9696"/>
              </a:solidFill>
              <a:ln w="6" cap="flat">
                <a:solidFill>
                  <a:schemeClr val="tx1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85" name="Rectangle 184"/>
            <p:cNvSpPr>
              <a:spLocks noChangeArrowheads="1"/>
            </p:cNvSpPr>
            <p:nvPr/>
          </p:nvSpPr>
          <p:spPr bwMode="auto">
            <a:xfrm>
              <a:off x="9511288" y="4750550"/>
              <a:ext cx="1170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1</a:t>
              </a:r>
              <a:endParaRPr lang="en-US"/>
            </a:p>
          </p:txBody>
        </p:sp>
        <p:sp>
          <p:nvSpPr>
            <p:cNvPr id="18486" name="Rectangle 185"/>
            <p:cNvSpPr>
              <a:spLocks noChangeArrowheads="1"/>
            </p:cNvSpPr>
            <p:nvPr/>
          </p:nvSpPr>
          <p:spPr bwMode="auto">
            <a:xfrm>
              <a:off x="9511288" y="4105748"/>
              <a:ext cx="1170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2</a:t>
              </a:r>
              <a:endParaRPr lang="en-US"/>
            </a:p>
          </p:txBody>
        </p:sp>
        <p:sp>
          <p:nvSpPr>
            <p:cNvPr id="18487" name="Rectangle 186"/>
            <p:cNvSpPr>
              <a:spLocks noChangeArrowheads="1"/>
            </p:cNvSpPr>
            <p:nvPr/>
          </p:nvSpPr>
          <p:spPr bwMode="auto">
            <a:xfrm>
              <a:off x="9511288" y="3460946"/>
              <a:ext cx="1170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3</a:t>
              </a:r>
              <a:endParaRPr lang="en-US"/>
            </a:p>
          </p:txBody>
        </p:sp>
        <p:sp>
          <p:nvSpPr>
            <p:cNvPr id="18488" name="Rectangle 187"/>
            <p:cNvSpPr>
              <a:spLocks noChangeArrowheads="1"/>
            </p:cNvSpPr>
            <p:nvPr/>
          </p:nvSpPr>
          <p:spPr bwMode="auto">
            <a:xfrm>
              <a:off x="9511288" y="2814874"/>
              <a:ext cx="1170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4</a:t>
              </a:r>
              <a:endParaRPr lang="en-US"/>
            </a:p>
          </p:txBody>
        </p:sp>
        <p:sp>
          <p:nvSpPr>
            <p:cNvPr id="18489" name="Rectangle 188"/>
            <p:cNvSpPr>
              <a:spLocks noChangeArrowheads="1"/>
            </p:cNvSpPr>
            <p:nvPr/>
          </p:nvSpPr>
          <p:spPr bwMode="auto">
            <a:xfrm>
              <a:off x="9511288" y="2170071"/>
              <a:ext cx="1170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5</a:t>
              </a:r>
              <a:endParaRPr lang="en-US"/>
            </a:p>
          </p:txBody>
        </p:sp>
        <p:sp>
          <p:nvSpPr>
            <p:cNvPr id="18490" name="Rectangle 189"/>
            <p:cNvSpPr>
              <a:spLocks noChangeArrowheads="1"/>
            </p:cNvSpPr>
            <p:nvPr/>
          </p:nvSpPr>
          <p:spPr bwMode="auto">
            <a:xfrm>
              <a:off x="9511288" y="1524000"/>
              <a:ext cx="1170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6</a:t>
              </a:r>
              <a:endParaRPr lang="en-US"/>
            </a:p>
          </p:txBody>
        </p:sp>
        <p:sp>
          <p:nvSpPr>
            <p:cNvPr id="18491" name="Rectangle 184"/>
            <p:cNvSpPr>
              <a:spLocks noChangeArrowheads="1"/>
            </p:cNvSpPr>
            <p:nvPr/>
          </p:nvSpPr>
          <p:spPr bwMode="auto">
            <a:xfrm>
              <a:off x="9511288" y="5334000"/>
              <a:ext cx="1170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0</a:t>
              </a:r>
              <a:endParaRPr lang="en-US"/>
            </a:p>
          </p:txBody>
        </p:sp>
      </p:grpSp>
      <p:sp>
        <p:nvSpPr>
          <p:cNvPr id="91" name="Rectangle 8"/>
          <p:cNvSpPr>
            <a:spLocks noChangeArrowheads="1"/>
          </p:cNvSpPr>
          <p:nvPr/>
        </p:nvSpPr>
        <p:spPr bwMode="auto">
          <a:xfrm>
            <a:off x="587375" y="1689100"/>
            <a:ext cx="7794625" cy="3867150"/>
          </a:xfrm>
          <a:prstGeom prst="rect">
            <a:avLst/>
          </a:prstGeom>
          <a:solidFill>
            <a:schemeClr val="tx1"/>
          </a:solidFill>
          <a:ln w="12700" cap="rnd">
            <a:solidFill>
              <a:schemeClr val="bg1"/>
            </a:solidFill>
            <a:miter lim="800000"/>
            <a:headEnd/>
            <a:tailEnd/>
          </a:ln>
          <a:effectLst>
            <a:outerShdw blurRad="190500" dist="177800" dir="2160000" algn="tl" rotWithShape="0">
              <a:schemeClr val="bg1">
                <a:alpha val="79000"/>
              </a:scheme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2" name="Freeform 9"/>
          <p:cNvSpPr>
            <a:spLocks noEditPoints="1"/>
          </p:cNvSpPr>
          <p:nvPr/>
        </p:nvSpPr>
        <p:spPr bwMode="auto">
          <a:xfrm>
            <a:off x="609600" y="1703388"/>
            <a:ext cx="492125" cy="3844925"/>
          </a:xfrm>
          <a:custGeom>
            <a:avLst/>
            <a:gdLst>
              <a:gd name="T0" fmla="*/ 0 w 282"/>
              <a:gd name="T1" fmla="*/ 0 h 3054"/>
              <a:gd name="T2" fmla="*/ 48 w 282"/>
              <a:gd name="T3" fmla="*/ 0 h 3054"/>
              <a:gd name="T4" fmla="*/ 48 w 282"/>
              <a:gd name="T5" fmla="*/ 3054 h 3054"/>
              <a:gd name="T6" fmla="*/ 0 w 282"/>
              <a:gd name="T7" fmla="*/ 3054 h 3054"/>
              <a:gd name="T8" fmla="*/ 0 w 282"/>
              <a:gd name="T9" fmla="*/ 0 h 3054"/>
              <a:gd name="T10" fmla="*/ 48 w 282"/>
              <a:gd name="T11" fmla="*/ 0 h 3054"/>
              <a:gd name="T12" fmla="*/ 96 w 282"/>
              <a:gd name="T13" fmla="*/ 0 h 3054"/>
              <a:gd name="T14" fmla="*/ 96 w 282"/>
              <a:gd name="T15" fmla="*/ 3054 h 3054"/>
              <a:gd name="T16" fmla="*/ 48 w 282"/>
              <a:gd name="T17" fmla="*/ 3054 h 3054"/>
              <a:gd name="T18" fmla="*/ 48 w 282"/>
              <a:gd name="T19" fmla="*/ 0 h 3054"/>
              <a:gd name="T20" fmla="*/ 96 w 282"/>
              <a:gd name="T21" fmla="*/ 0 h 3054"/>
              <a:gd name="T22" fmla="*/ 138 w 282"/>
              <a:gd name="T23" fmla="*/ 0 h 3054"/>
              <a:gd name="T24" fmla="*/ 138 w 282"/>
              <a:gd name="T25" fmla="*/ 3054 h 3054"/>
              <a:gd name="T26" fmla="*/ 96 w 282"/>
              <a:gd name="T27" fmla="*/ 3054 h 3054"/>
              <a:gd name="T28" fmla="*/ 96 w 282"/>
              <a:gd name="T29" fmla="*/ 0 h 3054"/>
              <a:gd name="T30" fmla="*/ 138 w 282"/>
              <a:gd name="T31" fmla="*/ 0 h 3054"/>
              <a:gd name="T32" fmla="*/ 186 w 282"/>
              <a:gd name="T33" fmla="*/ 0 h 3054"/>
              <a:gd name="T34" fmla="*/ 186 w 282"/>
              <a:gd name="T35" fmla="*/ 3054 h 3054"/>
              <a:gd name="T36" fmla="*/ 138 w 282"/>
              <a:gd name="T37" fmla="*/ 3054 h 3054"/>
              <a:gd name="T38" fmla="*/ 138 w 282"/>
              <a:gd name="T39" fmla="*/ 0 h 3054"/>
              <a:gd name="T40" fmla="*/ 186 w 282"/>
              <a:gd name="T41" fmla="*/ 0 h 3054"/>
              <a:gd name="T42" fmla="*/ 234 w 282"/>
              <a:gd name="T43" fmla="*/ 0 h 3054"/>
              <a:gd name="T44" fmla="*/ 234 w 282"/>
              <a:gd name="T45" fmla="*/ 3054 h 3054"/>
              <a:gd name="T46" fmla="*/ 186 w 282"/>
              <a:gd name="T47" fmla="*/ 3054 h 3054"/>
              <a:gd name="T48" fmla="*/ 186 w 282"/>
              <a:gd name="T49" fmla="*/ 0 h 3054"/>
              <a:gd name="T50" fmla="*/ 234 w 282"/>
              <a:gd name="T51" fmla="*/ 0 h 3054"/>
              <a:gd name="T52" fmla="*/ 282 w 282"/>
              <a:gd name="T53" fmla="*/ 0 h 3054"/>
              <a:gd name="T54" fmla="*/ 282 w 282"/>
              <a:gd name="T55" fmla="*/ 3054 h 3054"/>
              <a:gd name="T56" fmla="*/ 234 w 282"/>
              <a:gd name="T57" fmla="*/ 3054 h 3054"/>
              <a:gd name="T58" fmla="*/ 234 w 282"/>
              <a:gd name="T59" fmla="*/ 0 h 3054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282"/>
              <a:gd name="T91" fmla="*/ 0 h 3054"/>
              <a:gd name="T92" fmla="*/ 282 w 282"/>
              <a:gd name="T93" fmla="*/ 3054 h 3054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282" h="3054">
                <a:moveTo>
                  <a:pt x="0" y="0"/>
                </a:moveTo>
                <a:lnTo>
                  <a:pt x="48" y="0"/>
                </a:lnTo>
                <a:lnTo>
                  <a:pt x="48" y="3054"/>
                </a:lnTo>
                <a:lnTo>
                  <a:pt x="0" y="3054"/>
                </a:lnTo>
                <a:lnTo>
                  <a:pt x="0" y="0"/>
                </a:lnTo>
                <a:close/>
                <a:moveTo>
                  <a:pt x="48" y="0"/>
                </a:moveTo>
                <a:lnTo>
                  <a:pt x="96" y="0"/>
                </a:lnTo>
                <a:lnTo>
                  <a:pt x="96" y="3054"/>
                </a:lnTo>
                <a:lnTo>
                  <a:pt x="48" y="3054"/>
                </a:lnTo>
                <a:lnTo>
                  <a:pt x="48" y="0"/>
                </a:lnTo>
                <a:close/>
                <a:moveTo>
                  <a:pt x="96" y="0"/>
                </a:moveTo>
                <a:lnTo>
                  <a:pt x="138" y="0"/>
                </a:lnTo>
                <a:lnTo>
                  <a:pt x="138" y="3054"/>
                </a:lnTo>
                <a:lnTo>
                  <a:pt x="96" y="3054"/>
                </a:lnTo>
                <a:lnTo>
                  <a:pt x="96" y="0"/>
                </a:lnTo>
                <a:close/>
                <a:moveTo>
                  <a:pt x="138" y="0"/>
                </a:moveTo>
                <a:lnTo>
                  <a:pt x="186" y="0"/>
                </a:lnTo>
                <a:lnTo>
                  <a:pt x="186" y="3054"/>
                </a:lnTo>
                <a:lnTo>
                  <a:pt x="138" y="3054"/>
                </a:lnTo>
                <a:lnTo>
                  <a:pt x="138" y="0"/>
                </a:lnTo>
                <a:close/>
                <a:moveTo>
                  <a:pt x="186" y="0"/>
                </a:moveTo>
                <a:lnTo>
                  <a:pt x="234" y="0"/>
                </a:lnTo>
                <a:lnTo>
                  <a:pt x="234" y="3054"/>
                </a:lnTo>
                <a:lnTo>
                  <a:pt x="186" y="3054"/>
                </a:lnTo>
                <a:lnTo>
                  <a:pt x="186" y="0"/>
                </a:lnTo>
                <a:close/>
                <a:moveTo>
                  <a:pt x="234" y="0"/>
                </a:moveTo>
                <a:lnTo>
                  <a:pt x="282" y="0"/>
                </a:lnTo>
                <a:lnTo>
                  <a:pt x="282" y="3054"/>
                </a:lnTo>
                <a:lnTo>
                  <a:pt x="234" y="3054"/>
                </a:lnTo>
                <a:lnTo>
                  <a:pt x="234" y="0"/>
                </a:lnTo>
                <a:close/>
              </a:path>
            </a:pathLst>
          </a:custGeom>
          <a:solidFill>
            <a:srgbClr val="C8C8C8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" name="Freeform 10"/>
          <p:cNvSpPr>
            <a:spLocks noEditPoints="1"/>
          </p:cNvSpPr>
          <p:nvPr/>
        </p:nvSpPr>
        <p:spPr bwMode="auto">
          <a:xfrm>
            <a:off x="1101725" y="1703388"/>
            <a:ext cx="1296988" cy="3844925"/>
          </a:xfrm>
          <a:custGeom>
            <a:avLst/>
            <a:gdLst>
              <a:gd name="T0" fmla="*/ 0 w 744"/>
              <a:gd name="T1" fmla="*/ 0 h 3054"/>
              <a:gd name="T2" fmla="*/ 42 w 744"/>
              <a:gd name="T3" fmla="*/ 0 h 3054"/>
              <a:gd name="T4" fmla="*/ 42 w 744"/>
              <a:gd name="T5" fmla="*/ 3054 h 3054"/>
              <a:gd name="T6" fmla="*/ 0 w 744"/>
              <a:gd name="T7" fmla="*/ 3054 h 3054"/>
              <a:gd name="T8" fmla="*/ 0 w 744"/>
              <a:gd name="T9" fmla="*/ 0 h 3054"/>
              <a:gd name="T10" fmla="*/ 42 w 744"/>
              <a:gd name="T11" fmla="*/ 0 h 3054"/>
              <a:gd name="T12" fmla="*/ 90 w 744"/>
              <a:gd name="T13" fmla="*/ 0 h 3054"/>
              <a:gd name="T14" fmla="*/ 90 w 744"/>
              <a:gd name="T15" fmla="*/ 3054 h 3054"/>
              <a:gd name="T16" fmla="*/ 42 w 744"/>
              <a:gd name="T17" fmla="*/ 3054 h 3054"/>
              <a:gd name="T18" fmla="*/ 42 w 744"/>
              <a:gd name="T19" fmla="*/ 0 h 3054"/>
              <a:gd name="T20" fmla="*/ 90 w 744"/>
              <a:gd name="T21" fmla="*/ 0 h 3054"/>
              <a:gd name="T22" fmla="*/ 138 w 744"/>
              <a:gd name="T23" fmla="*/ 0 h 3054"/>
              <a:gd name="T24" fmla="*/ 138 w 744"/>
              <a:gd name="T25" fmla="*/ 3054 h 3054"/>
              <a:gd name="T26" fmla="*/ 90 w 744"/>
              <a:gd name="T27" fmla="*/ 3054 h 3054"/>
              <a:gd name="T28" fmla="*/ 90 w 744"/>
              <a:gd name="T29" fmla="*/ 0 h 3054"/>
              <a:gd name="T30" fmla="*/ 138 w 744"/>
              <a:gd name="T31" fmla="*/ 0 h 3054"/>
              <a:gd name="T32" fmla="*/ 186 w 744"/>
              <a:gd name="T33" fmla="*/ 0 h 3054"/>
              <a:gd name="T34" fmla="*/ 186 w 744"/>
              <a:gd name="T35" fmla="*/ 3054 h 3054"/>
              <a:gd name="T36" fmla="*/ 138 w 744"/>
              <a:gd name="T37" fmla="*/ 3054 h 3054"/>
              <a:gd name="T38" fmla="*/ 138 w 744"/>
              <a:gd name="T39" fmla="*/ 0 h 3054"/>
              <a:gd name="T40" fmla="*/ 648 w 744"/>
              <a:gd name="T41" fmla="*/ 0 h 3054"/>
              <a:gd name="T42" fmla="*/ 696 w 744"/>
              <a:gd name="T43" fmla="*/ 0 h 3054"/>
              <a:gd name="T44" fmla="*/ 696 w 744"/>
              <a:gd name="T45" fmla="*/ 3054 h 3054"/>
              <a:gd name="T46" fmla="*/ 648 w 744"/>
              <a:gd name="T47" fmla="*/ 3054 h 3054"/>
              <a:gd name="T48" fmla="*/ 648 w 744"/>
              <a:gd name="T49" fmla="*/ 0 h 3054"/>
              <a:gd name="T50" fmla="*/ 696 w 744"/>
              <a:gd name="T51" fmla="*/ 0 h 3054"/>
              <a:gd name="T52" fmla="*/ 744 w 744"/>
              <a:gd name="T53" fmla="*/ 0 h 3054"/>
              <a:gd name="T54" fmla="*/ 744 w 744"/>
              <a:gd name="T55" fmla="*/ 3054 h 3054"/>
              <a:gd name="T56" fmla="*/ 696 w 744"/>
              <a:gd name="T57" fmla="*/ 3054 h 3054"/>
              <a:gd name="T58" fmla="*/ 696 w 744"/>
              <a:gd name="T59" fmla="*/ 0 h 3054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744"/>
              <a:gd name="T91" fmla="*/ 0 h 3054"/>
              <a:gd name="T92" fmla="*/ 744 w 744"/>
              <a:gd name="T93" fmla="*/ 3054 h 3054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744" h="3054">
                <a:moveTo>
                  <a:pt x="0" y="0"/>
                </a:moveTo>
                <a:lnTo>
                  <a:pt x="42" y="0"/>
                </a:lnTo>
                <a:lnTo>
                  <a:pt x="42" y="3054"/>
                </a:lnTo>
                <a:lnTo>
                  <a:pt x="0" y="3054"/>
                </a:lnTo>
                <a:lnTo>
                  <a:pt x="0" y="0"/>
                </a:lnTo>
                <a:close/>
                <a:moveTo>
                  <a:pt x="42" y="0"/>
                </a:moveTo>
                <a:lnTo>
                  <a:pt x="90" y="0"/>
                </a:lnTo>
                <a:lnTo>
                  <a:pt x="90" y="3054"/>
                </a:lnTo>
                <a:lnTo>
                  <a:pt x="42" y="3054"/>
                </a:lnTo>
                <a:lnTo>
                  <a:pt x="42" y="0"/>
                </a:lnTo>
                <a:close/>
                <a:moveTo>
                  <a:pt x="90" y="0"/>
                </a:moveTo>
                <a:lnTo>
                  <a:pt x="138" y="0"/>
                </a:lnTo>
                <a:lnTo>
                  <a:pt x="138" y="3054"/>
                </a:lnTo>
                <a:lnTo>
                  <a:pt x="90" y="3054"/>
                </a:lnTo>
                <a:lnTo>
                  <a:pt x="90" y="0"/>
                </a:lnTo>
                <a:close/>
                <a:moveTo>
                  <a:pt x="138" y="0"/>
                </a:moveTo>
                <a:lnTo>
                  <a:pt x="186" y="0"/>
                </a:lnTo>
                <a:lnTo>
                  <a:pt x="186" y="3054"/>
                </a:lnTo>
                <a:lnTo>
                  <a:pt x="138" y="3054"/>
                </a:lnTo>
                <a:lnTo>
                  <a:pt x="138" y="0"/>
                </a:lnTo>
                <a:close/>
                <a:moveTo>
                  <a:pt x="648" y="0"/>
                </a:moveTo>
                <a:lnTo>
                  <a:pt x="696" y="0"/>
                </a:lnTo>
                <a:lnTo>
                  <a:pt x="696" y="3054"/>
                </a:lnTo>
                <a:lnTo>
                  <a:pt x="648" y="3054"/>
                </a:lnTo>
                <a:lnTo>
                  <a:pt x="648" y="0"/>
                </a:lnTo>
                <a:close/>
                <a:moveTo>
                  <a:pt x="696" y="0"/>
                </a:moveTo>
                <a:lnTo>
                  <a:pt x="744" y="0"/>
                </a:lnTo>
                <a:lnTo>
                  <a:pt x="744" y="3054"/>
                </a:lnTo>
                <a:lnTo>
                  <a:pt x="696" y="3054"/>
                </a:lnTo>
                <a:lnTo>
                  <a:pt x="696" y="0"/>
                </a:lnTo>
                <a:close/>
              </a:path>
            </a:pathLst>
          </a:custGeom>
          <a:solidFill>
            <a:srgbClr val="C8C8C8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" name="Freeform 11"/>
          <p:cNvSpPr>
            <a:spLocks noEditPoints="1"/>
          </p:cNvSpPr>
          <p:nvPr/>
        </p:nvSpPr>
        <p:spPr bwMode="auto">
          <a:xfrm>
            <a:off x="2398713" y="1703388"/>
            <a:ext cx="481012" cy="3844925"/>
          </a:xfrm>
          <a:custGeom>
            <a:avLst/>
            <a:gdLst>
              <a:gd name="T0" fmla="*/ 0 w 276"/>
              <a:gd name="T1" fmla="*/ 0 h 3054"/>
              <a:gd name="T2" fmla="*/ 48 w 276"/>
              <a:gd name="T3" fmla="*/ 0 h 3054"/>
              <a:gd name="T4" fmla="*/ 48 w 276"/>
              <a:gd name="T5" fmla="*/ 3054 h 3054"/>
              <a:gd name="T6" fmla="*/ 0 w 276"/>
              <a:gd name="T7" fmla="*/ 3054 h 3054"/>
              <a:gd name="T8" fmla="*/ 0 w 276"/>
              <a:gd name="T9" fmla="*/ 0 h 3054"/>
              <a:gd name="T10" fmla="*/ 48 w 276"/>
              <a:gd name="T11" fmla="*/ 0 h 3054"/>
              <a:gd name="T12" fmla="*/ 90 w 276"/>
              <a:gd name="T13" fmla="*/ 0 h 3054"/>
              <a:gd name="T14" fmla="*/ 90 w 276"/>
              <a:gd name="T15" fmla="*/ 3054 h 3054"/>
              <a:gd name="T16" fmla="*/ 48 w 276"/>
              <a:gd name="T17" fmla="*/ 3054 h 3054"/>
              <a:gd name="T18" fmla="*/ 48 w 276"/>
              <a:gd name="T19" fmla="*/ 0 h 3054"/>
              <a:gd name="T20" fmla="*/ 90 w 276"/>
              <a:gd name="T21" fmla="*/ 0 h 3054"/>
              <a:gd name="T22" fmla="*/ 138 w 276"/>
              <a:gd name="T23" fmla="*/ 0 h 3054"/>
              <a:gd name="T24" fmla="*/ 138 w 276"/>
              <a:gd name="T25" fmla="*/ 3054 h 3054"/>
              <a:gd name="T26" fmla="*/ 90 w 276"/>
              <a:gd name="T27" fmla="*/ 3054 h 3054"/>
              <a:gd name="T28" fmla="*/ 90 w 276"/>
              <a:gd name="T29" fmla="*/ 0 h 3054"/>
              <a:gd name="T30" fmla="*/ 138 w 276"/>
              <a:gd name="T31" fmla="*/ 0 h 3054"/>
              <a:gd name="T32" fmla="*/ 186 w 276"/>
              <a:gd name="T33" fmla="*/ 0 h 3054"/>
              <a:gd name="T34" fmla="*/ 186 w 276"/>
              <a:gd name="T35" fmla="*/ 3054 h 3054"/>
              <a:gd name="T36" fmla="*/ 138 w 276"/>
              <a:gd name="T37" fmla="*/ 3054 h 3054"/>
              <a:gd name="T38" fmla="*/ 138 w 276"/>
              <a:gd name="T39" fmla="*/ 0 h 3054"/>
              <a:gd name="T40" fmla="*/ 186 w 276"/>
              <a:gd name="T41" fmla="*/ 0 h 3054"/>
              <a:gd name="T42" fmla="*/ 234 w 276"/>
              <a:gd name="T43" fmla="*/ 0 h 3054"/>
              <a:gd name="T44" fmla="*/ 234 w 276"/>
              <a:gd name="T45" fmla="*/ 3054 h 3054"/>
              <a:gd name="T46" fmla="*/ 186 w 276"/>
              <a:gd name="T47" fmla="*/ 3054 h 3054"/>
              <a:gd name="T48" fmla="*/ 186 w 276"/>
              <a:gd name="T49" fmla="*/ 0 h 3054"/>
              <a:gd name="T50" fmla="*/ 234 w 276"/>
              <a:gd name="T51" fmla="*/ 0 h 3054"/>
              <a:gd name="T52" fmla="*/ 276 w 276"/>
              <a:gd name="T53" fmla="*/ 0 h 3054"/>
              <a:gd name="T54" fmla="*/ 276 w 276"/>
              <a:gd name="T55" fmla="*/ 3054 h 3054"/>
              <a:gd name="T56" fmla="*/ 234 w 276"/>
              <a:gd name="T57" fmla="*/ 3054 h 3054"/>
              <a:gd name="T58" fmla="*/ 234 w 276"/>
              <a:gd name="T59" fmla="*/ 0 h 3054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276"/>
              <a:gd name="T91" fmla="*/ 0 h 3054"/>
              <a:gd name="T92" fmla="*/ 276 w 276"/>
              <a:gd name="T93" fmla="*/ 3054 h 3054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276" h="3054">
                <a:moveTo>
                  <a:pt x="0" y="0"/>
                </a:moveTo>
                <a:lnTo>
                  <a:pt x="48" y="0"/>
                </a:lnTo>
                <a:lnTo>
                  <a:pt x="48" y="3054"/>
                </a:lnTo>
                <a:lnTo>
                  <a:pt x="0" y="3054"/>
                </a:lnTo>
                <a:lnTo>
                  <a:pt x="0" y="0"/>
                </a:lnTo>
                <a:close/>
                <a:moveTo>
                  <a:pt x="48" y="0"/>
                </a:moveTo>
                <a:lnTo>
                  <a:pt x="90" y="0"/>
                </a:lnTo>
                <a:lnTo>
                  <a:pt x="90" y="3054"/>
                </a:lnTo>
                <a:lnTo>
                  <a:pt x="48" y="3054"/>
                </a:lnTo>
                <a:lnTo>
                  <a:pt x="48" y="0"/>
                </a:lnTo>
                <a:close/>
                <a:moveTo>
                  <a:pt x="90" y="0"/>
                </a:moveTo>
                <a:lnTo>
                  <a:pt x="138" y="0"/>
                </a:lnTo>
                <a:lnTo>
                  <a:pt x="138" y="3054"/>
                </a:lnTo>
                <a:lnTo>
                  <a:pt x="90" y="3054"/>
                </a:lnTo>
                <a:lnTo>
                  <a:pt x="90" y="0"/>
                </a:lnTo>
                <a:close/>
                <a:moveTo>
                  <a:pt x="138" y="0"/>
                </a:moveTo>
                <a:lnTo>
                  <a:pt x="186" y="0"/>
                </a:lnTo>
                <a:lnTo>
                  <a:pt x="186" y="3054"/>
                </a:lnTo>
                <a:lnTo>
                  <a:pt x="138" y="3054"/>
                </a:lnTo>
                <a:lnTo>
                  <a:pt x="138" y="0"/>
                </a:lnTo>
                <a:close/>
                <a:moveTo>
                  <a:pt x="186" y="0"/>
                </a:moveTo>
                <a:lnTo>
                  <a:pt x="234" y="0"/>
                </a:lnTo>
                <a:lnTo>
                  <a:pt x="234" y="3054"/>
                </a:lnTo>
                <a:lnTo>
                  <a:pt x="186" y="3054"/>
                </a:lnTo>
                <a:lnTo>
                  <a:pt x="186" y="0"/>
                </a:lnTo>
                <a:close/>
                <a:moveTo>
                  <a:pt x="234" y="0"/>
                </a:moveTo>
                <a:lnTo>
                  <a:pt x="276" y="0"/>
                </a:lnTo>
                <a:lnTo>
                  <a:pt x="276" y="3054"/>
                </a:lnTo>
                <a:lnTo>
                  <a:pt x="234" y="3054"/>
                </a:lnTo>
                <a:lnTo>
                  <a:pt x="234" y="0"/>
                </a:lnTo>
                <a:close/>
              </a:path>
            </a:pathLst>
          </a:custGeom>
          <a:solidFill>
            <a:srgbClr val="C8C8C8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" name="Freeform 12"/>
          <p:cNvSpPr>
            <a:spLocks noEditPoints="1"/>
          </p:cNvSpPr>
          <p:nvPr/>
        </p:nvSpPr>
        <p:spPr bwMode="auto">
          <a:xfrm>
            <a:off x="2879725" y="1703388"/>
            <a:ext cx="1308100" cy="3844925"/>
          </a:xfrm>
          <a:custGeom>
            <a:avLst/>
            <a:gdLst>
              <a:gd name="T0" fmla="*/ 0 w 750"/>
              <a:gd name="T1" fmla="*/ 0 h 3054"/>
              <a:gd name="T2" fmla="*/ 48 w 750"/>
              <a:gd name="T3" fmla="*/ 0 h 3054"/>
              <a:gd name="T4" fmla="*/ 48 w 750"/>
              <a:gd name="T5" fmla="*/ 3054 h 3054"/>
              <a:gd name="T6" fmla="*/ 0 w 750"/>
              <a:gd name="T7" fmla="*/ 3054 h 3054"/>
              <a:gd name="T8" fmla="*/ 0 w 750"/>
              <a:gd name="T9" fmla="*/ 0 h 3054"/>
              <a:gd name="T10" fmla="*/ 48 w 750"/>
              <a:gd name="T11" fmla="*/ 0 h 3054"/>
              <a:gd name="T12" fmla="*/ 96 w 750"/>
              <a:gd name="T13" fmla="*/ 0 h 3054"/>
              <a:gd name="T14" fmla="*/ 96 w 750"/>
              <a:gd name="T15" fmla="*/ 3054 h 3054"/>
              <a:gd name="T16" fmla="*/ 48 w 750"/>
              <a:gd name="T17" fmla="*/ 3054 h 3054"/>
              <a:gd name="T18" fmla="*/ 48 w 750"/>
              <a:gd name="T19" fmla="*/ 0 h 3054"/>
              <a:gd name="T20" fmla="*/ 564 w 750"/>
              <a:gd name="T21" fmla="*/ 0 h 3054"/>
              <a:gd name="T22" fmla="*/ 606 w 750"/>
              <a:gd name="T23" fmla="*/ 0 h 3054"/>
              <a:gd name="T24" fmla="*/ 606 w 750"/>
              <a:gd name="T25" fmla="*/ 3054 h 3054"/>
              <a:gd name="T26" fmla="*/ 564 w 750"/>
              <a:gd name="T27" fmla="*/ 3054 h 3054"/>
              <a:gd name="T28" fmla="*/ 564 w 750"/>
              <a:gd name="T29" fmla="*/ 0 h 3054"/>
              <a:gd name="T30" fmla="*/ 606 w 750"/>
              <a:gd name="T31" fmla="*/ 0 h 3054"/>
              <a:gd name="T32" fmla="*/ 654 w 750"/>
              <a:gd name="T33" fmla="*/ 0 h 3054"/>
              <a:gd name="T34" fmla="*/ 654 w 750"/>
              <a:gd name="T35" fmla="*/ 3054 h 3054"/>
              <a:gd name="T36" fmla="*/ 606 w 750"/>
              <a:gd name="T37" fmla="*/ 3054 h 3054"/>
              <a:gd name="T38" fmla="*/ 606 w 750"/>
              <a:gd name="T39" fmla="*/ 0 h 3054"/>
              <a:gd name="T40" fmla="*/ 654 w 750"/>
              <a:gd name="T41" fmla="*/ 0 h 3054"/>
              <a:gd name="T42" fmla="*/ 702 w 750"/>
              <a:gd name="T43" fmla="*/ 0 h 3054"/>
              <a:gd name="T44" fmla="*/ 702 w 750"/>
              <a:gd name="T45" fmla="*/ 3054 h 3054"/>
              <a:gd name="T46" fmla="*/ 654 w 750"/>
              <a:gd name="T47" fmla="*/ 3054 h 3054"/>
              <a:gd name="T48" fmla="*/ 654 w 750"/>
              <a:gd name="T49" fmla="*/ 0 h 3054"/>
              <a:gd name="T50" fmla="*/ 702 w 750"/>
              <a:gd name="T51" fmla="*/ 0 h 3054"/>
              <a:gd name="T52" fmla="*/ 750 w 750"/>
              <a:gd name="T53" fmla="*/ 0 h 3054"/>
              <a:gd name="T54" fmla="*/ 750 w 750"/>
              <a:gd name="T55" fmla="*/ 3054 h 3054"/>
              <a:gd name="T56" fmla="*/ 702 w 750"/>
              <a:gd name="T57" fmla="*/ 3054 h 3054"/>
              <a:gd name="T58" fmla="*/ 702 w 750"/>
              <a:gd name="T59" fmla="*/ 0 h 3054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750"/>
              <a:gd name="T91" fmla="*/ 0 h 3054"/>
              <a:gd name="T92" fmla="*/ 750 w 750"/>
              <a:gd name="T93" fmla="*/ 3054 h 3054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750" h="3054">
                <a:moveTo>
                  <a:pt x="0" y="0"/>
                </a:moveTo>
                <a:lnTo>
                  <a:pt x="48" y="0"/>
                </a:lnTo>
                <a:lnTo>
                  <a:pt x="48" y="3054"/>
                </a:lnTo>
                <a:lnTo>
                  <a:pt x="0" y="3054"/>
                </a:lnTo>
                <a:lnTo>
                  <a:pt x="0" y="0"/>
                </a:lnTo>
                <a:close/>
                <a:moveTo>
                  <a:pt x="48" y="0"/>
                </a:moveTo>
                <a:lnTo>
                  <a:pt x="96" y="0"/>
                </a:lnTo>
                <a:lnTo>
                  <a:pt x="96" y="3054"/>
                </a:lnTo>
                <a:lnTo>
                  <a:pt x="48" y="3054"/>
                </a:lnTo>
                <a:lnTo>
                  <a:pt x="48" y="0"/>
                </a:lnTo>
                <a:close/>
                <a:moveTo>
                  <a:pt x="564" y="0"/>
                </a:moveTo>
                <a:lnTo>
                  <a:pt x="606" y="0"/>
                </a:lnTo>
                <a:lnTo>
                  <a:pt x="606" y="3054"/>
                </a:lnTo>
                <a:lnTo>
                  <a:pt x="564" y="3054"/>
                </a:lnTo>
                <a:lnTo>
                  <a:pt x="564" y="0"/>
                </a:lnTo>
                <a:close/>
                <a:moveTo>
                  <a:pt x="606" y="0"/>
                </a:moveTo>
                <a:lnTo>
                  <a:pt x="654" y="0"/>
                </a:lnTo>
                <a:lnTo>
                  <a:pt x="654" y="3054"/>
                </a:lnTo>
                <a:lnTo>
                  <a:pt x="606" y="3054"/>
                </a:lnTo>
                <a:lnTo>
                  <a:pt x="606" y="0"/>
                </a:lnTo>
                <a:close/>
                <a:moveTo>
                  <a:pt x="654" y="0"/>
                </a:moveTo>
                <a:lnTo>
                  <a:pt x="702" y="0"/>
                </a:lnTo>
                <a:lnTo>
                  <a:pt x="702" y="3054"/>
                </a:lnTo>
                <a:lnTo>
                  <a:pt x="654" y="3054"/>
                </a:lnTo>
                <a:lnTo>
                  <a:pt x="654" y="0"/>
                </a:lnTo>
                <a:close/>
                <a:moveTo>
                  <a:pt x="702" y="0"/>
                </a:moveTo>
                <a:lnTo>
                  <a:pt x="750" y="0"/>
                </a:lnTo>
                <a:lnTo>
                  <a:pt x="750" y="3054"/>
                </a:lnTo>
                <a:lnTo>
                  <a:pt x="702" y="3054"/>
                </a:lnTo>
                <a:lnTo>
                  <a:pt x="702" y="0"/>
                </a:lnTo>
                <a:close/>
              </a:path>
            </a:pathLst>
          </a:custGeom>
          <a:solidFill>
            <a:srgbClr val="C8C8C8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" name="Freeform 13"/>
          <p:cNvSpPr>
            <a:spLocks noEditPoints="1"/>
          </p:cNvSpPr>
          <p:nvPr/>
        </p:nvSpPr>
        <p:spPr bwMode="auto">
          <a:xfrm>
            <a:off x="4187825" y="1703388"/>
            <a:ext cx="481013" cy="3844925"/>
          </a:xfrm>
          <a:custGeom>
            <a:avLst/>
            <a:gdLst>
              <a:gd name="T0" fmla="*/ 0 w 276"/>
              <a:gd name="T1" fmla="*/ 0 h 3054"/>
              <a:gd name="T2" fmla="*/ 42 w 276"/>
              <a:gd name="T3" fmla="*/ 0 h 3054"/>
              <a:gd name="T4" fmla="*/ 42 w 276"/>
              <a:gd name="T5" fmla="*/ 3054 h 3054"/>
              <a:gd name="T6" fmla="*/ 0 w 276"/>
              <a:gd name="T7" fmla="*/ 3054 h 3054"/>
              <a:gd name="T8" fmla="*/ 0 w 276"/>
              <a:gd name="T9" fmla="*/ 0 h 3054"/>
              <a:gd name="T10" fmla="*/ 42 w 276"/>
              <a:gd name="T11" fmla="*/ 0 h 3054"/>
              <a:gd name="T12" fmla="*/ 90 w 276"/>
              <a:gd name="T13" fmla="*/ 0 h 3054"/>
              <a:gd name="T14" fmla="*/ 90 w 276"/>
              <a:gd name="T15" fmla="*/ 3054 h 3054"/>
              <a:gd name="T16" fmla="*/ 42 w 276"/>
              <a:gd name="T17" fmla="*/ 3054 h 3054"/>
              <a:gd name="T18" fmla="*/ 42 w 276"/>
              <a:gd name="T19" fmla="*/ 0 h 3054"/>
              <a:gd name="T20" fmla="*/ 90 w 276"/>
              <a:gd name="T21" fmla="*/ 0 h 3054"/>
              <a:gd name="T22" fmla="*/ 138 w 276"/>
              <a:gd name="T23" fmla="*/ 0 h 3054"/>
              <a:gd name="T24" fmla="*/ 138 w 276"/>
              <a:gd name="T25" fmla="*/ 3054 h 3054"/>
              <a:gd name="T26" fmla="*/ 90 w 276"/>
              <a:gd name="T27" fmla="*/ 3054 h 3054"/>
              <a:gd name="T28" fmla="*/ 90 w 276"/>
              <a:gd name="T29" fmla="*/ 0 h 3054"/>
              <a:gd name="T30" fmla="*/ 138 w 276"/>
              <a:gd name="T31" fmla="*/ 0 h 3054"/>
              <a:gd name="T32" fmla="*/ 186 w 276"/>
              <a:gd name="T33" fmla="*/ 0 h 3054"/>
              <a:gd name="T34" fmla="*/ 186 w 276"/>
              <a:gd name="T35" fmla="*/ 3054 h 3054"/>
              <a:gd name="T36" fmla="*/ 138 w 276"/>
              <a:gd name="T37" fmla="*/ 3054 h 3054"/>
              <a:gd name="T38" fmla="*/ 138 w 276"/>
              <a:gd name="T39" fmla="*/ 0 h 3054"/>
              <a:gd name="T40" fmla="*/ 186 w 276"/>
              <a:gd name="T41" fmla="*/ 0 h 3054"/>
              <a:gd name="T42" fmla="*/ 228 w 276"/>
              <a:gd name="T43" fmla="*/ 0 h 3054"/>
              <a:gd name="T44" fmla="*/ 228 w 276"/>
              <a:gd name="T45" fmla="*/ 3054 h 3054"/>
              <a:gd name="T46" fmla="*/ 186 w 276"/>
              <a:gd name="T47" fmla="*/ 3054 h 3054"/>
              <a:gd name="T48" fmla="*/ 186 w 276"/>
              <a:gd name="T49" fmla="*/ 0 h 3054"/>
              <a:gd name="T50" fmla="*/ 228 w 276"/>
              <a:gd name="T51" fmla="*/ 0 h 3054"/>
              <a:gd name="T52" fmla="*/ 276 w 276"/>
              <a:gd name="T53" fmla="*/ 0 h 3054"/>
              <a:gd name="T54" fmla="*/ 276 w 276"/>
              <a:gd name="T55" fmla="*/ 3054 h 3054"/>
              <a:gd name="T56" fmla="*/ 228 w 276"/>
              <a:gd name="T57" fmla="*/ 3054 h 3054"/>
              <a:gd name="T58" fmla="*/ 228 w 276"/>
              <a:gd name="T59" fmla="*/ 0 h 3054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276"/>
              <a:gd name="T91" fmla="*/ 0 h 3054"/>
              <a:gd name="T92" fmla="*/ 276 w 276"/>
              <a:gd name="T93" fmla="*/ 3054 h 3054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276" h="3054">
                <a:moveTo>
                  <a:pt x="0" y="0"/>
                </a:moveTo>
                <a:lnTo>
                  <a:pt x="42" y="0"/>
                </a:lnTo>
                <a:lnTo>
                  <a:pt x="42" y="3054"/>
                </a:lnTo>
                <a:lnTo>
                  <a:pt x="0" y="3054"/>
                </a:lnTo>
                <a:lnTo>
                  <a:pt x="0" y="0"/>
                </a:lnTo>
                <a:close/>
                <a:moveTo>
                  <a:pt x="42" y="0"/>
                </a:moveTo>
                <a:lnTo>
                  <a:pt x="90" y="0"/>
                </a:lnTo>
                <a:lnTo>
                  <a:pt x="90" y="3054"/>
                </a:lnTo>
                <a:lnTo>
                  <a:pt x="42" y="3054"/>
                </a:lnTo>
                <a:lnTo>
                  <a:pt x="42" y="0"/>
                </a:lnTo>
                <a:close/>
                <a:moveTo>
                  <a:pt x="90" y="0"/>
                </a:moveTo>
                <a:lnTo>
                  <a:pt x="138" y="0"/>
                </a:lnTo>
                <a:lnTo>
                  <a:pt x="138" y="3054"/>
                </a:lnTo>
                <a:lnTo>
                  <a:pt x="90" y="3054"/>
                </a:lnTo>
                <a:lnTo>
                  <a:pt x="90" y="0"/>
                </a:lnTo>
                <a:close/>
                <a:moveTo>
                  <a:pt x="138" y="0"/>
                </a:moveTo>
                <a:lnTo>
                  <a:pt x="186" y="0"/>
                </a:lnTo>
                <a:lnTo>
                  <a:pt x="186" y="3054"/>
                </a:lnTo>
                <a:lnTo>
                  <a:pt x="138" y="3054"/>
                </a:lnTo>
                <a:lnTo>
                  <a:pt x="138" y="0"/>
                </a:lnTo>
                <a:close/>
                <a:moveTo>
                  <a:pt x="186" y="0"/>
                </a:moveTo>
                <a:lnTo>
                  <a:pt x="228" y="0"/>
                </a:lnTo>
                <a:lnTo>
                  <a:pt x="228" y="3054"/>
                </a:lnTo>
                <a:lnTo>
                  <a:pt x="186" y="3054"/>
                </a:lnTo>
                <a:lnTo>
                  <a:pt x="186" y="0"/>
                </a:lnTo>
                <a:close/>
                <a:moveTo>
                  <a:pt x="228" y="0"/>
                </a:moveTo>
                <a:lnTo>
                  <a:pt x="276" y="0"/>
                </a:lnTo>
                <a:lnTo>
                  <a:pt x="276" y="3054"/>
                </a:lnTo>
                <a:lnTo>
                  <a:pt x="228" y="3054"/>
                </a:lnTo>
                <a:lnTo>
                  <a:pt x="228" y="0"/>
                </a:lnTo>
                <a:close/>
              </a:path>
            </a:pathLst>
          </a:custGeom>
          <a:solidFill>
            <a:srgbClr val="C8C8C8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14"/>
          <p:cNvSpPr>
            <a:spLocks noEditPoints="1"/>
          </p:cNvSpPr>
          <p:nvPr/>
        </p:nvSpPr>
        <p:spPr bwMode="auto">
          <a:xfrm>
            <a:off x="5484813" y="1703388"/>
            <a:ext cx="482600" cy="3844925"/>
          </a:xfrm>
          <a:custGeom>
            <a:avLst/>
            <a:gdLst>
              <a:gd name="T0" fmla="*/ 0 w 276"/>
              <a:gd name="T1" fmla="*/ 0 h 3054"/>
              <a:gd name="T2" fmla="*/ 48 w 276"/>
              <a:gd name="T3" fmla="*/ 0 h 3054"/>
              <a:gd name="T4" fmla="*/ 48 w 276"/>
              <a:gd name="T5" fmla="*/ 3054 h 3054"/>
              <a:gd name="T6" fmla="*/ 0 w 276"/>
              <a:gd name="T7" fmla="*/ 3054 h 3054"/>
              <a:gd name="T8" fmla="*/ 0 w 276"/>
              <a:gd name="T9" fmla="*/ 0 h 3054"/>
              <a:gd name="T10" fmla="*/ 48 w 276"/>
              <a:gd name="T11" fmla="*/ 0 h 3054"/>
              <a:gd name="T12" fmla="*/ 90 w 276"/>
              <a:gd name="T13" fmla="*/ 0 h 3054"/>
              <a:gd name="T14" fmla="*/ 90 w 276"/>
              <a:gd name="T15" fmla="*/ 3054 h 3054"/>
              <a:gd name="T16" fmla="*/ 48 w 276"/>
              <a:gd name="T17" fmla="*/ 3054 h 3054"/>
              <a:gd name="T18" fmla="*/ 48 w 276"/>
              <a:gd name="T19" fmla="*/ 0 h 3054"/>
              <a:gd name="T20" fmla="*/ 90 w 276"/>
              <a:gd name="T21" fmla="*/ 0 h 3054"/>
              <a:gd name="T22" fmla="*/ 138 w 276"/>
              <a:gd name="T23" fmla="*/ 0 h 3054"/>
              <a:gd name="T24" fmla="*/ 138 w 276"/>
              <a:gd name="T25" fmla="*/ 3054 h 3054"/>
              <a:gd name="T26" fmla="*/ 90 w 276"/>
              <a:gd name="T27" fmla="*/ 3054 h 3054"/>
              <a:gd name="T28" fmla="*/ 90 w 276"/>
              <a:gd name="T29" fmla="*/ 0 h 3054"/>
              <a:gd name="T30" fmla="*/ 138 w 276"/>
              <a:gd name="T31" fmla="*/ 0 h 3054"/>
              <a:gd name="T32" fmla="*/ 186 w 276"/>
              <a:gd name="T33" fmla="*/ 0 h 3054"/>
              <a:gd name="T34" fmla="*/ 186 w 276"/>
              <a:gd name="T35" fmla="*/ 3054 h 3054"/>
              <a:gd name="T36" fmla="*/ 138 w 276"/>
              <a:gd name="T37" fmla="*/ 3054 h 3054"/>
              <a:gd name="T38" fmla="*/ 138 w 276"/>
              <a:gd name="T39" fmla="*/ 0 h 3054"/>
              <a:gd name="T40" fmla="*/ 186 w 276"/>
              <a:gd name="T41" fmla="*/ 0 h 3054"/>
              <a:gd name="T42" fmla="*/ 234 w 276"/>
              <a:gd name="T43" fmla="*/ 0 h 3054"/>
              <a:gd name="T44" fmla="*/ 234 w 276"/>
              <a:gd name="T45" fmla="*/ 3054 h 3054"/>
              <a:gd name="T46" fmla="*/ 186 w 276"/>
              <a:gd name="T47" fmla="*/ 3054 h 3054"/>
              <a:gd name="T48" fmla="*/ 186 w 276"/>
              <a:gd name="T49" fmla="*/ 0 h 3054"/>
              <a:gd name="T50" fmla="*/ 234 w 276"/>
              <a:gd name="T51" fmla="*/ 0 h 3054"/>
              <a:gd name="T52" fmla="*/ 276 w 276"/>
              <a:gd name="T53" fmla="*/ 0 h 3054"/>
              <a:gd name="T54" fmla="*/ 276 w 276"/>
              <a:gd name="T55" fmla="*/ 3054 h 3054"/>
              <a:gd name="T56" fmla="*/ 234 w 276"/>
              <a:gd name="T57" fmla="*/ 3054 h 3054"/>
              <a:gd name="T58" fmla="*/ 234 w 276"/>
              <a:gd name="T59" fmla="*/ 0 h 3054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276"/>
              <a:gd name="T91" fmla="*/ 0 h 3054"/>
              <a:gd name="T92" fmla="*/ 276 w 276"/>
              <a:gd name="T93" fmla="*/ 3054 h 3054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276" h="3054">
                <a:moveTo>
                  <a:pt x="0" y="0"/>
                </a:moveTo>
                <a:lnTo>
                  <a:pt x="48" y="0"/>
                </a:lnTo>
                <a:lnTo>
                  <a:pt x="48" y="3054"/>
                </a:lnTo>
                <a:lnTo>
                  <a:pt x="0" y="3054"/>
                </a:lnTo>
                <a:lnTo>
                  <a:pt x="0" y="0"/>
                </a:lnTo>
                <a:close/>
                <a:moveTo>
                  <a:pt x="48" y="0"/>
                </a:moveTo>
                <a:lnTo>
                  <a:pt x="90" y="0"/>
                </a:lnTo>
                <a:lnTo>
                  <a:pt x="90" y="3054"/>
                </a:lnTo>
                <a:lnTo>
                  <a:pt x="48" y="3054"/>
                </a:lnTo>
                <a:lnTo>
                  <a:pt x="48" y="0"/>
                </a:lnTo>
                <a:close/>
                <a:moveTo>
                  <a:pt x="90" y="0"/>
                </a:moveTo>
                <a:lnTo>
                  <a:pt x="138" y="0"/>
                </a:lnTo>
                <a:lnTo>
                  <a:pt x="138" y="3054"/>
                </a:lnTo>
                <a:lnTo>
                  <a:pt x="90" y="3054"/>
                </a:lnTo>
                <a:lnTo>
                  <a:pt x="90" y="0"/>
                </a:lnTo>
                <a:close/>
                <a:moveTo>
                  <a:pt x="138" y="0"/>
                </a:moveTo>
                <a:lnTo>
                  <a:pt x="186" y="0"/>
                </a:lnTo>
                <a:lnTo>
                  <a:pt x="186" y="3054"/>
                </a:lnTo>
                <a:lnTo>
                  <a:pt x="138" y="3054"/>
                </a:lnTo>
                <a:lnTo>
                  <a:pt x="138" y="0"/>
                </a:lnTo>
                <a:close/>
                <a:moveTo>
                  <a:pt x="186" y="0"/>
                </a:moveTo>
                <a:lnTo>
                  <a:pt x="234" y="0"/>
                </a:lnTo>
                <a:lnTo>
                  <a:pt x="234" y="3054"/>
                </a:lnTo>
                <a:lnTo>
                  <a:pt x="186" y="3054"/>
                </a:lnTo>
                <a:lnTo>
                  <a:pt x="186" y="0"/>
                </a:lnTo>
                <a:close/>
                <a:moveTo>
                  <a:pt x="234" y="0"/>
                </a:moveTo>
                <a:lnTo>
                  <a:pt x="276" y="0"/>
                </a:lnTo>
                <a:lnTo>
                  <a:pt x="276" y="3054"/>
                </a:lnTo>
                <a:lnTo>
                  <a:pt x="234" y="3054"/>
                </a:lnTo>
                <a:lnTo>
                  <a:pt x="234" y="0"/>
                </a:lnTo>
                <a:close/>
              </a:path>
            </a:pathLst>
          </a:custGeom>
          <a:solidFill>
            <a:srgbClr val="C8C8C8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Freeform 15"/>
          <p:cNvSpPr>
            <a:spLocks noEditPoints="1"/>
          </p:cNvSpPr>
          <p:nvPr/>
        </p:nvSpPr>
        <p:spPr bwMode="auto">
          <a:xfrm>
            <a:off x="5967413" y="1703388"/>
            <a:ext cx="1306512" cy="3844925"/>
          </a:xfrm>
          <a:custGeom>
            <a:avLst/>
            <a:gdLst>
              <a:gd name="T0" fmla="*/ 0 w 750"/>
              <a:gd name="T1" fmla="*/ 0 h 3054"/>
              <a:gd name="T2" fmla="*/ 48 w 750"/>
              <a:gd name="T3" fmla="*/ 0 h 3054"/>
              <a:gd name="T4" fmla="*/ 48 w 750"/>
              <a:gd name="T5" fmla="*/ 3054 h 3054"/>
              <a:gd name="T6" fmla="*/ 0 w 750"/>
              <a:gd name="T7" fmla="*/ 3054 h 3054"/>
              <a:gd name="T8" fmla="*/ 0 w 750"/>
              <a:gd name="T9" fmla="*/ 0 h 3054"/>
              <a:gd name="T10" fmla="*/ 48 w 750"/>
              <a:gd name="T11" fmla="*/ 0 h 3054"/>
              <a:gd name="T12" fmla="*/ 96 w 750"/>
              <a:gd name="T13" fmla="*/ 0 h 3054"/>
              <a:gd name="T14" fmla="*/ 96 w 750"/>
              <a:gd name="T15" fmla="*/ 3054 h 3054"/>
              <a:gd name="T16" fmla="*/ 48 w 750"/>
              <a:gd name="T17" fmla="*/ 3054 h 3054"/>
              <a:gd name="T18" fmla="*/ 48 w 750"/>
              <a:gd name="T19" fmla="*/ 0 h 3054"/>
              <a:gd name="T20" fmla="*/ 96 w 750"/>
              <a:gd name="T21" fmla="*/ 0 h 3054"/>
              <a:gd name="T22" fmla="*/ 144 w 750"/>
              <a:gd name="T23" fmla="*/ 0 h 3054"/>
              <a:gd name="T24" fmla="*/ 144 w 750"/>
              <a:gd name="T25" fmla="*/ 3054 h 3054"/>
              <a:gd name="T26" fmla="*/ 96 w 750"/>
              <a:gd name="T27" fmla="*/ 3054 h 3054"/>
              <a:gd name="T28" fmla="*/ 96 w 750"/>
              <a:gd name="T29" fmla="*/ 0 h 3054"/>
              <a:gd name="T30" fmla="*/ 144 w 750"/>
              <a:gd name="T31" fmla="*/ 0 h 3054"/>
              <a:gd name="T32" fmla="*/ 186 w 750"/>
              <a:gd name="T33" fmla="*/ 0 h 3054"/>
              <a:gd name="T34" fmla="*/ 186 w 750"/>
              <a:gd name="T35" fmla="*/ 3054 h 3054"/>
              <a:gd name="T36" fmla="*/ 144 w 750"/>
              <a:gd name="T37" fmla="*/ 3054 h 3054"/>
              <a:gd name="T38" fmla="*/ 144 w 750"/>
              <a:gd name="T39" fmla="*/ 0 h 3054"/>
              <a:gd name="T40" fmla="*/ 654 w 750"/>
              <a:gd name="T41" fmla="*/ 0 h 3054"/>
              <a:gd name="T42" fmla="*/ 702 w 750"/>
              <a:gd name="T43" fmla="*/ 0 h 3054"/>
              <a:gd name="T44" fmla="*/ 702 w 750"/>
              <a:gd name="T45" fmla="*/ 3054 h 3054"/>
              <a:gd name="T46" fmla="*/ 654 w 750"/>
              <a:gd name="T47" fmla="*/ 3054 h 3054"/>
              <a:gd name="T48" fmla="*/ 654 w 750"/>
              <a:gd name="T49" fmla="*/ 0 h 3054"/>
              <a:gd name="T50" fmla="*/ 702 w 750"/>
              <a:gd name="T51" fmla="*/ 0 h 3054"/>
              <a:gd name="T52" fmla="*/ 750 w 750"/>
              <a:gd name="T53" fmla="*/ 0 h 3054"/>
              <a:gd name="T54" fmla="*/ 750 w 750"/>
              <a:gd name="T55" fmla="*/ 3054 h 3054"/>
              <a:gd name="T56" fmla="*/ 702 w 750"/>
              <a:gd name="T57" fmla="*/ 3054 h 3054"/>
              <a:gd name="T58" fmla="*/ 702 w 750"/>
              <a:gd name="T59" fmla="*/ 0 h 3054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750"/>
              <a:gd name="T91" fmla="*/ 0 h 3054"/>
              <a:gd name="T92" fmla="*/ 750 w 750"/>
              <a:gd name="T93" fmla="*/ 3054 h 3054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750" h="3054">
                <a:moveTo>
                  <a:pt x="0" y="0"/>
                </a:moveTo>
                <a:lnTo>
                  <a:pt x="48" y="0"/>
                </a:lnTo>
                <a:lnTo>
                  <a:pt x="48" y="3054"/>
                </a:lnTo>
                <a:lnTo>
                  <a:pt x="0" y="3054"/>
                </a:lnTo>
                <a:lnTo>
                  <a:pt x="0" y="0"/>
                </a:lnTo>
                <a:close/>
                <a:moveTo>
                  <a:pt x="48" y="0"/>
                </a:moveTo>
                <a:lnTo>
                  <a:pt x="96" y="0"/>
                </a:lnTo>
                <a:lnTo>
                  <a:pt x="96" y="3054"/>
                </a:lnTo>
                <a:lnTo>
                  <a:pt x="48" y="3054"/>
                </a:lnTo>
                <a:lnTo>
                  <a:pt x="48" y="0"/>
                </a:lnTo>
                <a:close/>
                <a:moveTo>
                  <a:pt x="96" y="0"/>
                </a:moveTo>
                <a:lnTo>
                  <a:pt x="144" y="0"/>
                </a:lnTo>
                <a:lnTo>
                  <a:pt x="144" y="3054"/>
                </a:lnTo>
                <a:lnTo>
                  <a:pt x="96" y="3054"/>
                </a:lnTo>
                <a:lnTo>
                  <a:pt x="96" y="0"/>
                </a:lnTo>
                <a:close/>
                <a:moveTo>
                  <a:pt x="144" y="0"/>
                </a:moveTo>
                <a:lnTo>
                  <a:pt x="186" y="0"/>
                </a:lnTo>
                <a:lnTo>
                  <a:pt x="186" y="3054"/>
                </a:lnTo>
                <a:lnTo>
                  <a:pt x="144" y="3054"/>
                </a:lnTo>
                <a:lnTo>
                  <a:pt x="144" y="0"/>
                </a:lnTo>
                <a:close/>
                <a:moveTo>
                  <a:pt x="654" y="0"/>
                </a:moveTo>
                <a:lnTo>
                  <a:pt x="702" y="0"/>
                </a:lnTo>
                <a:lnTo>
                  <a:pt x="702" y="3054"/>
                </a:lnTo>
                <a:lnTo>
                  <a:pt x="654" y="3054"/>
                </a:lnTo>
                <a:lnTo>
                  <a:pt x="654" y="0"/>
                </a:lnTo>
                <a:close/>
                <a:moveTo>
                  <a:pt x="702" y="0"/>
                </a:moveTo>
                <a:lnTo>
                  <a:pt x="750" y="0"/>
                </a:lnTo>
                <a:lnTo>
                  <a:pt x="750" y="3054"/>
                </a:lnTo>
                <a:lnTo>
                  <a:pt x="702" y="3054"/>
                </a:lnTo>
                <a:lnTo>
                  <a:pt x="702" y="0"/>
                </a:lnTo>
                <a:close/>
              </a:path>
            </a:pathLst>
          </a:custGeom>
          <a:solidFill>
            <a:srgbClr val="C8C8C8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Freeform 16"/>
          <p:cNvSpPr>
            <a:spLocks noEditPoints="1"/>
          </p:cNvSpPr>
          <p:nvPr/>
        </p:nvSpPr>
        <p:spPr bwMode="auto">
          <a:xfrm>
            <a:off x="7273925" y="1703388"/>
            <a:ext cx="733425" cy="3844925"/>
          </a:xfrm>
          <a:custGeom>
            <a:avLst/>
            <a:gdLst>
              <a:gd name="T0" fmla="*/ 0 w 420"/>
              <a:gd name="T1" fmla="*/ 0 h 3054"/>
              <a:gd name="T2" fmla="*/ 42 w 420"/>
              <a:gd name="T3" fmla="*/ 0 h 3054"/>
              <a:gd name="T4" fmla="*/ 42 w 420"/>
              <a:gd name="T5" fmla="*/ 3054 h 3054"/>
              <a:gd name="T6" fmla="*/ 0 w 420"/>
              <a:gd name="T7" fmla="*/ 3054 h 3054"/>
              <a:gd name="T8" fmla="*/ 0 w 420"/>
              <a:gd name="T9" fmla="*/ 0 h 3054"/>
              <a:gd name="T10" fmla="*/ 42 w 420"/>
              <a:gd name="T11" fmla="*/ 0 h 3054"/>
              <a:gd name="T12" fmla="*/ 90 w 420"/>
              <a:gd name="T13" fmla="*/ 0 h 3054"/>
              <a:gd name="T14" fmla="*/ 90 w 420"/>
              <a:gd name="T15" fmla="*/ 3054 h 3054"/>
              <a:gd name="T16" fmla="*/ 42 w 420"/>
              <a:gd name="T17" fmla="*/ 3054 h 3054"/>
              <a:gd name="T18" fmla="*/ 42 w 420"/>
              <a:gd name="T19" fmla="*/ 0 h 3054"/>
              <a:gd name="T20" fmla="*/ 90 w 420"/>
              <a:gd name="T21" fmla="*/ 0 h 3054"/>
              <a:gd name="T22" fmla="*/ 138 w 420"/>
              <a:gd name="T23" fmla="*/ 0 h 3054"/>
              <a:gd name="T24" fmla="*/ 138 w 420"/>
              <a:gd name="T25" fmla="*/ 3054 h 3054"/>
              <a:gd name="T26" fmla="*/ 90 w 420"/>
              <a:gd name="T27" fmla="*/ 3054 h 3054"/>
              <a:gd name="T28" fmla="*/ 90 w 420"/>
              <a:gd name="T29" fmla="*/ 0 h 3054"/>
              <a:gd name="T30" fmla="*/ 138 w 420"/>
              <a:gd name="T31" fmla="*/ 0 h 3054"/>
              <a:gd name="T32" fmla="*/ 186 w 420"/>
              <a:gd name="T33" fmla="*/ 0 h 3054"/>
              <a:gd name="T34" fmla="*/ 186 w 420"/>
              <a:gd name="T35" fmla="*/ 3054 h 3054"/>
              <a:gd name="T36" fmla="*/ 138 w 420"/>
              <a:gd name="T37" fmla="*/ 3054 h 3054"/>
              <a:gd name="T38" fmla="*/ 138 w 420"/>
              <a:gd name="T39" fmla="*/ 0 h 3054"/>
              <a:gd name="T40" fmla="*/ 186 w 420"/>
              <a:gd name="T41" fmla="*/ 0 h 3054"/>
              <a:gd name="T42" fmla="*/ 228 w 420"/>
              <a:gd name="T43" fmla="*/ 0 h 3054"/>
              <a:gd name="T44" fmla="*/ 228 w 420"/>
              <a:gd name="T45" fmla="*/ 3054 h 3054"/>
              <a:gd name="T46" fmla="*/ 186 w 420"/>
              <a:gd name="T47" fmla="*/ 3054 h 3054"/>
              <a:gd name="T48" fmla="*/ 186 w 420"/>
              <a:gd name="T49" fmla="*/ 0 h 3054"/>
              <a:gd name="T50" fmla="*/ 228 w 420"/>
              <a:gd name="T51" fmla="*/ 0 h 3054"/>
              <a:gd name="T52" fmla="*/ 276 w 420"/>
              <a:gd name="T53" fmla="*/ 0 h 3054"/>
              <a:gd name="T54" fmla="*/ 276 w 420"/>
              <a:gd name="T55" fmla="*/ 3054 h 3054"/>
              <a:gd name="T56" fmla="*/ 228 w 420"/>
              <a:gd name="T57" fmla="*/ 3054 h 3054"/>
              <a:gd name="T58" fmla="*/ 228 w 420"/>
              <a:gd name="T59" fmla="*/ 0 h 3054"/>
              <a:gd name="T60" fmla="*/ 276 w 420"/>
              <a:gd name="T61" fmla="*/ 0 h 3054"/>
              <a:gd name="T62" fmla="*/ 324 w 420"/>
              <a:gd name="T63" fmla="*/ 0 h 3054"/>
              <a:gd name="T64" fmla="*/ 324 w 420"/>
              <a:gd name="T65" fmla="*/ 3054 h 3054"/>
              <a:gd name="T66" fmla="*/ 276 w 420"/>
              <a:gd name="T67" fmla="*/ 3054 h 3054"/>
              <a:gd name="T68" fmla="*/ 276 w 420"/>
              <a:gd name="T69" fmla="*/ 0 h 3054"/>
              <a:gd name="T70" fmla="*/ 324 w 420"/>
              <a:gd name="T71" fmla="*/ 0 h 3054"/>
              <a:gd name="T72" fmla="*/ 372 w 420"/>
              <a:gd name="T73" fmla="*/ 0 h 3054"/>
              <a:gd name="T74" fmla="*/ 372 w 420"/>
              <a:gd name="T75" fmla="*/ 3054 h 3054"/>
              <a:gd name="T76" fmla="*/ 324 w 420"/>
              <a:gd name="T77" fmla="*/ 3054 h 3054"/>
              <a:gd name="T78" fmla="*/ 324 w 420"/>
              <a:gd name="T79" fmla="*/ 0 h 3054"/>
              <a:gd name="T80" fmla="*/ 372 w 420"/>
              <a:gd name="T81" fmla="*/ 0 h 3054"/>
              <a:gd name="T82" fmla="*/ 420 w 420"/>
              <a:gd name="T83" fmla="*/ 0 h 3054"/>
              <a:gd name="T84" fmla="*/ 420 w 420"/>
              <a:gd name="T85" fmla="*/ 3054 h 3054"/>
              <a:gd name="T86" fmla="*/ 372 w 420"/>
              <a:gd name="T87" fmla="*/ 3054 h 3054"/>
              <a:gd name="T88" fmla="*/ 372 w 420"/>
              <a:gd name="T89" fmla="*/ 0 h 3054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20"/>
              <a:gd name="T136" fmla="*/ 0 h 3054"/>
              <a:gd name="T137" fmla="*/ 420 w 420"/>
              <a:gd name="T138" fmla="*/ 3054 h 3054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20" h="3054">
                <a:moveTo>
                  <a:pt x="0" y="0"/>
                </a:moveTo>
                <a:lnTo>
                  <a:pt x="42" y="0"/>
                </a:lnTo>
                <a:lnTo>
                  <a:pt x="42" y="3054"/>
                </a:lnTo>
                <a:lnTo>
                  <a:pt x="0" y="3054"/>
                </a:lnTo>
                <a:lnTo>
                  <a:pt x="0" y="0"/>
                </a:lnTo>
                <a:close/>
                <a:moveTo>
                  <a:pt x="42" y="0"/>
                </a:moveTo>
                <a:lnTo>
                  <a:pt x="90" y="0"/>
                </a:lnTo>
                <a:lnTo>
                  <a:pt x="90" y="3054"/>
                </a:lnTo>
                <a:lnTo>
                  <a:pt x="42" y="3054"/>
                </a:lnTo>
                <a:lnTo>
                  <a:pt x="42" y="0"/>
                </a:lnTo>
                <a:close/>
                <a:moveTo>
                  <a:pt x="90" y="0"/>
                </a:moveTo>
                <a:lnTo>
                  <a:pt x="138" y="0"/>
                </a:lnTo>
                <a:lnTo>
                  <a:pt x="138" y="3054"/>
                </a:lnTo>
                <a:lnTo>
                  <a:pt x="90" y="3054"/>
                </a:lnTo>
                <a:lnTo>
                  <a:pt x="90" y="0"/>
                </a:lnTo>
                <a:close/>
                <a:moveTo>
                  <a:pt x="138" y="0"/>
                </a:moveTo>
                <a:lnTo>
                  <a:pt x="186" y="0"/>
                </a:lnTo>
                <a:lnTo>
                  <a:pt x="186" y="3054"/>
                </a:lnTo>
                <a:lnTo>
                  <a:pt x="138" y="3054"/>
                </a:lnTo>
                <a:lnTo>
                  <a:pt x="138" y="0"/>
                </a:lnTo>
                <a:close/>
                <a:moveTo>
                  <a:pt x="186" y="0"/>
                </a:moveTo>
                <a:lnTo>
                  <a:pt x="228" y="0"/>
                </a:lnTo>
                <a:lnTo>
                  <a:pt x="228" y="3054"/>
                </a:lnTo>
                <a:lnTo>
                  <a:pt x="186" y="3054"/>
                </a:lnTo>
                <a:lnTo>
                  <a:pt x="186" y="0"/>
                </a:lnTo>
                <a:close/>
                <a:moveTo>
                  <a:pt x="228" y="0"/>
                </a:moveTo>
                <a:lnTo>
                  <a:pt x="276" y="0"/>
                </a:lnTo>
                <a:lnTo>
                  <a:pt x="276" y="3054"/>
                </a:lnTo>
                <a:lnTo>
                  <a:pt x="228" y="3054"/>
                </a:lnTo>
                <a:lnTo>
                  <a:pt x="228" y="0"/>
                </a:lnTo>
                <a:close/>
                <a:moveTo>
                  <a:pt x="276" y="0"/>
                </a:moveTo>
                <a:lnTo>
                  <a:pt x="324" y="0"/>
                </a:lnTo>
                <a:lnTo>
                  <a:pt x="324" y="3054"/>
                </a:lnTo>
                <a:lnTo>
                  <a:pt x="276" y="3054"/>
                </a:lnTo>
                <a:lnTo>
                  <a:pt x="276" y="0"/>
                </a:lnTo>
                <a:close/>
                <a:moveTo>
                  <a:pt x="324" y="0"/>
                </a:moveTo>
                <a:lnTo>
                  <a:pt x="372" y="0"/>
                </a:lnTo>
                <a:lnTo>
                  <a:pt x="372" y="3054"/>
                </a:lnTo>
                <a:lnTo>
                  <a:pt x="324" y="3054"/>
                </a:lnTo>
                <a:lnTo>
                  <a:pt x="324" y="0"/>
                </a:lnTo>
                <a:close/>
                <a:moveTo>
                  <a:pt x="372" y="0"/>
                </a:moveTo>
                <a:lnTo>
                  <a:pt x="420" y="0"/>
                </a:lnTo>
                <a:lnTo>
                  <a:pt x="420" y="3054"/>
                </a:lnTo>
                <a:lnTo>
                  <a:pt x="372" y="3054"/>
                </a:lnTo>
                <a:lnTo>
                  <a:pt x="372" y="0"/>
                </a:lnTo>
                <a:close/>
              </a:path>
            </a:pathLst>
          </a:custGeom>
          <a:solidFill>
            <a:srgbClr val="C8C8C8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" name="Freeform 20"/>
          <p:cNvSpPr>
            <a:spLocks/>
          </p:cNvSpPr>
          <p:nvPr/>
        </p:nvSpPr>
        <p:spPr bwMode="auto">
          <a:xfrm>
            <a:off x="533400" y="2284413"/>
            <a:ext cx="6481763" cy="2689225"/>
          </a:xfrm>
          <a:custGeom>
            <a:avLst/>
            <a:gdLst/>
            <a:ahLst/>
            <a:cxnLst>
              <a:cxn ang="0">
                <a:pos x="422" y="5377"/>
              </a:cxn>
              <a:cxn ang="0">
                <a:pos x="790" y="5329"/>
              </a:cxn>
              <a:cxn ang="0">
                <a:pos x="1135" y="5031"/>
              </a:cxn>
              <a:cxn ang="0">
                <a:pos x="1452" y="5203"/>
              </a:cxn>
              <a:cxn ang="0">
                <a:pos x="1815" y="5509"/>
              </a:cxn>
              <a:cxn ang="0">
                <a:pos x="2141" y="5449"/>
              </a:cxn>
              <a:cxn ang="0">
                <a:pos x="2406" y="5377"/>
              </a:cxn>
              <a:cxn ang="0">
                <a:pos x="2790" y="5409"/>
              </a:cxn>
              <a:cxn ang="0">
                <a:pos x="3030" y="5345"/>
              </a:cxn>
              <a:cxn ang="0">
                <a:pos x="3508" y="5285"/>
              </a:cxn>
              <a:cxn ang="0">
                <a:pos x="3899" y="5251"/>
              </a:cxn>
              <a:cxn ang="0">
                <a:pos x="4418" y="5395"/>
              </a:cxn>
              <a:cxn ang="0">
                <a:pos x="4791" y="5589"/>
              </a:cxn>
              <a:cxn ang="0">
                <a:pos x="5148" y="5570"/>
              </a:cxn>
              <a:cxn ang="0">
                <a:pos x="5501" y="5481"/>
              </a:cxn>
              <a:cxn ang="0">
                <a:pos x="5883" y="5107"/>
              </a:cxn>
              <a:cxn ang="0">
                <a:pos x="6222" y="5000"/>
              </a:cxn>
              <a:cxn ang="0">
                <a:pos x="6725" y="4320"/>
              </a:cxn>
              <a:cxn ang="0">
                <a:pos x="7213" y="3530"/>
              </a:cxn>
              <a:cxn ang="0">
                <a:pos x="7594" y="2655"/>
              </a:cxn>
              <a:cxn ang="0">
                <a:pos x="8204" y="1100"/>
              </a:cxn>
              <a:cxn ang="0">
                <a:pos x="8589" y="601"/>
              </a:cxn>
              <a:cxn ang="0">
                <a:pos x="8842" y="507"/>
              </a:cxn>
              <a:cxn ang="0">
                <a:pos x="9345" y="215"/>
              </a:cxn>
              <a:cxn ang="0">
                <a:pos x="9636" y="3"/>
              </a:cxn>
              <a:cxn ang="0">
                <a:pos x="9857" y="145"/>
              </a:cxn>
              <a:cxn ang="0">
                <a:pos x="9516" y="156"/>
              </a:cxn>
              <a:cxn ang="0">
                <a:pos x="9145" y="414"/>
              </a:cxn>
              <a:cxn ang="0">
                <a:pos x="8711" y="470"/>
              </a:cxn>
              <a:cxn ang="0">
                <a:pos x="8545" y="680"/>
              </a:cxn>
              <a:cxn ang="0">
                <a:pos x="7924" y="2066"/>
              </a:cxn>
              <a:cxn ang="0">
                <a:pos x="7428" y="3185"/>
              </a:cxn>
              <a:cxn ang="0">
                <a:pos x="6925" y="4206"/>
              </a:cxn>
              <a:cxn ang="0">
                <a:pos x="6560" y="4617"/>
              </a:cxn>
              <a:cxn ang="0">
                <a:pos x="6141" y="5153"/>
              </a:cxn>
              <a:cxn ang="0">
                <a:pos x="5672" y="5443"/>
              </a:cxn>
              <a:cxn ang="0">
                <a:pos x="5287" y="5694"/>
              </a:cxn>
              <a:cxn ang="0">
                <a:pos x="4914" y="5648"/>
              </a:cxn>
              <a:cxn ang="0">
                <a:pos x="4491" y="5561"/>
              </a:cxn>
              <a:cxn ang="0">
                <a:pos x="4009" y="5376"/>
              </a:cxn>
              <a:cxn ang="0">
                <a:pos x="3654" y="5377"/>
              </a:cxn>
              <a:cxn ang="0">
                <a:pos x="3286" y="5441"/>
              </a:cxn>
              <a:cxn ang="0">
                <a:pos x="2909" y="5489"/>
              </a:cxn>
              <a:cxn ang="0">
                <a:pos x="2523" y="5472"/>
              </a:cxn>
              <a:cxn ang="0">
                <a:pos x="2300" y="5521"/>
              </a:cxn>
              <a:cxn ang="0">
                <a:pos x="1916" y="5633"/>
              </a:cxn>
              <a:cxn ang="0">
                <a:pos x="1511" y="5430"/>
              </a:cxn>
              <a:cxn ang="0">
                <a:pos x="1277" y="5178"/>
              </a:cxn>
              <a:cxn ang="0">
                <a:pos x="940" y="5356"/>
              </a:cxn>
              <a:cxn ang="0">
                <a:pos x="567" y="5470"/>
              </a:cxn>
              <a:cxn ang="0">
                <a:pos x="208" y="5466"/>
              </a:cxn>
            </a:cxnLst>
            <a:rect l="0" t="0" r="r" b="b"/>
            <a:pathLst>
              <a:path w="9913" h="5698">
                <a:moveTo>
                  <a:pt x="29" y="5465"/>
                </a:moveTo>
                <a:lnTo>
                  <a:pt x="157" y="5385"/>
                </a:lnTo>
                <a:cubicBezTo>
                  <a:pt x="165" y="5380"/>
                  <a:pt x="173" y="5377"/>
                  <a:pt x="182" y="5377"/>
                </a:cubicBezTo>
                <a:lnTo>
                  <a:pt x="294" y="5377"/>
                </a:lnTo>
                <a:lnTo>
                  <a:pt x="422" y="5377"/>
                </a:lnTo>
                <a:lnTo>
                  <a:pt x="550" y="5377"/>
                </a:lnTo>
                <a:lnTo>
                  <a:pt x="534" y="5381"/>
                </a:lnTo>
                <a:lnTo>
                  <a:pt x="662" y="5333"/>
                </a:lnTo>
                <a:cubicBezTo>
                  <a:pt x="667" y="5331"/>
                  <a:pt x="673" y="5329"/>
                  <a:pt x="678" y="5329"/>
                </a:cubicBezTo>
                <a:lnTo>
                  <a:pt x="790" y="5329"/>
                </a:lnTo>
                <a:lnTo>
                  <a:pt x="769" y="5335"/>
                </a:lnTo>
                <a:lnTo>
                  <a:pt x="897" y="5271"/>
                </a:lnTo>
                <a:lnTo>
                  <a:pt x="1025" y="5207"/>
                </a:lnTo>
                <a:lnTo>
                  <a:pt x="1007" y="5223"/>
                </a:lnTo>
                <a:lnTo>
                  <a:pt x="1135" y="5031"/>
                </a:lnTo>
                <a:cubicBezTo>
                  <a:pt x="1149" y="5009"/>
                  <a:pt x="1178" y="5003"/>
                  <a:pt x="1200" y="5017"/>
                </a:cubicBezTo>
                <a:lnTo>
                  <a:pt x="1328" y="5097"/>
                </a:lnTo>
                <a:cubicBezTo>
                  <a:pt x="1330" y="5098"/>
                  <a:pt x="1332" y="5099"/>
                  <a:pt x="1334" y="5101"/>
                </a:cubicBezTo>
                <a:lnTo>
                  <a:pt x="1446" y="5197"/>
                </a:lnTo>
                <a:cubicBezTo>
                  <a:pt x="1448" y="5199"/>
                  <a:pt x="1450" y="5201"/>
                  <a:pt x="1452" y="5203"/>
                </a:cubicBezTo>
                <a:lnTo>
                  <a:pt x="1580" y="5363"/>
                </a:lnTo>
                <a:lnTo>
                  <a:pt x="1574" y="5357"/>
                </a:lnTo>
                <a:lnTo>
                  <a:pt x="1702" y="5469"/>
                </a:lnTo>
                <a:lnTo>
                  <a:pt x="1687" y="5461"/>
                </a:lnTo>
                <a:lnTo>
                  <a:pt x="1815" y="5509"/>
                </a:lnTo>
                <a:lnTo>
                  <a:pt x="1924" y="5539"/>
                </a:lnTo>
                <a:lnTo>
                  <a:pt x="1905" y="5538"/>
                </a:lnTo>
                <a:lnTo>
                  <a:pt x="2033" y="5522"/>
                </a:lnTo>
                <a:lnTo>
                  <a:pt x="2013" y="5529"/>
                </a:lnTo>
                <a:lnTo>
                  <a:pt x="2141" y="5449"/>
                </a:lnTo>
                <a:cubicBezTo>
                  <a:pt x="2147" y="5445"/>
                  <a:pt x="2154" y="5443"/>
                  <a:pt x="2161" y="5442"/>
                </a:cubicBezTo>
                <a:lnTo>
                  <a:pt x="2289" y="5426"/>
                </a:lnTo>
                <a:lnTo>
                  <a:pt x="2276" y="5429"/>
                </a:lnTo>
                <a:lnTo>
                  <a:pt x="2388" y="5381"/>
                </a:lnTo>
                <a:cubicBezTo>
                  <a:pt x="2394" y="5379"/>
                  <a:pt x="2400" y="5377"/>
                  <a:pt x="2406" y="5377"/>
                </a:cubicBezTo>
                <a:lnTo>
                  <a:pt x="2534" y="5377"/>
                </a:lnTo>
                <a:cubicBezTo>
                  <a:pt x="2538" y="5377"/>
                  <a:pt x="2542" y="5378"/>
                  <a:pt x="2546" y="5379"/>
                </a:cubicBezTo>
                <a:lnTo>
                  <a:pt x="2674" y="5411"/>
                </a:lnTo>
                <a:lnTo>
                  <a:pt x="2662" y="5409"/>
                </a:lnTo>
                <a:lnTo>
                  <a:pt x="2790" y="5409"/>
                </a:lnTo>
                <a:lnTo>
                  <a:pt x="2784" y="5410"/>
                </a:lnTo>
                <a:lnTo>
                  <a:pt x="2896" y="5394"/>
                </a:lnTo>
                <a:lnTo>
                  <a:pt x="2886" y="5397"/>
                </a:lnTo>
                <a:lnTo>
                  <a:pt x="3014" y="5349"/>
                </a:lnTo>
                <a:cubicBezTo>
                  <a:pt x="3019" y="5347"/>
                  <a:pt x="3025" y="5345"/>
                  <a:pt x="3030" y="5345"/>
                </a:cubicBezTo>
                <a:lnTo>
                  <a:pt x="3158" y="5345"/>
                </a:lnTo>
                <a:lnTo>
                  <a:pt x="3286" y="5345"/>
                </a:lnTo>
                <a:lnTo>
                  <a:pt x="3409" y="5330"/>
                </a:lnTo>
                <a:lnTo>
                  <a:pt x="3396" y="5333"/>
                </a:lnTo>
                <a:lnTo>
                  <a:pt x="3508" y="5285"/>
                </a:lnTo>
                <a:cubicBezTo>
                  <a:pt x="3514" y="5283"/>
                  <a:pt x="3520" y="5281"/>
                  <a:pt x="3526" y="5281"/>
                </a:cubicBezTo>
                <a:lnTo>
                  <a:pt x="3654" y="5281"/>
                </a:lnTo>
                <a:lnTo>
                  <a:pt x="3782" y="5281"/>
                </a:lnTo>
                <a:lnTo>
                  <a:pt x="3771" y="5283"/>
                </a:lnTo>
                <a:lnTo>
                  <a:pt x="3899" y="5251"/>
                </a:lnTo>
                <a:cubicBezTo>
                  <a:pt x="3907" y="5249"/>
                  <a:pt x="3916" y="5249"/>
                  <a:pt x="3924" y="5251"/>
                </a:cubicBezTo>
                <a:lnTo>
                  <a:pt x="4036" y="5283"/>
                </a:lnTo>
                <a:lnTo>
                  <a:pt x="4162" y="5315"/>
                </a:lnTo>
                <a:lnTo>
                  <a:pt x="4295" y="5365"/>
                </a:lnTo>
                <a:lnTo>
                  <a:pt x="4418" y="5395"/>
                </a:lnTo>
                <a:cubicBezTo>
                  <a:pt x="4424" y="5396"/>
                  <a:pt x="4429" y="5399"/>
                  <a:pt x="4434" y="5402"/>
                </a:cubicBezTo>
                <a:lnTo>
                  <a:pt x="4546" y="5482"/>
                </a:lnTo>
                <a:lnTo>
                  <a:pt x="4540" y="5479"/>
                </a:lnTo>
                <a:lnTo>
                  <a:pt x="4668" y="5543"/>
                </a:lnTo>
                <a:lnTo>
                  <a:pt x="4791" y="5589"/>
                </a:lnTo>
                <a:lnTo>
                  <a:pt x="4763" y="5587"/>
                </a:lnTo>
                <a:lnTo>
                  <a:pt x="4891" y="5555"/>
                </a:lnTo>
                <a:cubicBezTo>
                  <a:pt x="4895" y="5554"/>
                  <a:pt x="4899" y="5553"/>
                  <a:pt x="4902" y="5553"/>
                </a:cubicBezTo>
                <a:lnTo>
                  <a:pt x="5014" y="5553"/>
                </a:lnTo>
                <a:lnTo>
                  <a:pt x="5148" y="5570"/>
                </a:lnTo>
                <a:lnTo>
                  <a:pt x="5282" y="5603"/>
                </a:lnTo>
                <a:lnTo>
                  <a:pt x="5254" y="5605"/>
                </a:lnTo>
                <a:lnTo>
                  <a:pt x="5382" y="5557"/>
                </a:lnTo>
                <a:lnTo>
                  <a:pt x="5373" y="5561"/>
                </a:lnTo>
                <a:lnTo>
                  <a:pt x="5501" y="5481"/>
                </a:lnTo>
                <a:lnTo>
                  <a:pt x="5493" y="5488"/>
                </a:lnTo>
                <a:lnTo>
                  <a:pt x="5605" y="5376"/>
                </a:lnTo>
                <a:lnTo>
                  <a:pt x="5733" y="5248"/>
                </a:lnTo>
                <a:lnTo>
                  <a:pt x="5861" y="5120"/>
                </a:lnTo>
                <a:cubicBezTo>
                  <a:pt x="5867" y="5113"/>
                  <a:pt x="5874" y="5109"/>
                  <a:pt x="5883" y="5107"/>
                </a:cubicBezTo>
                <a:lnTo>
                  <a:pt x="6011" y="5075"/>
                </a:lnTo>
                <a:lnTo>
                  <a:pt x="6128" y="5058"/>
                </a:lnTo>
                <a:lnTo>
                  <a:pt x="6109" y="5065"/>
                </a:lnTo>
                <a:lnTo>
                  <a:pt x="6237" y="4985"/>
                </a:lnTo>
                <a:lnTo>
                  <a:pt x="6222" y="5000"/>
                </a:lnTo>
                <a:lnTo>
                  <a:pt x="6350" y="4792"/>
                </a:lnTo>
                <a:lnTo>
                  <a:pt x="6477" y="4570"/>
                </a:lnTo>
                <a:cubicBezTo>
                  <a:pt x="6479" y="4566"/>
                  <a:pt x="6482" y="4563"/>
                  <a:pt x="6485" y="4560"/>
                </a:cubicBezTo>
                <a:lnTo>
                  <a:pt x="6597" y="4448"/>
                </a:lnTo>
                <a:lnTo>
                  <a:pt x="6725" y="4320"/>
                </a:lnTo>
                <a:lnTo>
                  <a:pt x="6720" y="4325"/>
                </a:lnTo>
                <a:lnTo>
                  <a:pt x="6848" y="4149"/>
                </a:lnTo>
                <a:lnTo>
                  <a:pt x="6974" y="3944"/>
                </a:lnTo>
                <a:lnTo>
                  <a:pt x="7085" y="3753"/>
                </a:lnTo>
                <a:lnTo>
                  <a:pt x="7213" y="3530"/>
                </a:lnTo>
                <a:lnTo>
                  <a:pt x="7209" y="3538"/>
                </a:lnTo>
                <a:lnTo>
                  <a:pt x="7337" y="3154"/>
                </a:lnTo>
                <a:lnTo>
                  <a:pt x="7467" y="2862"/>
                </a:lnTo>
                <a:lnTo>
                  <a:pt x="7598" y="2648"/>
                </a:lnTo>
                <a:lnTo>
                  <a:pt x="7594" y="2655"/>
                </a:lnTo>
                <a:lnTo>
                  <a:pt x="7706" y="2383"/>
                </a:lnTo>
                <a:lnTo>
                  <a:pt x="7833" y="2033"/>
                </a:lnTo>
                <a:lnTo>
                  <a:pt x="7961" y="1619"/>
                </a:lnTo>
                <a:lnTo>
                  <a:pt x="8091" y="1326"/>
                </a:lnTo>
                <a:lnTo>
                  <a:pt x="8204" y="1100"/>
                </a:lnTo>
                <a:lnTo>
                  <a:pt x="8333" y="874"/>
                </a:lnTo>
                <a:lnTo>
                  <a:pt x="8460" y="635"/>
                </a:lnTo>
                <a:cubicBezTo>
                  <a:pt x="8467" y="623"/>
                  <a:pt x="8478" y="614"/>
                  <a:pt x="8491" y="611"/>
                </a:cubicBezTo>
                <a:lnTo>
                  <a:pt x="8619" y="579"/>
                </a:lnTo>
                <a:lnTo>
                  <a:pt x="8589" y="601"/>
                </a:lnTo>
                <a:lnTo>
                  <a:pt x="8701" y="409"/>
                </a:lnTo>
                <a:cubicBezTo>
                  <a:pt x="8708" y="397"/>
                  <a:pt x="8721" y="388"/>
                  <a:pt x="8735" y="386"/>
                </a:cubicBezTo>
                <a:cubicBezTo>
                  <a:pt x="8749" y="384"/>
                  <a:pt x="8763" y="388"/>
                  <a:pt x="8774" y="397"/>
                </a:cubicBezTo>
                <a:lnTo>
                  <a:pt x="8902" y="509"/>
                </a:lnTo>
                <a:lnTo>
                  <a:pt x="8842" y="507"/>
                </a:lnTo>
                <a:lnTo>
                  <a:pt x="8970" y="411"/>
                </a:lnTo>
                <a:lnTo>
                  <a:pt x="9101" y="329"/>
                </a:lnTo>
                <a:cubicBezTo>
                  <a:pt x="9103" y="327"/>
                  <a:pt x="9105" y="326"/>
                  <a:pt x="9108" y="325"/>
                </a:cubicBezTo>
                <a:lnTo>
                  <a:pt x="9220" y="277"/>
                </a:lnTo>
                <a:lnTo>
                  <a:pt x="9345" y="215"/>
                </a:lnTo>
                <a:lnTo>
                  <a:pt x="9331" y="226"/>
                </a:lnTo>
                <a:lnTo>
                  <a:pt x="9459" y="82"/>
                </a:lnTo>
                <a:cubicBezTo>
                  <a:pt x="9463" y="77"/>
                  <a:pt x="9468" y="73"/>
                  <a:pt x="9473" y="71"/>
                </a:cubicBezTo>
                <a:lnTo>
                  <a:pt x="9601" y="7"/>
                </a:lnTo>
                <a:cubicBezTo>
                  <a:pt x="9612" y="1"/>
                  <a:pt x="9624" y="0"/>
                  <a:pt x="9636" y="3"/>
                </a:cubicBezTo>
                <a:lnTo>
                  <a:pt x="9748" y="35"/>
                </a:lnTo>
                <a:lnTo>
                  <a:pt x="9740" y="34"/>
                </a:lnTo>
                <a:lnTo>
                  <a:pt x="9868" y="50"/>
                </a:lnTo>
                <a:cubicBezTo>
                  <a:pt x="9895" y="53"/>
                  <a:pt x="9913" y="77"/>
                  <a:pt x="9910" y="103"/>
                </a:cubicBezTo>
                <a:cubicBezTo>
                  <a:pt x="9907" y="130"/>
                  <a:pt x="9883" y="148"/>
                  <a:pt x="9857" y="145"/>
                </a:cubicBezTo>
                <a:lnTo>
                  <a:pt x="9729" y="129"/>
                </a:lnTo>
                <a:cubicBezTo>
                  <a:pt x="9726" y="129"/>
                  <a:pt x="9724" y="128"/>
                  <a:pt x="9721" y="128"/>
                </a:cubicBezTo>
                <a:lnTo>
                  <a:pt x="9609" y="96"/>
                </a:lnTo>
                <a:lnTo>
                  <a:pt x="9644" y="92"/>
                </a:lnTo>
                <a:lnTo>
                  <a:pt x="9516" y="156"/>
                </a:lnTo>
                <a:lnTo>
                  <a:pt x="9530" y="145"/>
                </a:lnTo>
                <a:lnTo>
                  <a:pt x="9402" y="289"/>
                </a:lnTo>
                <a:cubicBezTo>
                  <a:pt x="9398" y="294"/>
                  <a:pt x="9393" y="298"/>
                  <a:pt x="9388" y="300"/>
                </a:cubicBezTo>
                <a:lnTo>
                  <a:pt x="9257" y="366"/>
                </a:lnTo>
                <a:lnTo>
                  <a:pt x="9145" y="414"/>
                </a:lnTo>
                <a:lnTo>
                  <a:pt x="9152" y="410"/>
                </a:lnTo>
                <a:lnTo>
                  <a:pt x="9027" y="488"/>
                </a:lnTo>
                <a:lnTo>
                  <a:pt x="8899" y="584"/>
                </a:lnTo>
                <a:cubicBezTo>
                  <a:pt x="8881" y="597"/>
                  <a:pt x="8856" y="597"/>
                  <a:pt x="8839" y="582"/>
                </a:cubicBezTo>
                <a:lnTo>
                  <a:pt x="8711" y="470"/>
                </a:lnTo>
                <a:lnTo>
                  <a:pt x="8784" y="458"/>
                </a:lnTo>
                <a:lnTo>
                  <a:pt x="8672" y="650"/>
                </a:lnTo>
                <a:cubicBezTo>
                  <a:pt x="8665" y="661"/>
                  <a:pt x="8655" y="669"/>
                  <a:pt x="8642" y="672"/>
                </a:cubicBezTo>
                <a:lnTo>
                  <a:pt x="8514" y="704"/>
                </a:lnTo>
                <a:lnTo>
                  <a:pt x="8545" y="680"/>
                </a:lnTo>
                <a:lnTo>
                  <a:pt x="8416" y="921"/>
                </a:lnTo>
                <a:lnTo>
                  <a:pt x="8289" y="1143"/>
                </a:lnTo>
                <a:lnTo>
                  <a:pt x="8178" y="1365"/>
                </a:lnTo>
                <a:lnTo>
                  <a:pt x="8052" y="1648"/>
                </a:lnTo>
                <a:lnTo>
                  <a:pt x="7924" y="2066"/>
                </a:lnTo>
                <a:lnTo>
                  <a:pt x="7795" y="2420"/>
                </a:lnTo>
                <a:lnTo>
                  <a:pt x="7683" y="2692"/>
                </a:lnTo>
                <a:cubicBezTo>
                  <a:pt x="7682" y="2694"/>
                  <a:pt x="7681" y="2696"/>
                  <a:pt x="7679" y="2699"/>
                </a:cubicBezTo>
                <a:lnTo>
                  <a:pt x="7554" y="2901"/>
                </a:lnTo>
                <a:lnTo>
                  <a:pt x="7428" y="3185"/>
                </a:lnTo>
                <a:lnTo>
                  <a:pt x="7300" y="3569"/>
                </a:lnTo>
                <a:cubicBezTo>
                  <a:pt x="7299" y="3572"/>
                  <a:pt x="7298" y="3575"/>
                  <a:pt x="7296" y="3577"/>
                </a:cubicBezTo>
                <a:lnTo>
                  <a:pt x="7168" y="3802"/>
                </a:lnTo>
                <a:lnTo>
                  <a:pt x="7055" y="3995"/>
                </a:lnTo>
                <a:lnTo>
                  <a:pt x="6925" y="4206"/>
                </a:lnTo>
                <a:lnTo>
                  <a:pt x="6797" y="4382"/>
                </a:lnTo>
                <a:cubicBezTo>
                  <a:pt x="6796" y="4384"/>
                  <a:pt x="6794" y="4386"/>
                  <a:pt x="6792" y="4387"/>
                </a:cubicBezTo>
                <a:lnTo>
                  <a:pt x="6664" y="4515"/>
                </a:lnTo>
                <a:lnTo>
                  <a:pt x="6552" y="4627"/>
                </a:lnTo>
                <a:lnTo>
                  <a:pt x="6560" y="4617"/>
                </a:lnTo>
                <a:lnTo>
                  <a:pt x="6431" y="4843"/>
                </a:lnTo>
                <a:lnTo>
                  <a:pt x="6303" y="5051"/>
                </a:lnTo>
                <a:cubicBezTo>
                  <a:pt x="6299" y="5057"/>
                  <a:pt x="6294" y="5062"/>
                  <a:pt x="6288" y="5066"/>
                </a:cubicBezTo>
                <a:lnTo>
                  <a:pt x="6160" y="5146"/>
                </a:lnTo>
                <a:cubicBezTo>
                  <a:pt x="6154" y="5150"/>
                  <a:pt x="6148" y="5152"/>
                  <a:pt x="6141" y="5153"/>
                </a:cubicBezTo>
                <a:lnTo>
                  <a:pt x="6034" y="5168"/>
                </a:lnTo>
                <a:lnTo>
                  <a:pt x="5906" y="5200"/>
                </a:lnTo>
                <a:lnTo>
                  <a:pt x="5928" y="5187"/>
                </a:lnTo>
                <a:lnTo>
                  <a:pt x="5800" y="5315"/>
                </a:lnTo>
                <a:lnTo>
                  <a:pt x="5672" y="5443"/>
                </a:lnTo>
                <a:lnTo>
                  <a:pt x="5560" y="5555"/>
                </a:lnTo>
                <a:cubicBezTo>
                  <a:pt x="5558" y="5558"/>
                  <a:pt x="5555" y="5560"/>
                  <a:pt x="5552" y="5562"/>
                </a:cubicBezTo>
                <a:lnTo>
                  <a:pt x="5424" y="5642"/>
                </a:lnTo>
                <a:cubicBezTo>
                  <a:pt x="5421" y="5644"/>
                  <a:pt x="5418" y="5645"/>
                  <a:pt x="5415" y="5646"/>
                </a:cubicBezTo>
                <a:lnTo>
                  <a:pt x="5287" y="5694"/>
                </a:lnTo>
                <a:cubicBezTo>
                  <a:pt x="5278" y="5698"/>
                  <a:pt x="5268" y="5698"/>
                  <a:pt x="5259" y="5696"/>
                </a:cubicBezTo>
                <a:lnTo>
                  <a:pt x="5137" y="5665"/>
                </a:lnTo>
                <a:lnTo>
                  <a:pt x="5014" y="5649"/>
                </a:lnTo>
                <a:lnTo>
                  <a:pt x="4902" y="5649"/>
                </a:lnTo>
                <a:lnTo>
                  <a:pt x="4914" y="5648"/>
                </a:lnTo>
                <a:lnTo>
                  <a:pt x="4786" y="5680"/>
                </a:lnTo>
                <a:cubicBezTo>
                  <a:pt x="4777" y="5682"/>
                  <a:pt x="4767" y="5682"/>
                  <a:pt x="4758" y="5678"/>
                </a:cubicBezTo>
                <a:lnTo>
                  <a:pt x="4625" y="5628"/>
                </a:lnTo>
                <a:lnTo>
                  <a:pt x="4497" y="5564"/>
                </a:lnTo>
                <a:cubicBezTo>
                  <a:pt x="4495" y="5563"/>
                  <a:pt x="4493" y="5562"/>
                  <a:pt x="4491" y="5561"/>
                </a:cubicBezTo>
                <a:lnTo>
                  <a:pt x="4379" y="5481"/>
                </a:lnTo>
                <a:lnTo>
                  <a:pt x="4395" y="5488"/>
                </a:lnTo>
                <a:lnTo>
                  <a:pt x="4262" y="5454"/>
                </a:lnTo>
                <a:lnTo>
                  <a:pt x="4139" y="5408"/>
                </a:lnTo>
                <a:lnTo>
                  <a:pt x="4009" y="5376"/>
                </a:lnTo>
                <a:lnTo>
                  <a:pt x="3897" y="5344"/>
                </a:lnTo>
                <a:lnTo>
                  <a:pt x="3922" y="5344"/>
                </a:lnTo>
                <a:lnTo>
                  <a:pt x="3794" y="5376"/>
                </a:lnTo>
                <a:cubicBezTo>
                  <a:pt x="3790" y="5377"/>
                  <a:pt x="3786" y="5377"/>
                  <a:pt x="3782" y="5377"/>
                </a:cubicBezTo>
                <a:lnTo>
                  <a:pt x="3654" y="5377"/>
                </a:lnTo>
                <a:lnTo>
                  <a:pt x="3526" y="5377"/>
                </a:lnTo>
                <a:lnTo>
                  <a:pt x="3545" y="5374"/>
                </a:lnTo>
                <a:lnTo>
                  <a:pt x="3433" y="5422"/>
                </a:lnTo>
                <a:cubicBezTo>
                  <a:pt x="3429" y="5423"/>
                  <a:pt x="3425" y="5425"/>
                  <a:pt x="3420" y="5425"/>
                </a:cubicBezTo>
                <a:lnTo>
                  <a:pt x="3286" y="5441"/>
                </a:lnTo>
                <a:lnTo>
                  <a:pt x="3158" y="5441"/>
                </a:lnTo>
                <a:lnTo>
                  <a:pt x="3030" y="5441"/>
                </a:lnTo>
                <a:lnTo>
                  <a:pt x="3047" y="5438"/>
                </a:lnTo>
                <a:lnTo>
                  <a:pt x="2919" y="5486"/>
                </a:lnTo>
                <a:cubicBezTo>
                  <a:pt x="2916" y="5488"/>
                  <a:pt x="2913" y="5488"/>
                  <a:pt x="2909" y="5489"/>
                </a:cubicBezTo>
                <a:lnTo>
                  <a:pt x="2797" y="5505"/>
                </a:lnTo>
                <a:cubicBezTo>
                  <a:pt x="2795" y="5505"/>
                  <a:pt x="2793" y="5505"/>
                  <a:pt x="2790" y="5505"/>
                </a:cubicBezTo>
                <a:lnTo>
                  <a:pt x="2662" y="5505"/>
                </a:lnTo>
                <a:cubicBezTo>
                  <a:pt x="2659" y="5505"/>
                  <a:pt x="2655" y="5505"/>
                  <a:pt x="2651" y="5504"/>
                </a:cubicBezTo>
                <a:lnTo>
                  <a:pt x="2523" y="5472"/>
                </a:lnTo>
                <a:lnTo>
                  <a:pt x="2534" y="5473"/>
                </a:lnTo>
                <a:lnTo>
                  <a:pt x="2406" y="5473"/>
                </a:lnTo>
                <a:lnTo>
                  <a:pt x="2425" y="5470"/>
                </a:lnTo>
                <a:lnTo>
                  <a:pt x="2313" y="5518"/>
                </a:lnTo>
                <a:cubicBezTo>
                  <a:pt x="2309" y="5519"/>
                  <a:pt x="2305" y="5521"/>
                  <a:pt x="2300" y="5521"/>
                </a:cubicBezTo>
                <a:lnTo>
                  <a:pt x="2172" y="5537"/>
                </a:lnTo>
                <a:lnTo>
                  <a:pt x="2192" y="5530"/>
                </a:lnTo>
                <a:lnTo>
                  <a:pt x="2064" y="5610"/>
                </a:lnTo>
                <a:cubicBezTo>
                  <a:pt x="2058" y="5614"/>
                  <a:pt x="2051" y="5616"/>
                  <a:pt x="2044" y="5617"/>
                </a:cubicBezTo>
                <a:lnTo>
                  <a:pt x="1916" y="5633"/>
                </a:lnTo>
                <a:cubicBezTo>
                  <a:pt x="1910" y="5634"/>
                  <a:pt x="1903" y="5633"/>
                  <a:pt x="1897" y="5632"/>
                </a:cubicBezTo>
                <a:lnTo>
                  <a:pt x="1782" y="5598"/>
                </a:lnTo>
                <a:lnTo>
                  <a:pt x="1654" y="5550"/>
                </a:lnTo>
                <a:cubicBezTo>
                  <a:pt x="1648" y="5548"/>
                  <a:pt x="1643" y="5545"/>
                  <a:pt x="1639" y="5542"/>
                </a:cubicBezTo>
                <a:lnTo>
                  <a:pt x="1511" y="5430"/>
                </a:lnTo>
                <a:cubicBezTo>
                  <a:pt x="1509" y="5428"/>
                  <a:pt x="1507" y="5426"/>
                  <a:pt x="1505" y="5423"/>
                </a:cubicBezTo>
                <a:lnTo>
                  <a:pt x="1377" y="5263"/>
                </a:lnTo>
                <a:lnTo>
                  <a:pt x="1383" y="5270"/>
                </a:lnTo>
                <a:lnTo>
                  <a:pt x="1271" y="5174"/>
                </a:lnTo>
                <a:lnTo>
                  <a:pt x="1277" y="5178"/>
                </a:lnTo>
                <a:lnTo>
                  <a:pt x="1149" y="5098"/>
                </a:lnTo>
                <a:lnTo>
                  <a:pt x="1214" y="5084"/>
                </a:lnTo>
                <a:lnTo>
                  <a:pt x="1086" y="5276"/>
                </a:lnTo>
                <a:cubicBezTo>
                  <a:pt x="1082" y="5283"/>
                  <a:pt x="1075" y="5289"/>
                  <a:pt x="1068" y="5292"/>
                </a:cubicBezTo>
                <a:lnTo>
                  <a:pt x="940" y="5356"/>
                </a:lnTo>
                <a:lnTo>
                  <a:pt x="812" y="5420"/>
                </a:lnTo>
                <a:cubicBezTo>
                  <a:pt x="805" y="5424"/>
                  <a:pt x="798" y="5425"/>
                  <a:pt x="790" y="5425"/>
                </a:cubicBezTo>
                <a:lnTo>
                  <a:pt x="678" y="5425"/>
                </a:lnTo>
                <a:lnTo>
                  <a:pt x="695" y="5422"/>
                </a:lnTo>
                <a:lnTo>
                  <a:pt x="567" y="5470"/>
                </a:lnTo>
                <a:cubicBezTo>
                  <a:pt x="562" y="5472"/>
                  <a:pt x="556" y="5473"/>
                  <a:pt x="550" y="5473"/>
                </a:cubicBezTo>
                <a:lnTo>
                  <a:pt x="422" y="5473"/>
                </a:lnTo>
                <a:lnTo>
                  <a:pt x="294" y="5473"/>
                </a:lnTo>
                <a:lnTo>
                  <a:pt x="182" y="5473"/>
                </a:lnTo>
                <a:lnTo>
                  <a:pt x="208" y="5466"/>
                </a:lnTo>
                <a:lnTo>
                  <a:pt x="80" y="5546"/>
                </a:lnTo>
                <a:cubicBezTo>
                  <a:pt x="57" y="5560"/>
                  <a:pt x="28" y="5553"/>
                  <a:pt x="14" y="5531"/>
                </a:cubicBezTo>
                <a:cubicBezTo>
                  <a:pt x="0" y="5508"/>
                  <a:pt x="7" y="5479"/>
                  <a:pt x="29" y="5465"/>
                </a:cubicBezTo>
                <a:close/>
              </a:path>
            </a:pathLst>
          </a:custGeom>
          <a:solidFill>
            <a:srgbClr val="1F497D"/>
          </a:solidFill>
          <a:ln w="63500" cap="flat">
            <a:solidFill>
              <a:srgbClr val="0000FF"/>
            </a:solidFill>
            <a:prstDash val="solid"/>
            <a:bevel/>
            <a:headEnd/>
            <a:tailEnd/>
          </a:ln>
          <a:effectLst>
            <a:outerShdw blurRad="190500" dist="127000" dir="2160000" algn="tl" rotWithShape="0">
              <a:prstClr val="black">
                <a:alpha val="79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1" name="Freeform 181"/>
          <p:cNvSpPr>
            <a:spLocks/>
          </p:cNvSpPr>
          <p:nvPr/>
        </p:nvSpPr>
        <p:spPr bwMode="auto">
          <a:xfrm>
            <a:off x="533400" y="3743325"/>
            <a:ext cx="6653213" cy="1354138"/>
          </a:xfrm>
          <a:custGeom>
            <a:avLst/>
            <a:gdLst/>
            <a:ahLst/>
            <a:cxnLst>
              <a:cxn ang="0">
                <a:pos x="336" y="2280"/>
              </a:cxn>
              <a:cxn ang="0">
                <a:pos x="643" y="2145"/>
              </a:cxn>
              <a:cxn ang="0">
                <a:pos x="893" y="2040"/>
              </a:cxn>
              <a:cxn ang="0">
                <a:pos x="1339" y="1985"/>
              </a:cxn>
              <a:cxn ang="0">
                <a:pos x="1682" y="2530"/>
              </a:cxn>
              <a:cxn ang="0">
                <a:pos x="2060" y="2534"/>
              </a:cxn>
              <a:cxn ang="0">
                <a:pos x="2281" y="2610"/>
              </a:cxn>
              <a:cxn ang="0">
                <a:pos x="2694" y="2588"/>
              </a:cxn>
              <a:cxn ang="0">
                <a:pos x="2891" y="2498"/>
              </a:cxn>
              <a:cxn ang="0">
                <a:pos x="3303" y="2516"/>
              </a:cxn>
              <a:cxn ang="0">
                <a:pos x="3623" y="2396"/>
              </a:cxn>
              <a:cxn ang="0">
                <a:pos x="3929" y="2628"/>
              </a:cxn>
              <a:cxn ang="0">
                <a:pos x="4257" y="2646"/>
              </a:cxn>
              <a:cxn ang="0">
                <a:pos x="4544" y="2424"/>
              </a:cxn>
              <a:cxn ang="0">
                <a:pos x="4924" y="2710"/>
              </a:cxn>
              <a:cxn ang="0">
                <a:pos x="5282" y="2658"/>
              </a:cxn>
              <a:cxn ang="0">
                <a:pos x="5605" y="2671"/>
              </a:cxn>
              <a:cxn ang="0">
                <a:pos x="5981" y="2345"/>
              </a:cxn>
              <a:cxn ang="0">
                <a:pos x="6246" y="2308"/>
              </a:cxn>
              <a:cxn ang="0">
                <a:pos x="6593" y="1811"/>
              </a:cxn>
              <a:cxn ang="0">
                <a:pos x="7051" y="1665"/>
              </a:cxn>
              <a:cxn ang="0">
                <a:pos x="7361" y="1942"/>
              </a:cxn>
              <a:cxn ang="0">
                <a:pos x="7762" y="1138"/>
              </a:cxn>
              <a:cxn ang="0">
                <a:pos x="8109" y="1048"/>
              </a:cxn>
              <a:cxn ang="0">
                <a:pos x="8463" y="662"/>
              </a:cxn>
              <a:cxn ang="0">
                <a:pos x="8859" y="370"/>
              </a:cxn>
              <a:cxn ang="0">
                <a:pos x="9220" y="116"/>
              </a:cxn>
              <a:cxn ang="0">
                <a:pos x="9506" y="2"/>
              </a:cxn>
              <a:cxn ang="0">
                <a:pos x="9862" y="16"/>
              </a:cxn>
              <a:cxn ang="0">
                <a:pos x="10102" y="205"/>
              </a:cxn>
              <a:cxn ang="0">
                <a:pos x="9741" y="112"/>
              </a:cxn>
              <a:cxn ang="0">
                <a:pos x="9378" y="127"/>
              </a:cxn>
              <a:cxn ang="0">
                <a:pos x="9164" y="238"/>
              </a:cxn>
              <a:cxn ang="0">
                <a:pos x="8761" y="493"/>
              </a:cxn>
              <a:cxn ang="0">
                <a:pos x="8410" y="832"/>
              </a:cxn>
              <a:cxn ang="0">
                <a:pos x="8023" y="1213"/>
              </a:cxn>
              <a:cxn ang="0">
                <a:pos x="7683" y="1459"/>
              </a:cxn>
              <a:cxn ang="0">
                <a:pos x="7213" y="2072"/>
              </a:cxn>
              <a:cxn ang="0">
                <a:pos x="6881" y="1712"/>
              </a:cxn>
              <a:cxn ang="0">
                <a:pos x="6563" y="2002"/>
              </a:cxn>
              <a:cxn ang="0">
                <a:pos x="6123" y="2367"/>
              </a:cxn>
              <a:cxn ang="0">
                <a:pos x="5889" y="2640"/>
              </a:cxn>
              <a:cxn ang="0">
                <a:pos x="5510" y="2861"/>
              </a:cxn>
              <a:cxn ang="0">
                <a:pos x="5159" y="2717"/>
              </a:cxn>
              <a:cxn ang="0">
                <a:pos x="4739" y="2720"/>
              </a:cxn>
              <a:cxn ang="0">
                <a:pos x="4430" y="2570"/>
              </a:cxn>
              <a:cxn ang="0">
                <a:pos x="4139" y="2799"/>
              </a:cxn>
              <a:cxn ang="0">
                <a:pos x="3744" y="2525"/>
              </a:cxn>
              <a:cxn ang="0">
                <a:pos x="3550" y="2586"/>
              </a:cxn>
              <a:cxn ang="0">
                <a:pos x="3147" y="2591"/>
              </a:cxn>
              <a:cxn ang="0">
                <a:pos x="2809" y="2637"/>
              </a:cxn>
              <a:cxn ang="0">
                <a:pos x="2566" y="2549"/>
              </a:cxn>
              <a:cxn ang="0">
                <a:pos x="2138" y="2599"/>
              </a:cxn>
              <a:cxn ang="0">
                <a:pos x="1775" y="2490"/>
              </a:cxn>
              <a:cxn ang="0">
                <a:pos x="1497" y="2559"/>
              </a:cxn>
              <a:cxn ang="0">
                <a:pos x="1169" y="2064"/>
              </a:cxn>
              <a:cxn ang="0">
                <a:pos x="824" y="2242"/>
              </a:cxn>
              <a:cxn ang="0">
                <a:pos x="545" y="2368"/>
              </a:cxn>
              <a:cxn ang="0">
                <a:pos x="221" y="2141"/>
              </a:cxn>
            </a:cxnLst>
            <a:rect l="0" t="0" r="r" b="b"/>
            <a:pathLst>
              <a:path w="10173" h="2868">
                <a:moveTo>
                  <a:pt x="16" y="2260"/>
                </a:moveTo>
                <a:lnTo>
                  <a:pt x="144" y="2084"/>
                </a:lnTo>
                <a:cubicBezTo>
                  <a:pt x="153" y="2071"/>
                  <a:pt x="169" y="2064"/>
                  <a:pt x="185" y="2065"/>
                </a:cubicBezTo>
                <a:cubicBezTo>
                  <a:pt x="201" y="2065"/>
                  <a:pt x="216" y="2074"/>
                  <a:pt x="224" y="2088"/>
                </a:cubicBezTo>
                <a:lnTo>
                  <a:pt x="336" y="2280"/>
                </a:lnTo>
                <a:lnTo>
                  <a:pt x="294" y="2256"/>
                </a:lnTo>
                <a:lnTo>
                  <a:pt x="422" y="2256"/>
                </a:lnTo>
                <a:lnTo>
                  <a:pt x="556" y="2273"/>
                </a:lnTo>
                <a:lnTo>
                  <a:pt x="515" y="2289"/>
                </a:lnTo>
                <a:lnTo>
                  <a:pt x="643" y="2145"/>
                </a:lnTo>
                <a:cubicBezTo>
                  <a:pt x="655" y="2131"/>
                  <a:pt x="674" y="2125"/>
                  <a:pt x="692" y="2130"/>
                </a:cubicBezTo>
                <a:lnTo>
                  <a:pt x="804" y="2162"/>
                </a:lnTo>
                <a:lnTo>
                  <a:pt x="757" y="2175"/>
                </a:lnTo>
                <a:lnTo>
                  <a:pt x="885" y="2047"/>
                </a:lnTo>
                <a:cubicBezTo>
                  <a:pt x="887" y="2044"/>
                  <a:pt x="890" y="2042"/>
                  <a:pt x="893" y="2040"/>
                </a:cubicBezTo>
                <a:lnTo>
                  <a:pt x="1021" y="1960"/>
                </a:lnTo>
                <a:cubicBezTo>
                  <a:pt x="1030" y="1954"/>
                  <a:pt x="1041" y="1951"/>
                  <a:pt x="1052" y="1953"/>
                </a:cubicBezTo>
                <a:lnTo>
                  <a:pt x="1180" y="1969"/>
                </a:lnTo>
                <a:lnTo>
                  <a:pt x="1302" y="1968"/>
                </a:lnTo>
                <a:cubicBezTo>
                  <a:pt x="1316" y="1968"/>
                  <a:pt x="1329" y="1974"/>
                  <a:pt x="1339" y="1985"/>
                </a:cubicBezTo>
                <a:lnTo>
                  <a:pt x="1451" y="2113"/>
                </a:lnTo>
                <a:cubicBezTo>
                  <a:pt x="1455" y="2118"/>
                  <a:pt x="1458" y="2124"/>
                  <a:pt x="1460" y="2130"/>
                </a:cubicBezTo>
                <a:lnTo>
                  <a:pt x="1588" y="2530"/>
                </a:lnTo>
                <a:lnTo>
                  <a:pt x="1554" y="2498"/>
                </a:lnTo>
                <a:lnTo>
                  <a:pt x="1682" y="2530"/>
                </a:lnTo>
                <a:lnTo>
                  <a:pt x="1637" y="2543"/>
                </a:lnTo>
                <a:lnTo>
                  <a:pt x="1765" y="2415"/>
                </a:lnTo>
                <a:cubicBezTo>
                  <a:pt x="1780" y="2399"/>
                  <a:pt x="1803" y="2396"/>
                  <a:pt x="1822" y="2407"/>
                </a:cubicBezTo>
                <a:lnTo>
                  <a:pt x="1934" y="2471"/>
                </a:lnTo>
                <a:lnTo>
                  <a:pt x="2060" y="2534"/>
                </a:lnTo>
                <a:lnTo>
                  <a:pt x="2033" y="2529"/>
                </a:lnTo>
                <a:lnTo>
                  <a:pt x="2161" y="2513"/>
                </a:lnTo>
                <a:cubicBezTo>
                  <a:pt x="2173" y="2511"/>
                  <a:pt x="2185" y="2515"/>
                  <a:pt x="2195" y="2522"/>
                </a:cubicBezTo>
                <a:lnTo>
                  <a:pt x="2323" y="2618"/>
                </a:lnTo>
                <a:lnTo>
                  <a:pt x="2281" y="2610"/>
                </a:lnTo>
                <a:lnTo>
                  <a:pt x="2393" y="2578"/>
                </a:lnTo>
                <a:lnTo>
                  <a:pt x="2375" y="2588"/>
                </a:lnTo>
                <a:lnTo>
                  <a:pt x="2503" y="2476"/>
                </a:lnTo>
                <a:cubicBezTo>
                  <a:pt x="2521" y="2461"/>
                  <a:pt x="2548" y="2461"/>
                  <a:pt x="2566" y="2476"/>
                </a:cubicBezTo>
                <a:lnTo>
                  <a:pt x="2694" y="2588"/>
                </a:lnTo>
                <a:lnTo>
                  <a:pt x="2651" y="2578"/>
                </a:lnTo>
                <a:lnTo>
                  <a:pt x="2779" y="2546"/>
                </a:lnTo>
                <a:lnTo>
                  <a:pt x="2772" y="2548"/>
                </a:lnTo>
                <a:lnTo>
                  <a:pt x="2884" y="2500"/>
                </a:lnTo>
                <a:cubicBezTo>
                  <a:pt x="2886" y="2499"/>
                  <a:pt x="2888" y="2499"/>
                  <a:pt x="2891" y="2498"/>
                </a:cubicBezTo>
                <a:lnTo>
                  <a:pt x="3019" y="2466"/>
                </a:lnTo>
                <a:cubicBezTo>
                  <a:pt x="3026" y="2464"/>
                  <a:pt x="3034" y="2464"/>
                  <a:pt x="3042" y="2466"/>
                </a:cubicBezTo>
                <a:lnTo>
                  <a:pt x="3170" y="2498"/>
                </a:lnTo>
                <a:lnTo>
                  <a:pt x="3292" y="2513"/>
                </a:lnTo>
                <a:cubicBezTo>
                  <a:pt x="3296" y="2513"/>
                  <a:pt x="3300" y="2514"/>
                  <a:pt x="3303" y="2516"/>
                </a:cubicBezTo>
                <a:lnTo>
                  <a:pt x="3431" y="2564"/>
                </a:lnTo>
                <a:lnTo>
                  <a:pt x="3391" y="2567"/>
                </a:lnTo>
                <a:lnTo>
                  <a:pt x="3503" y="2503"/>
                </a:lnTo>
                <a:lnTo>
                  <a:pt x="3495" y="2508"/>
                </a:lnTo>
                <a:lnTo>
                  <a:pt x="3623" y="2396"/>
                </a:lnTo>
                <a:cubicBezTo>
                  <a:pt x="3638" y="2384"/>
                  <a:pt x="3659" y="2381"/>
                  <a:pt x="3676" y="2390"/>
                </a:cubicBezTo>
                <a:lnTo>
                  <a:pt x="3804" y="2454"/>
                </a:lnTo>
                <a:cubicBezTo>
                  <a:pt x="3811" y="2457"/>
                  <a:pt x="3817" y="2462"/>
                  <a:pt x="3821" y="2468"/>
                </a:cubicBezTo>
                <a:lnTo>
                  <a:pt x="3949" y="2644"/>
                </a:lnTo>
                <a:lnTo>
                  <a:pt x="3929" y="2628"/>
                </a:lnTo>
                <a:lnTo>
                  <a:pt x="4041" y="2676"/>
                </a:lnTo>
                <a:lnTo>
                  <a:pt x="4034" y="2674"/>
                </a:lnTo>
                <a:lnTo>
                  <a:pt x="4162" y="2706"/>
                </a:lnTo>
                <a:lnTo>
                  <a:pt x="4129" y="2710"/>
                </a:lnTo>
                <a:lnTo>
                  <a:pt x="4257" y="2646"/>
                </a:lnTo>
                <a:lnTo>
                  <a:pt x="4241" y="2658"/>
                </a:lnTo>
                <a:lnTo>
                  <a:pt x="4369" y="2498"/>
                </a:lnTo>
                <a:cubicBezTo>
                  <a:pt x="4373" y="2494"/>
                  <a:pt x="4377" y="2490"/>
                  <a:pt x="4383" y="2487"/>
                </a:cubicBezTo>
                <a:lnTo>
                  <a:pt x="4495" y="2423"/>
                </a:lnTo>
                <a:cubicBezTo>
                  <a:pt x="4510" y="2414"/>
                  <a:pt x="4529" y="2414"/>
                  <a:pt x="4544" y="2424"/>
                </a:cubicBezTo>
                <a:lnTo>
                  <a:pt x="4672" y="2504"/>
                </a:lnTo>
                <a:cubicBezTo>
                  <a:pt x="4676" y="2506"/>
                  <a:pt x="4679" y="2509"/>
                  <a:pt x="4682" y="2513"/>
                </a:cubicBezTo>
                <a:lnTo>
                  <a:pt x="4810" y="2657"/>
                </a:lnTo>
                <a:lnTo>
                  <a:pt x="4796" y="2646"/>
                </a:lnTo>
                <a:lnTo>
                  <a:pt x="4924" y="2710"/>
                </a:lnTo>
                <a:lnTo>
                  <a:pt x="4889" y="2706"/>
                </a:lnTo>
                <a:lnTo>
                  <a:pt x="5001" y="2674"/>
                </a:lnTo>
                <a:lnTo>
                  <a:pt x="5126" y="2628"/>
                </a:lnTo>
                <a:cubicBezTo>
                  <a:pt x="5135" y="2624"/>
                  <a:pt x="5145" y="2624"/>
                  <a:pt x="5154" y="2626"/>
                </a:cubicBezTo>
                <a:lnTo>
                  <a:pt x="5282" y="2658"/>
                </a:lnTo>
                <a:cubicBezTo>
                  <a:pt x="5286" y="2659"/>
                  <a:pt x="5289" y="2660"/>
                  <a:pt x="5292" y="2662"/>
                </a:cubicBezTo>
                <a:lnTo>
                  <a:pt x="5420" y="2726"/>
                </a:lnTo>
                <a:lnTo>
                  <a:pt x="5543" y="2772"/>
                </a:lnTo>
                <a:lnTo>
                  <a:pt x="5493" y="2783"/>
                </a:lnTo>
                <a:lnTo>
                  <a:pt x="5605" y="2671"/>
                </a:lnTo>
                <a:lnTo>
                  <a:pt x="5733" y="2543"/>
                </a:lnTo>
                <a:cubicBezTo>
                  <a:pt x="5743" y="2532"/>
                  <a:pt x="5758" y="2527"/>
                  <a:pt x="5772" y="2529"/>
                </a:cubicBezTo>
                <a:lnTo>
                  <a:pt x="5900" y="2545"/>
                </a:lnTo>
                <a:lnTo>
                  <a:pt x="5853" y="2569"/>
                </a:lnTo>
                <a:lnTo>
                  <a:pt x="5981" y="2345"/>
                </a:lnTo>
                <a:cubicBezTo>
                  <a:pt x="5986" y="2336"/>
                  <a:pt x="5994" y="2328"/>
                  <a:pt x="6004" y="2324"/>
                </a:cubicBezTo>
                <a:lnTo>
                  <a:pt x="6116" y="2276"/>
                </a:lnTo>
                <a:cubicBezTo>
                  <a:pt x="6125" y="2272"/>
                  <a:pt x="6136" y="2271"/>
                  <a:pt x="6146" y="2274"/>
                </a:cubicBezTo>
                <a:lnTo>
                  <a:pt x="6274" y="2306"/>
                </a:lnTo>
                <a:lnTo>
                  <a:pt x="6246" y="2308"/>
                </a:lnTo>
                <a:lnTo>
                  <a:pt x="6374" y="2260"/>
                </a:lnTo>
                <a:lnTo>
                  <a:pt x="6346" y="2287"/>
                </a:lnTo>
                <a:lnTo>
                  <a:pt x="6474" y="1967"/>
                </a:lnTo>
                <a:cubicBezTo>
                  <a:pt x="6476" y="1962"/>
                  <a:pt x="6478" y="1959"/>
                  <a:pt x="6481" y="1955"/>
                </a:cubicBezTo>
                <a:lnTo>
                  <a:pt x="6593" y="1811"/>
                </a:lnTo>
                <a:lnTo>
                  <a:pt x="6719" y="1622"/>
                </a:lnTo>
                <a:cubicBezTo>
                  <a:pt x="6729" y="1607"/>
                  <a:pt x="6746" y="1599"/>
                  <a:pt x="6764" y="1601"/>
                </a:cubicBezTo>
                <a:lnTo>
                  <a:pt x="6892" y="1617"/>
                </a:lnTo>
                <a:lnTo>
                  <a:pt x="7026" y="1650"/>
                </a:lnTo>
                <a:cubicBezTo>
                  <a:pt x="7036" y="1652"/>
                  <a:pt x="7044" y="1657"/>
                  <a:pt x="7051" y="1665"/>
                </a:cubicBezTo>
                <a:lnTo>
                  <a:pt x="7163" y="1793"/>
                </a:lnTo>
                <a:cubicBezTo>
                  <a:pt x="7165" y="1795"/>
                  <a:pt x="7167" y="1798"/>
                  <a:pt x="7168" y="1801"/>
                </a:cubicBezTo>
                <a:lnTo>
                  <a:pt x="7296" y="2025"/>
                </a:lnTo>
                <a:lnTo>
                  <a:pt x="7233" y="2006"/>
                </a:lnTo>
                <a:lnTo>
                  <a:pt x="7361" y="1942"/>
                </a:lnTo>
                <a:lnTo>
                  <a:pt x="7340" y="1962"/>
                </a:lnTo>
                <a:lnTo>
                  <a:pt x="7468" y="1722"/>
                </a:lnTo>
                <a:lnTo>
                  <a:pt x="7594" y="1422"/>
                </a:lnTo>
                <a:lnTo>
                  <a:pt x="7706" y="1165"/>
                </a:lnTo>
                <a:cubicBezTo>
                  <a:pt x="7716" y="1144"/>
                  <a:pt x="7739" y="1132"/>
                  <a:pt x="7762" y="1138"/>
                </a:cubicBezTo>
                <a:lnTo>
                  <a:pt x="7890" y="1170"/>
                </a:lnTo>
                <a:lnTo>
                  <a:pt x="7862" y="1172"/>
                </a:lnTo>
                <a:lnTo>
                  <a:pt x="7990" y="1124"/>
                </a:lnTo>
                <a:lnTo>
                  <a:pt x="7981" y="1128"/>
                </a:lnTo>
                <a:lnTo>
                  <a:pt x="8109" y="1048"/>
                </a:lnTo>
                <a:lnTo>
                  <a:pt x="8097" y="1059"/>
                </a:lnTo>
                <a:lnTo>
                  <a:pt x="8209" y="915"/>
                </a:lnTo>
                <a:lnTo>
                  <a:pt x="8339" y="769"/>
                </a:lnTo>
                <a:lnTo>
                  <a:pt x="8471" y="652"/>
                </a:lnTo>
                <a:lnTo>
                  <a:pt x="8463" y="662"/>
                </a:lnTo>
                <a:lnTo>
                  <a:pt x="8591" y="470"/>
                </a:lnTo>
                <a:cubicBezTo>
                  <a:pt x="8596" y="462"/>
                  <a:pt x="8603" y="456"/>
                  <a:pt x="8612" y="452"/>
                </a:cubicBezTo>
                <a:lnTo>
                  <a:pt x="8724" y="404"/>
                </a:lnTo>
                <a:cubicBezTo>
                  <a:pt x="8726" y="403"/>
                  <a:pt x="8728" y="403"/>
                  <a:pt x="8731" y="402"/>
                </a:cubicBezTo>
                <a:lnTo>
                  <a:pt x="8859" y="370"/>
                </a:lnTo>
                <a:lnTo>
                  <a:pt x="8982" y="324"/>
                </a:lnTo>
                <a:lnTo>
                  <a:pt x="8961" y="338"/>
                </a:lnTo>
                <a:lnTo>
                  <a:pt x="9089" y="178"/>
                </a:lnTo>
                <a:cubicBezTo>
                  <a:pt x="9094" y="172"/>
                  <a:pt x="9100" y="167"/>
                  <a:pt x="9108" y="164"/>
                </a:cubicBezTo>
                <a:lnTo>
                  <a:pt x="9220" y="116"/>
                </a:lnTo>
                <a:lnTo>
                  <a:pt x="9213" y="120"/>
                </a:lnTo>
                <a:lnTo>
                  <a:pt x="9341" y="40"/>
                </a:lnTo>
                <a:cubicBezTo>
                  <a:pt x="9345" y="37"/>
                  <a:pt x="9350" y="35"/>
                  <a:pt x="9355" y="34"/>
                </a:cubicBezTo>
                <a:lnTo>
                  <a:pt x="9483" y="2"/>
                </a:lnTo>
                <a:cubicBezTo>
                  <a:pt x="9490" y="0"/>
                  <a:pt x="9498" y="0"/>
                  <a:pt x="9506" y="2"/>
                </a:cubicBezTo>
                <a:lnTo>
                  <a:pt x="9634" y="34"/>
                </a:lnTo>
                <a:lnTo>
                  <a:pt x="9616" y="33"/>
                </a:lnTo>
                <a:lnTo>
                  <a:pt x="9728" y="17"/>
                </a:lnTo>
                <a:cubicBezTo>
                  <a:pt x="9730" y="17"/>
                  <a:pt x="9732" y="16"/>
                  <a:pt x="9734" y="16"/>
                </a:cubicBezTo>
                <a:lnTo>
                  <a:pt x="9862" y="16"/>
                </a:lnTo>
                <a:cubicBezTo>
                  <a:pt x="9868" y="16"/>
                  <a:pt x="9874" y="18"/>
                  <a:pt x="9879" y="20"/>
                </a:cubicBezTo>
                <a:lnTo>
                  <a:pt x="10007" y="68"/>
                </a:lnTo>
                <a:lnTo>
                  <a:pt x="10135" y="116"/>
                </a:lnTo>
                <a:cubicBezTo>
                  <a:pt x="10160" y="125"/>
                  <a:pt x="10173" y="153"/>
                  <a:pt x="10163" y="177"/>
                </a:cubicBezTo>
                <a:cubicBezTo>
                  <a:pt x="10154" y="202"/>
                  <a:pt x="10126" y="215"/>
                  <a:pt x="10102" y="205"/>
                </a:cubicBezTo>
                <a:lnTo>
                  <a:pt x="9974" y="157"/>
                </a:lnTo>
                <a:lnTo>
                  <a:pt x="9846" y="109"/>
                </a:lnTo>
                <a:lnTo>
                  <a:pt x="9862" y="112"/>
                </a:lnTo>
                <a:lnTo>
                  <a:pt x="9734" y="112"/>
                </a:lnTo>
                <a:lnTo>
                  <a:pt x="9741" y="112"/>
                </a:lnTo>
                <a:lnTo>
                  <a:pt x="9629" y="128"/>
                </a:lnTo>
                <a:cubicBezTo>
                  <a:pt x="9623" y="129"/>
                  <a:pt x="9617" y="129"/>
                  <a:pt x="9611" y="127"/>
                </a:cubicBezTo>
                <a:lnTo>
                  <a:pt x="9483" y="95"/>
                </a:lnTo>
                <a:lnTo>
                  <a:pt x="9506" y="95"/>
                </a:lnTo>
                <a:lnTo>
                  <a:pt x="9378" y="127"/>
                </a:lnTo>
                <a:lnTo>
                  <a:pt x="9392" y="121"/>
                </a:lnTo>
                <a:lnTo>
                  <a:pt x="9264" y="201"/>
                </a:lnTo>
                <a:cubicBezTo>
                  <a:pt x="9262" y="202"/>
                  <a:pt x="9260" y="204"/>
                  <a:pt x="9257" y="205"/>
                </a:cubicBezTo>
                <a:lnTo>
                  <a:pt x="9145" y="253"/>
                </a:lnTo>
                <a:lnTo>
                  <a:pt x="9164" y="238"/>
                </a:lnTo>
                <a:lnTo>
                  <a:pt x="9036" y="398"/>
                </a:lnTo>
                <a:cubicBezTo>
                  <a:pt x="9031" y="405"/>
                  <a:pt x="9023" y="410"/>
                  <a:pt x="9015" y="413"/>
                </a:cubicBezTo>
                <a:lnTo>
                  <a:pt x="8882" y="463"/>
                </a:lnTo>
                <a:lnTo>
                  <a:pt x="8754" y="495"/>
                </a:lnTo>
                <a:lnTo>
                  <a:pt x="8761" y="493"/>
                </a:lnTo>
                <a:lnTo>
                  <a:pt x="8649" y="541"/>
                </a:lnTo>
                <a:lnTo>
                  <a:pt x="8670" y="523"/>
                </a:lnTo>
                <a:lnTo>
                  <a:pt x="8542" y="715"/>
                </a:lnTo>
                <a:cubicBezTo>
                  <a:pt x="8540" y="719"/>
                  <a:pt x="8537" y="722"/>
                  <a:pt x="8534" y="725"/>
                </a:cubicBezTo>
                <a:lnTo>
                  <a:pt x="8410" y="832"/>
                </a:lnTo>
                <a:lnTo>
                  <a:pt x="8284" y="974"/>
                </a:lnTo>
                <a:lnTo>
                  <a:pt x="8172" y="1118"/>
                </a:lnTo>
                <a:cubicBezTo>
                  <a:pt x="8169" y="1122"/>
                  <a:pt x="8165" y="1126"/>
                  <a:pt x="8160" y="1129"/>
                </a:cubicBezTo>
                <a:lnTo>
                  <a:pt x="8032" y="1209"/>
                </a:lnTo>
                <a:cubicBezTo>
                  <a:pt x="8029" y="1211"/>
                  <a:pt x="8026" y="1212"/>
                  <a:pt x="8023" y="1213"/>
                </a:cubicBezTo>
                <a:lnTo>
                  <a:pt x="7895" y="1261"/>
                </a:lnTo>
                <a:cubicBezTo>
                  <a:pt x="7886" y="1265"/>
                  <a:pt x="7876" y="1265"/>
                  <a:pt x="7867" y="1263"/>
                </a:cubicBezTo>
                <a:lnTo>
                  <a:pt x="7739" y="1231"/>
                </a:lnTo>
                <a:lnTo>
                  <a:pt x="7794" y="1204"/>
                </a:lnTo>
                <a:lnTo>
                  <a:pt x="7683" y="1459"/>
                </a:lnTo>
                <a:lnTo>
                  <a:pt x="7553" y="1767"/>
                </a:lnTo>
                <a:lnTo>
                  <a:pt x="7425" y="2007"/>
                </a:lnTo>
                <a:cubicBezTo>
                  <a:pt x="7420" y="2016"/>
                  <a:pt x="7413" y="2023"/>
                  <a:pt x="7404" y="2027"/>
                </a:cubicBezTo>
                <a:lnTo>
                  <a:pt x="7276" y="2091"/>
                </a:lnTo>
                <a:cubicBezTo>
                  <a:pt x="7253" y="2103"/>
                  <a:pt x="7225" y="2094"/>
                  <a:pt x="7213" y="2072"/>
                </a:cubicBezTo>
                <a:lnTo>
                  <a:pt x="7085" y="1848"/>
                </a:lnTo>
                <a:lnTo>
                  <a:pt x="7090" y="1856"/>
                </a:lnTo>
                <a:lnTo>
                  <a:pt x="6978" y="1728"/>
                </a:lnTo>
                <a:lnTo>
                  <a:pt x="7003" y="1743"/>
                </a:lnTo>
                <a:lnTo>
                  <a:pt x="6881" y="1712"/>
                </a:lnTo>
                <a:lnTo>
                  <a:pt x="6753" y="1696"/>
                </a:lnTo>
                <a:lnTo>
                  <a:pt x="6798" y="1675"/>
                </a:lnTo>
                <a:lnTo>
                  <a:pt x="6668" y="1870"/>
                </a:lnTo>
                <a:lnTo>
                  <a:pt x="6556" y="2014"/>
                </a:lnTo>
                <a:lnTo>
                  <a:pt x="6563" y="2002"/>
                </a:lnTo>
                <a:lnTo>
                  <a:pt x="6435" y="2322"/>
                </a:lnTo>
                <a:cubicBezTo>
                  <a:pt x="6430" y="2335"/>
                  <a:pt x="6420" y="2345"/>
                  <a:pt x="6407" y="2349"/>
                </a:cubicBezTo>
                <a:lnTo>
                  <a:pt x="6279" y="2397"/>
                </a:lnTo>
                <a:cubicBezTo>
                  <a:pt x="6270" y="2401"/>
                  <a:pt x="6260" y="2401"/>
                  <a:pt x="6251" y="2399"/>
                </a:cubicBezTo>
                <a:lnTo>
                  <a:pt x="6123" y="2367"/>
                </a:lnTo>
                <a:lnTo>
                  <a:pt x="6153" y="2365"/>
                </a:lnTo>
                <a:lnTo>
                  <a:pt x="6041" y="2413"/>
                </a:lnTo>
                <a:lnTo>
                  <a:pt x="6064" y="2392"/>
                </a:lnTo>
                <a:lnTo>
                  <a:pt x="5936" y="2616"/>
                </a:lnTo>
                <a:cubicBezTo>
                  <a:pt x="5927" y="2633"/>
                  <a:pt x="5908" y="2643"/>
                  <a:pt x="5889" y="2640"/>
                </a:cubicBezTo>
                <a:lnTo>
                  <a:pt x="5761" y="2624"/>
                </a:lnTo>
                <a:lnTo>
                  <a:pt x="5800" y="2610"/>
                </a:lnTo>
                <a:lnTo>
                  <a:pt x="5672" y="2738"/>
                </a:lnTo>
                <a:lnTo>
                  <a:pt x="5560" y="2850"/>
                </a:lnTo>
                <a:cubicBezTo>
                  <a:pt x="5547" y="2864"/>
                  <a:pt x="5527" y="2868"/>
                  <a:pt x="5510" y="2861"/>
                </a:cubicBezTo>
                <a:lnTo>
                  <a:pt x="5377" y="2811"/>
                </a:lnTo>
                <a:lnTo>
                  <a:pt x="5249" y="2747"/>
                </a:lnTo>
                <a:lnTo>
                  <a:pt x="5259" y="2751"/>
                </a:lnTo>
                <a:lnTo>
                  <a:pt x="5131" y="2719"/>
                </a:lnTo>
                <a:lnTo>
                  <a:pt x="5159" y="2717"/>
                </a:lnTo>
                <a:lnTo>
                  <a:pt x="5028" y="2767"/>
                </a:lnTo>
                <a:lnTo>
                  <a:pt x="4916" y="2799"/>
                </a:lnTo>
                <a:cubicBezTo>
                  <a:pt x="4904" y="2802"/>
                  <a:pt x="4892" y="2801"/>
                  <a:pt x="4881" y="2795"/>
                </a:cubicBezTo>
                <a:lnTo>
                  <a:pt x="4753" y="2731"/>
                </a:lnTo>
                <a:cubicBezTo>
                  <a:pt x="4748" y="2729"/>
                  <a:pt x="4743" y="2725"/>
                  <a:pt x="4739" y="2720"/>
                </a:cubicBezTo>
                <a:lnTo>
                  <a:pt x="4611" y="2576"/>
                </a:lnTo>
                <a:lnTo>
                  <a:pt x="4621" y="2585"/>
                </a:lnTo>
                <a:lnTo>
                  <a:pt x="4493" y="2505"/>
                </a:lnTo>
                <a:lnTo>
                  <a:pt x="4542" y="2506"/>
                </a:lnTo>
                <a:lnTo>
                  <a:pt x="4430" y="2570"/>
                </a:lnTo>
                <a:lnTo>
                  <a:pt x="4444" y="2558"/>
                </a:lnTo>
                <a:lnTo>
                  <a:pt x="4316" y="2718"/>
                </a:lnTo>
                <a:cubicBezTo>
                  <a:pt x="4312" y="2724"/>
                  <a:pt x="4306" y="2728"/>
                  <a:pt x="4300" y="2731"/>
                </a:cubicBezTo>
                <a:lnTo>
                  <a:pt x="4172" y="2795"/>
                </a:lnTo>
                <a:cubicBezTo>
                  <a:pt x="4162" y="2801"/>
                  <a:pt x="4150" y="2802"/>
                  <a:pt x="4139" y="2799"/>
                </a:cubicBezTo>
                <a:lnTo>
                  <a:pt x="4011" y="2767"/>
                </a:lnTo>
                <a:cubicBezTo>
                  <a:pt x="4008" y="2766"/>
                  <a:pt x="4006" y="2766"/>
                  <a:pt x="4004" y="2765"/>
                </a:cubicBezTo>
                <a:lnTo>
                  <a:pt x="3892" y="2717"/>
                </a:lnTo>
                <a:cubicBezTo>
                  <a:pt x="3884" y="2713"/>
                  <a:pt x="3877" y="2708"/>
                  <a:pt x="3872" y="2701"/>
                </a:cubicBezTo>
                <a:lnTo>
                  <a:pt x="3744" y="2525"/>
                </a:lnTo>
                <a:lnTo>
                  <a:pt x="3761" y="2539"/>
                </a:lnTo>
                <a:lnTo>
                  <a:pt x="3633" y="2475"/>
                </a:lnTo>
                <a:lnTo>
                  <a:pt x="3686" y="2469"/>
                </a:lnTo>
                <a:lnTo>
                  <a:pt x="3558" y="2581"/>
                </a:lnTo>
                <a:cubicBezTo>
                  <a:pt x="3556" y="2583"/>
                  <a:pt x="3553" y="2585"/>
                  <a:pt x="3550" y="2586"/>
                </a:cubicBezTo>
                <a:lnTo>
                  <a:pt x="3438" y="2650"/>
                </a:lnTo>
                <a:cubicBezTo>
                  <a:pt x="3426" y="2657"/>
                  <a:pt x="3411" y="2658"/>
                  <a:pt x="3398" y="2653"/>
                </a:cubicBezTo>
                <a:lnTo>
                  <a:pt x="3270" y="2605"/>
                </a:lnTo>
                <a:lnTo>
                  <a:pt x="3281" y="2608"/>
                </a:lnTo>
                <a:lnTo>
                  <a:pt x="3147" y="2591"/>
                </a:lnTo>
                <a:lnTo>
                  <a:pt x="3019" y="2559"/>
                </a:lnTo>
                <a:lnTo>
                  <a:pt x="3042" y="2559"/>
                </a:lnTo>
                <a:lnTo>
                  <a:pt x="2914" y="2591"/>
                </a:lnTo>
                <a:lnTo>
                  <a:pt x="2921" y="2589"/>
                </a:lnTo>
                <a:lnTo>
                  <a:pt x="2809" y="2637"/>
                </a:lnTo>
                <a:cubicBezTo>
                  <a:pt x="2807" y="2638"/>
                  <a:pt x="2805" y="2638"/>
                  <a:pt x="2802" y="2639"/>
                </a:cubicBezTo>
                <a:lnTo>
                  <a:pt x="2674" y="2671"/>
                </a:lnTo>
                <a:cubicBezTo>
                  <a:pt x="2659" y="2675"/>
                  <a:pt x="2643" y="2671"/>
                  <a:pt x="2631" y="2661"/>
                </a:cubicBezTo>
                <a:lnTo>
                  <a:pt x="2503" y="2549"/>
                </a:lnTo>
                <a:lnTo>
                  <a:pt x="2566" y="2549"/>
                </a:lnTo>
                <a:lnTo>
                  <a:pt x="2438" y="2661"/>
                </a:lnTo>
                <a:cubicBezTo>
                  <a:pt x="2433" y="2665"/>
                  <a:pt x="2426" y="2669"/>
                  <a:pt x="2420" y="2671"/>
                </a:cubicBezTo>
                <a:lnTo>
                  <a:pt x="2308" y="2703"/>
                </a:lnTo>
                <a:cubicBezTo>
                  <a:pt x="2293" y="2707"/>
                  <a:pt x="2278" y="2704"/>
                  <a:pt x="2266" y="2695"/>
                </a:cubicBezTo>
                <a:lnTo>
                  <a:pt x="2138" y="2599"/>
                </a:lnTo>
                <a:lnTo>
                  <a:pt x="2172" y="2608"/>
                </a:lnTo>
                <a:lnTo>
                  <a:pt x="2044" y="2624"/>
                </a:lnTo>
                <a:cubicBezTo>
                  <a:pt x="2035" y="2625"/>
                  <a:pt x="2025" y="2624"/>
                  <a:pt x="2017" y="2619"/>
                </a:cubicBezTo>
                <a:lnTo>
                  <a:pt x="1887" y="2554"/>
                </a:lnTo>
                <a:lnTo>
                  <a:pt x="1775" y="2490"/>
                </a:lnTo>
                <a:lnTo>
                  <a:pt x="1832" y="2482"/>
                </a:lnTo>
                <a:lnTo>
                  <a:pt x="1704" y="2610"/>
                </a:lnTo>
                <a:cubicBezTo>
                  <a:pt x="1692" y="2622"/>
                  <a:pt x="1675" y="2627"/>
                  <a:pt x="1659" y="2623"/>
                </a:cubicBezTo>
                <a:lnTo>
                  <a:pt x="1531" y="2591"/>
                </a:lnTo>
                <a:cubicBezTo>
                  <a:pt x="1515" y="2587"/>
                  <a:pt x="1502" y="2575"/>
                  <a:pt x="1497" y="2559"/>
                </a:cubicBezTo>
                <a:lnTo>
                  <a:pt x="1369" y="2159"/>
                </a:lnTo>
                <a:lnTo>
                  <a:pt x="1378" y="2176"/>
                </a:lnTo>
                <a:lnTo>
                  <a:pt x="1266" y="2048"/>
                </a:lnTo>
                <a:lnTo>
                  <a:pt x="1302" y="2064"/>
                </a:lnTo>
                <a:lnTo>
                  <a:pt x="1169" y="2064"/>
                </a:lnTo>
                <a:lnTo>
                  <a:pt x="1041" y="2048"/>
                </a:lnTo>
                <a:lnTo>
                  <a:pt x="1072" y="2041"/>
                </a:lnTo>
                <a:lnTo>
                  <a:pt x="944" y="2121"/>
                </a:lnTo>
                <a:lnTo>
                  <a:pt x="952" y="2114"/>
                </a:lnTo>
                <a:lnTo>
                  <a:pt x="824" y="2242"/>
                </a:lnTo>
                <a:cubicBezTo>
                  <a:pt x="812" y="2255"/>
                  <a:pt x="794" y="2259"/>
                  <a:pt x="777" y="2255"/>
                </a:cubicBezTo>
                <a:lnTo>
                  <a:pt x="665" y="2223"/>
                </a:lnTo>
                <a:lnTo>
                  <a:pt x="714" y="2208"/>
                </a:lnTo>
                <a:lnTo>
                  <a:pt x="586" y="2352"/>
                </a:lnTo>
                <a:cubicBezTo>
                  <a:pt x="576" y="2364"/>
                  <a:pt x="560" y="2370"/>
                  <a:pt x="545" y="2368"/>
                </a:cubicBezTo>
                <a:lnTo>
                  <a:pt x="422" y="2352"/>
                </a:lnTo>
                <a:lnTo>
                  <a:pt x="294" y="2352"/>
                </a:lnTo>
                <a:cubicBezTo>
                  <a:pt x="277" y="2352"/>
                  <a:pt x="262" y="2343"/>
                  <a:pt x="253" y="2329"/>
                </a:cubicBezTo>
                <a:lnTo>
                  <a:pt x="141" y="2137"/>
                </a:lnTo>
                <a:lnTo>
                  <a:pt x="221" y="2141"/>
                </a:lnTo>
                <a:lnTo>
                  <a:pt x="93" y="2317"/>
                </a:lnTo>
                <a:cubicBezTo>
                  <a:pt x="78" y="2338"/>
                  <a:pt x="48" y="2343"/>
                  <a:pt x="26" y="2327"/>
                </a:cubicBezTo>
                <a:cubicBezTo>
                  <a:pt x="5" y="2312"/>
                  <a:pt x="0" y="2282"/>
                  <a:pt x="16" y="2260"/>
                </a:cubicBezTo>
                <a:close/>
              </a:path>
            </a:pathLst>
          </a:custGeom>
          <a:noFill/>
          <a:ln w="63500" cap="flat">
            <a:solidFill>
              <a:srgbClr val="00CC00"/>
            </a:solidFill>
            <a:prstDash val="solid"/>
            <a:bevel/>
            <a:headEnd/>
            <a:tailEnd/>
          </a:ln>
          <a:effectLst>
            <a:outerShdw blurRad="190500" dist="127000" dir="2160000" algn="tl" rotWithShape="0">
              <a:prstClr val="black">
                <a:alpha val="79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" name="Rectangle 212"/>
          <p:cNvSpPr>
            <a:spLocks noChangeArrowheads="1"/>
          </p:cNvSpPr>
          <p:nvPr/>
        </p:nvSpPr>
        <p:spPr bwMode="auto">
          <a:xfrm>
            <a:off x="5049838" y="2054225"/>
            <a:ext cx="14271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United States</a:t>
            </a:r>
            <a:endParaRPr lang="en-US" sz="2000"/>
          </a:p>
        </p:txBody>
      </p:sp>
      <p:sp>
        <p:nvSpPr>
          <p:cNvPr id="103" name="Rectangle 212"/>
          <p:cNvSpPr>
            <a:spLocks noChangeArrowheads="1"/>
          </p:cNvSpPr>
          <p:nvPr/>
        </p:nvSpPr>
        <p:spPr bwMode="auto">
          <a:xfrm>
            <a:off x="6348413" y="4038600"/>
            <a:ext cx="12715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Washington</a:t>
            </a:r>
            <a:endParaRPr lang="en-US" sz="2000"/>
          </a:p>
        </p:txBody>
      </p:sp>
      <p:sp>
        <p:nvSpPr>
          <p:cNvPr id="104" name="Rectangle 212"/>
          <p:cNvSpPr>
            <a:spLocks noChangeArrowheads="1"/>
          </p:cNvSpPr>
          <p:nvPr/>
        </p:nvSpPr>
        <p:spPr bwMode="auto">
          <a:xfrm>
            <a:off x="9396413" y="4038600"/>
            <a:ext cx="890587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CFC </a:t>
            </a:r>
          </a:p>
          <a:p>
            <a:pPr algn="ctr">
              <a:lnSpc>
                <a:spcPts val="1600"/>
              </a:lnSpc>
            </a:pPr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Forecast</a:t>
            </a:r>
            <a:endParaRPr lang="en-US" sz="2000"/>
          </a:p>
        </p:txBody>
      </p:sp>
      <p:sp>
        <p:nvSpPr>
          <p:cNvPr id="105" name="Freeform 104"/>
          <p:cNvSpPr/>
          <p:nvPr/>
        </p:nvSpPr>
        <p:spPr>
          <a:xfrm>
            <a:off x="9213850" y="3860800"/>
            <a:ext cx="1063625" cy="101600"/>
          </a:xfrm>
          <a:custGeom>
            <a:avLst/>
            <a:gdLst>
              <a:gd name="connsiteX0" fmla="*/ 0 w 1064525"/>
              <a:gd name="connsiteY0" fmla="*/ 20472 h 102359"/>
              <a:gd name="connsiteX1" fmla="*/ 443552 w 1064525"/>
              <a:gd name="connsiteY1" fmla="*/ 13648 h 102359"/>
              <a:gd name="connsiteX2" fmla="*/ 1064525 w 1064525"/>
              <a:gd name="connsiteY2" fmla="*/ 102359 h 102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4525" h="102359">
                <a:moveTo>
                  <a:pt x="0" y="20472"/>
                </a:moveTo>
                <a:cubicBezTo>
                  <a:pt x="133065" y="10236"/>
                  <a:pt x="266131" y="0"/>
                  <a:pt x="443552" y="13648"/>
                </a:cubicBezTo>
                <a:cubicBezTo>
                  <a:pt x="620973" y="27296"/>
                  <a:pt x="842749" y="64827"/>
                  <a:pt x="1064525" y="102359"/>
                </a:cubicBezTo>
              </a:path>
            </a:pathLst>
          </a:cu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Text Box 173"/>
          <p:cNvSpPr txBox="1">
            <a:spLocks noChangeArrowheads="1"/>
          </p:cNvSpPr>
          <p:nvPr/>
        </p:nvSpPr>
        <p:spPr bwMode="auto">
          <a:xfrm>
            <a:off x="-3962400" y="1828800"/>
            <a:ext cx="2743200" cy="2446338"/>
          </a:xfrm>
          <a:prstGeom prst="rect">
            <a:avLst/>
          </a:prstGeom>
          <a:solidFill>
            <a:schemeClr val="tx1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  <a:latin typeface="+mn-lt"/>
              </a:rPr>
              <a:t>State GF Fiscal Impact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FF"/>
                </a:solidFill>
                <a:latin typeface="+mn-lt"/>
              </a:rPr>
              <a:t>If Washington had the same incarceration rate as the average state, then DOC’s GF budget (including debt service) would be about $660 million more per biennium.</a:t>
            </a:r>
            <a:endParaRPr lang="en-US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18474" name="Group 109"/>
          <p:cNvGrpSpPr>
            <a:grpSpLocks/>
          </p:cNvGrpSpPr>
          <p:nvPr/>
        </p:nvGrpSpPr>
        <p:grpSpPr bwMode="auto">
          <a:xfrm>
            <a:off x="9372600" y="4343400"/>
            <a:ext cx="2514600" cy="762000"/>
            <a:chOff x="4648200" y="4419600"/>
            <a:chExt cx="2514600" cy="914400"/>
          </a:xfrm>
        </p:grpSpPr>
        <p:sp>
          <p:nvSpPr>
            <p:cNvPr id="18482" name="Freeform 122"/>
            <p:cNvSpPr>
              <a:spLocks/>
            </p:cNvSpPr>
            <p:nvPr/>
          </p:nvSpPr>
          <p:spPr bwMode="auto">
            <a:xfrm>
              <a:off x="4648200" y="4419600"/>
              <a:ext cx="2438400" cy="914400"/>
            </a:xfrm>
            <a:custGeom>
              <a:avLst/>
              <a:gdLst>
                <a:gd name="T0" fmla="*/ 98 w 2891"/>
                <a:gd name="T1" fmla="*/ 820 h 858"/>
                <a:gd name="T2" fmla="*/ 203 w 2891"/>
                <a:gd name="T3" fmla="*/ 798 h 858"/>
                <a:gd name="T4" fmla="*/ 286 w 2891"/>
                <a:gd name="T5" fmla="*/ 798 h 858"/>
                <a:gd name="T6" fmla="*/ 384 w 2891"/>
                <a:gd name="T7" fmla="*/ 775 h 858"/>
                <a:gd name="T8" fmla="*/ 482 w 2891"/>
                <a:gd name="T9" fmla="*/ 722 h 858"/>
                <a:gd name="T10" fmla="*/ 572 w 2891"/>
                <a:gd name="T11" fmla="*/ 647 h 858"/>
                <a:gd name="T12" fmla="*/ 670 w 2891"/>
                <a:gd name="T13" fmla="*/ 587 h 858"/>
                <a:gd name="T14" fmla="*/ 768 w 2891"/>
                <a:gd name="T15" fmla="*/ 481 h 858"/>
                <a:gd name="T16" fmla="*/ 873 w 2891"/>
                <a:gd name="T17" fmla="*/ 414 h 858"/>
                <a:gd name="T18" fmla="*/ 1062 w 2891"/>
                <a:gd name="T19" fmla="*/ 451 h 858"/>
                <a:gd name="T20" fmla="*/ 1152 w 2891"/>
                <a:gd name="T21" fmla="*/ 414 h 858"/>
                <a:gd name="T22" fmla="*/ 1250 w 2891"/>
                <a:gd name="T23" fmla="*/ 399 h 858"/>
                <a:gd name="T24" fmla="*/ 1340 w 2891"/>
                <a:gd name="T25" fmla="*/ 346 h 858"/>
                <a:gd name="T26" fmla="*/ 1438 w 2891"/>
                <a:gd name="T27" fmla="*/ 271 h 858"/>
                <a:gd name="T28" fmla="*/ 1536 w 2891"/>
                <a:gd name="T29" fmla="*/ 263 h 858"/>
                <a:gd name="T30" fmla="*/ 1724 w 2891"/>
                <a:gd name="T31" fmla="*/ 158 h 858"/>
                <a:gd name="T32" fmla="*/ 1822 w 2891"/>
                <a:gd name="T33" fmla="*/ 143 h 858"/>
                <a:gd name="T34" fmla="*/ 1920 w 2891"/>
                <a:gd name="T35" fmla="*/ 120 h 858"/>
                <a:gd name="T36" fmla="*/ 2018 w 2891"/>
                <a:gd name="T37" fmla="*/ 67 h 858"/>
                <a:gd name="T38" fmla="*/ 2116 w 2891"/>
                <a:gd name="T39" fmla="*/ 113 h 858"/>
                <a:gd name="T40" fmla="*/ 2206 w 2891"/>
                <a:gd name="T41" fmla="*/ 135 h 858"/>
                <a:gd name="T42" fmla="*/ 2394 w 2891"/>
                <a:gd name="T43" fmla="*/ 60 h 858"/>
                <a:gd name="T44" fmla="*/ 2500 w 2891"/>
                <a:gd name="T45" fmla="*/ 30 h 858"/>
                <a:gd name="T46" fmla="*/ 2590 w 2891"/>
                <a:gd name="T47" fmla="*/ 52 h 858"/>
                <a:gd name="T48" fmla="*/ 2695 w 2891"/>
                <a:gd name="T49" fmla="*/ 0 h 858"/>
                <a:gd name="T50" fmla="*/ 2786 w 2891"/>
                <a:gd name="T51" fmla="*/ 98 h 858"/>
                <a:gd name="T52" fmla="*/ 2891 w 2891"/>
                <a:gd name="T53" fmla="*/ 113 h 858"/>
                <a:gd name="T54" fmla="*/ 2778 w 2891"/>
                <a:gd name="T55" fmla="*/ 113 h 858"/>
                <a:gd name="T56" fmla="*/ 2688 w 2891"/>
                <a:gd name="T57" fmla="*/ 7 h 858"/>
                <a:gd name="T58" fmla="*/ 2598 w 2891"/>
                <a:gd name="T59" fmla="*/ 60 h 858"/>
                <a:gd name="T60" fmla="*/ 2492 w 2891"/>
                <a:gd name="T61" fmla="*/ 45 h 858"/>
                <a:gd name="T62" fmla="*/ 2402 w 2891"/>
                <a:gd name="T63" fmla="*/ 75 h 858"/>
                <a:gd name="T64" fmla="*/ 2214 w 2891"/>
                <a:gd name="T65" fmla="*/ 143 h 858"/>
                <a:gd name="T66" fmla="*/ 2108 w 2891"/>
                <a:gd name="T67" fmla="*/ 128 h 858"/>
                <a:gd name="T68" fmla="*/ 2010 w 2891"/>
                <a:gd name="T69" fmla="*/ 75 h 858"/>
                <a:gd name="T70" fmla="*/ 1927 w 2891"/>
                <a:gd name="T71" fmla="*/ 128 h 858"/>
                <a:gd name="T72" fmla="*/ 1830 w 2891"/>
                <a:gd name="T73" fmla="*/ 158 h 858"/>
                <a:gd name="T74" fmla="*/ 1732 w 2891"/>
                <a:gd name="T75" fmla="*/ 165 h 858"/>
                <a:gd name="T76" fmla="*/ 1543 w 2891"/>
                <a:gd name="T77" fmla="*/ 271 h 858"/>
                <a:gd name="T78" fmla="*/ 1446 w 2891"/>
                <a:gd name="T79" fmla="*/ 286 h 858"/>
                <a:gd name="T80" fmla="*/ 1348 w 2891"/>
                <a:gd name="T81" fmla="*/ 353 h 858"/>
                <a:gd name="T82" fmla="*/ 1257 w 2891"/>
                <a:gd name="T83" fmla="*/ 414 h 858"/>
                <a:gd name="T84" fmla="*/ 1159 w 2891"/>
                <a:gd name="T85" fmla="*/ 421 h 858"/>
                <a:gd name="T86" fmla="*/ 1054 w 2891"/>
                <a:gd name="T87" fmla="*/ 466 h 858"/>
                <a:gd name="T88" fmla="*/ 866 w 2891"/>
                <a:gd name="T89" fmla="*/ 429 h 858"/>
                <a:gd name="T90" fmla="*/ 775 w 2891"/>
                <a:gd name="T91" fmla="*/ 489 h 858"/>
                <a:gd name="T92" fmla="*/ 678 w 2891"/>
                <a:gd name="T93" fmla="*/ 594 h 858"/>
                <a:gd name="T94" fmla="*/ 580 w 2891"/>
                <a:gd name="T95" fmla="*/ 655 h 858"/>
                <a:gd name="T96" fmla="*/ 489 w 2891"/>
                <a:gd name="T97" fmla="*/ 730 h 858"/>
                <a:gd name="T98" fmla="*/ 391 w 2891"/>
                <a:gd name="T99" fmla="*/ 783 h 858"/>
                <a:gd name="T100" fmla="*/ 294 w 2891"/>
                <a:gd name="T101" fmla="*/ 813 h 858"/>
                <a:gd name="T102" fmla="*/ 203 w 2891"/>
                <a:gd name="T103" fmla="*/ 813 h 858"/>
                <a:gd name="T104" fmla="*/ 105 w 2891"/>
                <a:gd name="T105" fmla="*/ 835 h 858"/>
                <a:gd name="T106" fmla="*/ 0 w 2891"/>
                <a:gd name="T107" fmla="*/ 850 h 858"/>
                <a:gd name="T108" fmla="*/ 0 w 2891"/>
                <a:gd name="T109" fmla="*/ 843 h 85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891"/>
                <a:gd name="T166" fmla="*/ 0 h 858"/>
                <a:gd name="T167" fmla="*/ 2891 w 2891"/>
                <a:gd name="T168" fmla="*/ 858 h 85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891" h="858">
                  <a:moveTo>
                    <a:pt x="0" y="843"/>
                  </a:moveTo>
                  <a:lnTo>
                    <a:pt x="98" y="820"/>
                  </a:lnTo>
                  <a:lnTo>
                    <a:pt x="196" y="798"/>
                  </a:lnTo>
                  <a:lnTo>
                    <a:pt x="203" y="798"/>
                  </a:lnTo>
                  <a:lnTo>
                    <a:pt x="294" y="798"/>
                  </a:lnTo>
                  <a:lnTo>
                    <a:pt x="286" y="798"/>
                  </a:lnTo>
                  <a:lnTo>
                    <a:pt x="384" y="775"/>
                  </a:lnTo>
                  <a:lnTo>
                    <a:pt x="482" y="722"/>
                  </a:lnTo>
                  <a:lnTo>
                    <a:pt x="572" y="647"/>
                  </a:lnTo>
                  <a:lnTo>
                    <a:pt x="670" y="587"/>
                  </a:lnTo>
                  <a:lnTo>
                    <a:pt x="768" y="481"/>
                  </a:lnTo>
                  <a:lnTo>
                    <a:pt x="866" y="414"/>
                  </a:lnTo>
                  <a:lnTo>
                    <a:pt x="873" y="414"/>
                  </a:lnTo>
                  <a:lnTo>
                    <a:pt x="964" y="436"/>
                  </a:lnTo>
                  <a:lnTo>
                    <a:pt x="1062" y="451"/>
                  </a:lnTo>
                  <a:lnTo>
                    <a:pt x="1054" y="451"/>
                  </a:lnTo>
                  <a:lnTo>
                    <a:pt x="1152" y="414"/>
                  </a:lnTo>
                  <a:lnTo>
                    <a:pt x="1250" y="399"/>
                  </a:lnTo>
                  <a:lnTo>
                    <a:pt x="1340" y="346"/>
                  </a:lnTo>
                  <a:lnTo>
                    <a:pt x="1438" y="271"/>
                  </a:lnTo>
                  <a:lnTo>
                    <a:pt x="1536" y="263"/>
                  </a:lnTo>
                  <a:lnTo>
                    <a:pt x="1634" y="210"/>
                  </a:lnTo>
                  <a:lnTo>
                    <a:pt x="1724" y="158"/>
                  </a:lnTo>
                  <a:lnTo>
                    <a:pt x="1822" y="143"/>
                  </a:lnTo>
                  <a:lnTo>
                    <a:pt x="1920" y="120"/>
                  </a:lnTo>
                  <a:lnTo>
                    <a:pt x="2010" y="67"/>
                  </a:lnTo>
                  <a:lnTo>
                    <a:pt x="2018" y="67"/>
                  </a:lnTo>
                  <a:lnTo>
                    <a:pt x="2116" y="113"/>
                  </a:lnTo>
                  <a:lnTo>
                    <a:pt x="2214" y="135"/>
                  </a:lnTo>
                  <a:lnTo>
                    <a:pt x="2206" y="135"/>
                  </a:lnTo>
                  <a:lnTo>
                    <a:pt x="2304" y="90"/>
                  </a:lnTo>
                  <a:lnTo>
                    <a:pt x="2394" y="60"/>
                  </a:lnTo>
                  <a:lnTo>
                    <a:pt x="2492" y="30"/>
                  </a:lnTo>
                  <a:lnTo>
                    <a:pt x="2500" y="30"/>
                  </a:lnTo>
                  <a:lnTo>
                    <a:pt x="2598" y="52"/>
                  </a:lnTo>
                  <a:lnTo>
                    <a:pt x="2590" y="52"/>
                  </a:lnTo>
                  <a:lnTo>
                    <a:pt x="2688" y="0"/>
                  </a:lnTo>
                  <a:lnTo>
                    <a:pt x="2695" y="0"/>
                  </a:lnTo>
                  <a:lnTo>
                    <a:pt x="2786" y="98"/>
                  </a:lnTo>
                  <a:lnTo>
                    <a:pt x="2884" y="105"/>
                  </a:lnTo>
                  <a:lnTo>
                    <a:pt x="2891" y="113"/>
                  </a:lnTo>
                  <a:lnTo>
                    <a:pt x="2876" y="120"/>
                  </a:lnTo>
                  <a:lnTo>
                    <a:pt x="2778" y="113"/>
                  </a:lnTo>
                  <a:lnTo>
                    <a:pt x="2778" y="105"/>
                  </a:lnTo>
                  <a:lnTo>
                    <a:pt x="2688" y="7"/>
                  </a:lnTo>
                  <a:lnTo>
                    <a:pt x="2695" y="7"/>
                  </a:lnTo>
                  <a:lnTo>
                    <a:pt x="2598" y="60"/>
                  </a:lnTo>
                  <a:lnTo>
                    <a:pt x="2590" y="67"/>
                  </a:lnTo>
                  <a:lnTo>
                    <a:pt x="2492" y="45"/>
                  </a:lnTo>
                  <a:lnTo>
                    <a:pt x="2500" y="45"/>
                  </a:lnTo>
                  <a:lnTo>
                    <a:pt x="2402" y="75"/>
                  </a:lnTo>
                  <a:lnTo>
                    <a:pt x="2311" y="98"/>
                  </a:lnTo>
                  <a:lnTo>
                    <a:pt x="2214" y="143"/>
                  </a:lnTo>
                  <a:lnTo>
                    <a:pt x="2206" y="150"/>
                  </a:lnTo>
                  <a:lnTo>
                    <a:pt x="2108" y="128"/>
                  </a:lnTo>
                  <a:lnTo>
                    <a:pt x="2108" y="120"/>
                  </a:lnTo>
                  <a:lnTo>
                    <a:pt x="2010" y="75"/>
                  </a:lnTo>
                  <a:lnTo>
                    <a:pt x="2018" y="75"/>
                  </a:lnTo>
                  <a:lnTo>
                    <a:pt x="1927" y="128"/>
                  </a:lnTo>
                  <a:lnTo>
                    <a:pt x="1927" y="135"/>
                  </a:lnTo>
                  <a:lnTo>
                    <a:pt x="1830" y="158"/>
                  </a:lnTo>
                  <a:lnTo>
                    <a:pt x="1732" y="173"/>
                  </a:lnTo>
                  <a:lnTo>
                    <a:pt x="1732" y="165"/>
                  </a:lnTo>
                  <a:lnTo>
                    <a:pt x="1641" y="218"/>
                  </a:lnTo>
                  <a:lnTo>
                    <a:pt x="1543" y="271"/>
                  </a:lnTo>
                  <a:lnTo>
                    <a:pt x="1543" y="278"/>
                  </a:lnTo>
                  <a:lnTo>
                    <a:pt x="1446" y="286"/>
                  </a:lnTo>
                  <a:lnTo>
                    <a:pt x="1446" y="278"/>
                  </a:lnTo>
                  <a:lnTo>
                    <a:pt x="1348" y="353"/>
                  </a:lnTo>
                  <a:lnTo>
                    <a:pt x="1257" y="406"/>
                  </a:lnTo>
                  <a:lnTo>
                    <a:pt x="1257" y="414"/>
                  </a:lnTo>
                  <a:lnTo>
                    <a:pt x="1159" y="429"/>
                  </a:lnTo>
                  <a:lnTo>
                    <a:pt x="1159" y="421"/>
                  </a:lnTo>
                  <a:lnTo>
                    <a:pt x="1062" y="459"/>
                  </a:lnTo>
                  <a:lnTo>
                    <a:pt x="1054" y="466"/>
                  </a:lnTo>
                  <a:lnTo>
                    <a:pt x="956" y="451"/>
                  </a:lnTo>
                  <a:lnTo>
                    <a:pt x="866" y="429"/>
                  </a:lnTo>
                  <a:lnTo>
                    <a:pt x="873" y="421"/>
                  </a:lnTo>
                  <a:lnTo>
                    <a:pt x="775" y="489"/>
                  </a:lnTo>
                  <a:lnTo>
                    <a:pt x="678" y="594"/>
                  </a:lnTo>
                  <a:lnTo>
                    <a:pt x="580" y="655"/>
                  </a:lnTo>
                  <a:lnTo>
                    <a:pt x="489" y="730"/>
                  </a:lnTo>
                  <a:lnTo>
                    <a:pt x="391" y="783"/>
                  </a:lnTo>
                  <a:lnTo>
                    <a:pt x="391" y="790"/>
                  </a:lnTo>
                  <a:lnTo>
                    <a:pt x="294" y="813"/>
                  </a:lnTo>
                  <a:lnTo>
                    <a:pt x="203" y="813"/>
                  </a:lnTo>
                  <a:lnTo>
                    <a:pt x="105" y="835"/>
                  </a:lnTo>
                  <a:lnTo>
                    <a:pt x="7" y="858"/>
                  </a:lnTo>
                  <a:lnTo>
                    <a:pt x="0" y="850"/>
                  </a:lnTo>
                  <a:lnTo>
                    <a:pt x="0" y="843"/>
                  </a:lnTo>
                  <a:close/>
                </a:path>
              </a:pathLst>
            </a:custGeom>
            <a:solidFill>
              <a:srgbClr val="604A7B"/>
            </a:solidFill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Calibri" pitchFamily="34" charset="0"/>
                </a:rPr>
                <a:t>    </a:t>
              </a:r>
            </a:p>
          </p:txBody>
        </p:sp>
        <p:sp>
          <p:nvSpPr>
            <p:cNvPr id="18483" name="Rectangle 212"/>
            <p:cNvSpPr>
              <a:spLocks noChangeArrowheads="1"/>
            </p:cNvSpPr>
            <p:nvPr/>
          </p:nvSpPr>
          <p:spPr bwMode="auto">
            <a:xfrm>
              <a:off x="6289997" y="4572000"/>
              <a:ext cx="87280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WA Jails</a:t>
              </a:r>
              <a:endParaRPr lang="en-US" sz="2000">
                <a:solidFill>
                  <a:srgbClr val="FF0000"/>
                </a:solidFill>
              </a:endParaRPr>
            </a:p>
          </p:txBody>
        </p:sp>
      </p:grpSp>
      <p:sp>
        <p:nvSpPr>
          <p:cNvPr id="116" name="Right Brace 115"/>
          <p:cNvSpPr/>
          <p:nvPr/>
        </p:nvSpPr>
        <p:spPr>
          <a:xfrm>
            <a:off x="7162800" y="2286000"/>
            <a:ext cx="609600" cy="1524000"/>
          </a:xfrm>
          <a:prstGeom prst="rightBrac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3" name="Group 112"/>
          <p:cNvGrpSpPr>
            <a:grpSpLocks/>
          </p:cNvGrpSpPr>
          <p:nvPr/>
        </p:nvGrpSpPr>
        <p:grpSpPr bwMode="auto">
          <a:xfrm>
            <a:off x="-4114800" y="1828800"/>
            <a:ext cx="3886200" cy="2286000"/>
            <a:chOff x="2209800" y="1404698"/>
            <a:chExt cx="3886200" cy="2265249"/>
          </a:xfrm>
        </p:grpSpPr>
        <p:sp>
          <p:nvSpPr>
            <p:cNvPr id="114" name="Rectangle 48"/>
            <p:cNvSpPr>
              <a:spLocks noChangeArrowheads="1"/>
            </p:cNvSpPr>
            <p:nvPr/>
          </p:nvSpPr>
          <p:spPr bwMode="auto">
            <a:xfrm>
              <a:off x="2209800" y="1404698"/>
              <a:ext cx="3886200" cy="2265249"/>
            </a:xfrm>
            <a:prstGeom prst="rect">
              <a:avLst/>
            </a:prstGeom>
            <a:solidFill>
              <a:schemeClr val="tx1"/>
            </a:solidFill>
            <a:ln w="635" algn="ctr">
              <a:solidFill>
                <a:srgbClr val="0000FF"/>
              </a:solidFill>
              <a:miter lim="800000"/>
              <a:headEnd/>
              <a:tailEnd/>
            </a:ln>
            <a:effectLst>
              <a:outerShdw blurRad="190500" dist="177800" dir="2160000" algn="tl" rotWithShape="0">
                <a:prstClr val="black">
                  <a:alpha val="79000"/>
                </a:prstClr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5" name="Rectangle 50"/>
            <p:cNvSpPr>
              <a:spLocks noChangeArrowheads="1"/>
            </p:cNvSpPr>
            <p:nvPr/>
          </p:nvSpPr>
          <p:spPr bwMode="auto">
            <a:xfrm>
              <a:off x="2286000" y="1466049"/>
              <a:ext cx="3657600" cy="21346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177800" indent="-177800" fontAlgn="auto">
                <a:spcBef>
                  <a:spcPts val="0"/>
                </a:spcBef>
                <a:spcAft>
                  <a:spcPts val="600"/>
                </a:spcAft>
                <a:buFont typeface="Wingdings" pitchFamily="2" charset="2"/>
                <a:buChar char="ü"/>
                <a:defRPr/>
              </a:pPr>
              <a:r>
                <a:rPr lang="en-US" dirty="0">
                  <a:solidFill>
                    <a:srgbClr val="0000FF"/>
                  </a:solidFill>
                  <a:latin typeface="+mn-lt"/>
                </a:rPr>
                <a:t>2005 Legislature directed WSIPP to identify evidence-based intervention and prevention programs that could:</a:t>
              </a:r>
            </a:p>
            <a:p>
              <a:pPr marL="457200" indent="-215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i="1" dirty="0">
                  <a:solidFill>
                    <a:srgbClr val="006600"/>
                  </a:solidFill>
                  <a:latin typeface="+mn-lt"/>
                </a:rPr>
                <a:t>Reduce the need for prison beds </a:t>
              </a:r>
            </a:p>
            <a:p>
              <a:pPr marL="457200" indent="-215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i="1" dirty="0">
                  <a:solidFill>
                    <a:srgbClr val="006600"/>
                  </a:solidFill>
                  <a:latin typeface="+mn-lt"/>
                </a:rPr>
                <a:t>Save taxpayers money</a:t>
              </a:r>
            </a:p>
            <a:p>
              <a:pPr marL="457200" indent="-215900" fontAlgn="auto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  <a:defRPr/>
              </a:pPr>
              <a:r>
                <a:rPr lang="en-US" i="1" dirty="0">
                  <a:solidFill>
                    <a:srgbClr val="006600"/>
                  </a:solidFill>
                  <a:latin typeface="+mn-lt"/>
                </a:rPr>
                <a:t>Contribute to lower crime rates</a:t>
              </a:r>
            </a:p>
            <a:p>
              <a:pPr marL="109538" indent="-109538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rgbClr val="FF0000"/>
                  </a:solidFill>
                  <a:latin typeface="+mn-lt"/>
                </a:rPr>
                <a:t>How can WA be </a:t>
              </a:r>
              <a:r>
                <a:rPr lang="en-US" b="1" u="sng" dirty="0">
                  <a:solidFill>
                    <a:srgbClr val="FF0000"/>
                  </a:solidFill>
                  <a:latin typeface="+mn-lt"/>
                </a:rPr>
                <a:t>smart</a:t>
              </a:r>
              <a:r>
                <a:rPr lang="en-US" b="1" dirty="0">
                  <a:solidFill>
                    <a:srgbClr val="FF0000"/>
                  </a:solidFill>
                  <a:latin typeface="+mn-lt"/>
                </a:rPr>
                <a:t> on crime?</a:t>
              </a:r>
            </a:p>
            <a:p>
              <a:pPr marL="231775" indent="9525" fontAlgn="auto">
                <a:spcBef>
                  <a:spcPts val="0"/>
                </a:spcBef>
                <a:spcAft>
                  <a:spcPts val="600"/>
                </a:spcAft>
                <a:defRPr/>
              </a:pPr>
              <a:endParaRPr lang="en-US" i="1" dirty="0">
                <a:solidFill>
                  <a:srgbClr val="006600"/>
                </a:solidFill>
                <a:latin typeface="+mn-lt"/>
              </a:endParaRPr>
            </a:p>
          </p:txBody>
        </p:sp>
      </p:grpSp>
      <p:sp>
        <p:nvSpPr>
          <p:cNvPr id="65" name="Text Box 173"/>
          <p:cNvSpPr txBox="1">
            <a:spLocks noChangeArrowheads="1"/>
          </p:cNvSpPr>
          <p:nvPr/>
        </p:nvSpPr>
        <p:spPr bwMode="auto">
          <a:xfrm>
            <a:off x="-3962400" y="1828800"/>
            <a:ext cx="3276600" cy="1354138"/>
          </a:xfrm>
          <a:prstGeom prst="rect">
            <a:avLst/>
          </a:prstGeom>
          <a:solidFill>
            <a:schemeClr val="tx1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  <a:latin typeface="+mn-lt"/>
              </a:rPr>
              <a:t>Crime Rates 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i="1" dirty="0">
                <a:solidFill>
                  <a:srgbClr val="0000FF"/>
                </a:solidFill>
                <a:latin typeface="+mn-lt"/>
              </a:rPr>
              <a:t>(2011 compared to 1980)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FF"/>
                </a:solidFill>
                <a:latin typeface="+mn-lt"/>
              </a:rPr>
              <a:t>        US		             WA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FF"/>
                </a:solidFill>
                <a:latin typeface="+mn-lt"/>
              </a:rPr>
              <a:t>     - 45%		           - 46%</a:t>
            </a:r>
            <a:endParaRPr lang="en-US" dirty="0">
              <a:solidFill>
                <a:srgbClr val="0000FF"/>
              </a:solidFill>
              <a:latin typeface="+mn-lt"/>
            </a:endParaRPr>
          </a:p>
        </p:txBody>
      </p:sp>
      <p:cxnSp>
        <p:nvCxnSpPr>
          <p:cNvPr id="119" name="Straight Arrow Connector 118"/>
          <p:cNvCxnSpPr/>
          <p:nvPr/>
        </p:nvCxnSpPr>
        <p:spPr>
          <a:xfrm rot="5400000">
            <a:off x="6286501" y="3314700"/>
            <a:ext cx="838200" cy="3175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79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4 of 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951E-7 L 0.5125 0.00139 " pathEditMode="relative" rAng="0" ptsTypes="AA">
                                      <p:cBhvr>
                                        <p:cTn id="1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16281E-6 L 0.54166 -0.00047 " pathEditMode="relative" rAng="0" ptsTypes="AA">
                                      <p:cBhvr>
                                        <p:cTn id="135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" y="0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63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7083 -2.59259E-6 L 0.52083 -0.00578 " pathEditMode="relative" rAng="0" ptsTypes="AA">
                                      <p:cBhvr>
                                        <p:cTn id="15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2" grpId="0"/>
      <p:bldP spid="103" grpId="0"/>
      <p:bldP spid="104" grpId="0"/>
      <p:bldP spid="107" grpId="0" animBg="1"/>
      <p:bldP spid="107" grpId="1" animBg="1"/>
      <p:bldP spid="116" grpId="0" animBg="1"/>
      <p:bldP spid="116" grpId="1" animBg="1"/>
      <p:bldP spid="65" grpId="0" animBg="1"/>
      <p:bldP spid="6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458" name="Line 29"/>
          <p:cNvSpPr>
            <a:spLocks noChangeShapeType="1"/>
          </p:cNvSpPr>
          <p:nvPr/>
        </p:nvSpPr>
        <p:spPr bwMode="auto">
          <a:xfrm>
            <a:off x="-2800350" y="21590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81000" y="1676400"/>
            <a:ext cx="8229600" cy="4800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marL="609600" indent="-495300" algn="l">
              <a:lnSpc>
                <a:spcPct val="9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dirty="0">
                <a:solidFill>
                  <a:srgbClr val="0000FF"/>
                </a:solidFill>
                <a:latin typeface="+mn-lt"/>
              </a:rPr>
              <a:t>What </a:t>
            </a:r>
            <a:r>
              <a:rPr lang="en-US" dirty="0" smtClean="0">
                <a:solidFill>
                  <a:srgbClr val="0000FF"/>
                </a:solidFill>
                <a:latin typeface="+mn-lt"/>
              </a:rPr>
              <a:t>works (to improve outcomes)?</a:t>
            </a:r>
          </a:p>
          <a:p>
            <a:pPr marL="630238" lvl="1" algn="l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defRPr/>
            </a:pPr>
            <a:r>
              <a:rPr lang="en-US" sz="2200" b="0" dirty="0" smtClean="0">
                <a:solidFill>
                  <a:srgbClr val="006600"/>
                </a:solidFill>
                <a:latin typeface="+mn-lt"/>
              </a:rPr>
              <a:t>We identify programs that have already been rigorously tested (WA or elsewhere) to determine the program achieves expected outcomes.</a:t>
            </a:r>
          </a:p>
          <a:p>
            <a:pPr marL="609600" indent="-495300" algn="l">
              <a:lnSpc>
                <a:spcPct val="9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+mn-lt"/>
              </a:rPr>
              <a:t>What pays off for taxpayers? </a:t>
            </a:r>
          </a:p>
          <a:p>
            <a:pPr marL="609600" indent="-495300" algn="l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defRPr/>
            </a:pPr>
            <a:r>
              <a:rPr lang="en-US" sz="2000" b="0" dirty="0" smtClean="0">
                <a:solidFill>
                  <a:srgbClr val="006600"/>
                </a:solidFill>
                <a:latin typeface="+mn-lt"/>
              </a:rPr>
              <a:t>	</a:t>
            </a:r>
            <a:r>
              <a:rPr lang="en-US" sz="2200" b="0" dirty="0" smtClean="0">
                <a:solidFill>
                  <a:srgbClr val="006600"/>
                </a:solidFill>
                <a:latin typeface="+mn-lt"/>
              </a:rPr>
              <a:t>We compute benefits, costs, and risk (return on investment)                        to the people of Washington for each policy option</a:t>
            </a:r>
            <a:r>
              <a:rPr lang="en-US" sz="2000" b="0" dirty="0" smtClean="0">
                <a:solidFill>
                  <a:srgbClr val="006600"/>
                </a:solidFill>
                <a:latin typeface="+mn-lt"/>
              </a:rPr>
              <a:t>.</a:t>
            </a:r>
          </a:p>
          <a:p>
            <a:pPr marL="609600" indent="-495300" algn="l">
              <a:lnSpc>
                <a:spcPct val="90000"/>
              </a:lnSpc>
              <a:spcBef>
                <a:spcPct val="20000"/>
              </a:spcBef>
              <a:buFont typeface="+mj-lt"/>
              <a:buAutoNum type="arabicPeriod" startAt="3"/>
              <a:defRPr/>
            </a:pPr>
            <a:r>
              <a:rPr lang="en-US" dirty="0" smtClean="0">
                <a:solidFill>
                  <a:srgbClr val="0000FF"/>
                </a:solidFill>
                <a:latin typeface="+mn-lt"/>
              </a:rPr>
              <a:t>How can a “portfolio” of options affect  statewide outcomes?  How much risk of failure? </a:t>
            </a:r>
          </a:p>
          <a:p>
            <a:pPr marL="736600" lvl="1" indent="-12700" algn="l">
              <a:spcBef>
                <a:spcPts val="0"/>
              </a:spcBef>
              <a:defRPr/>
            </a:pPr>
            <a:endParaRPr lang="en-US" sz="2200" b="0" dirty="0" smtClean="0">
              <a:solidFill>
                <a:srgbClr val="339933"/>
              </a:solidFill>
            </a:endParaRPr>
          </a:p>
          <a:p>
            <a:pPr marL="968375" lvl="3" indent="-341313">
              <a:spcBef>
                <a:spcPts val="300"/>
              </a:spcBef>
              <a:buClr>
                <a:srgbClr val="0000FF"/>
              </a:buClr>
              <a:buFont typeface="Wingdings" pitchFamily="2" charset="2"/>
              <a:buChar char="§"/>
              <a:tabLst>
                <a:tab pos="519113" algn="l"/>
              </a:tabLst>
              <a:defRPr/>
            </a:pPr>
            <a:endParaRPr lang="en-US" sz="2000" b="0" dirty="0" smtClean="0">
              <a:solidFill>
                <a:srgbClr val="0000FF"/>
              </a:solidFill>
              <a:latin typeface="+mn-lt"/>
            </a:endParaRPr>
          </a:p>
          <a:p>
            <a:pPr marL="2170113" lvl="6" indent="-573088" eaLnBrk="0" hangingPunct="0">
              <a:spcBef>
                <a:spcPts val="300"/>
              </a:spcBef>
              <a:buClr>
                <a:srgbClr val="0000FF"/>
              </a:buClr>
              <a:tabLst>
                <a:tab pos="519113" algn="l"/>
              </a:tabLst>
              <a:defRPr/>
            </a:pPr>
            <a:endParaRPr lang="en-US" sz="2000" b="0" dirty="0" smtClean="0">
              <a:solidFill>
                <a:srgbClr val="0000FF"/>
              </a:solidFill>
            </a:endParaRPr>
          </a:p>
          <a:p>
            <a:pPr marL="609600" indent="-495300" algn="l">
              <a:lnSpc>
                <a:spcPct val="90000"/>
              </a:lnSpc>
              <a:spcBef>
                <a:spcPct val="20000"/>
              </a:spcBef>
              <a:buFontTx/>
              <a:buAutoNum type="arabicPeriod"/>
              <a:defRPr/>
            </a:pPr>
            <a:endParaRPr lang="en-US" sz="2000" b="0" dirty="0">
              <a:solidFill>
                <a:srgbClr val="0000FF"/>
              </a:solidFill>
              <a:latin typeface="+mn-lt"/>
            </a:endParaRPr>
          </a:p>
          <a:p>
            <a:pPr marL="1828800" lvl="2" indent="-450850" algn="l">
              <a:spcBef>
                <a:spcPct val="40000"/>
              </a:spcBef>
              <a:buFontTx/>
              <a:buAutoNum type="alphaLcParenR"/>
              <a:defRPr/>
            </a:pPr>
            <a:endParaRPr lang="en-US" sz="20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57200" y="533400"/>
            <a:ext cx="80772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en-US" sz="2800" b="0" i="1" dirty="0" smtClean="0">
                <a:solidFill>
                  <a:srgbClr val="FF0000"/>
                </a:solidFill>
                <a:latin typeface="+mj-lt"/>
              </a:rPr>
              <a:t>Evidence-Based Programs</a:t>
            </a:r>
            <a:endParaRPr lang="en-US" sz="2800" b="0" i="1" dirty="0" smtClean="0">
              <a:solidFill>
                <a:srgbClr val="339933"/>
              </a:solidFill>
              <a:latin typeface="+mn-lt"/>
            </a:endParaRPr>
          </a:p>
          <a:p>
            <a:pPr>
              <a:defRPr/>
            </a:pPr>
            <a:r>
              <a:rPr lang="en-US" b="0" i="1" dirty="0" smtClean="0">
                <a:solidFill>
                  <a:srgbClr val="006600"/>
                </a:solidFill>
                <a:latin typeface="+mn-lt"/>
              </a:rPr>
              <a:t>WSIPP’s 3-Step </a:t>
            </a:r>
            <a:r>
              <a:rPr lang="en-US" b="0" i="1" dirty="0">
                <a:solidFill>
                  <a:srgbClr val="006600"/>
                </a:solidFill>
                <a:latin typeface="+mn-lt"/>
              </a:rPr>
              <a:t>Research </a:t>
            </a:r>
            <a:r>
              <a:rPr lang="en-US" b="0" i="1" dirty="0" smtClean="0">
                <a:solidFill>
                  <a:srgbClr val="006600"/>
                </a:solidFill>
                <a:latin typeface="+mn-lt"/>
              </a:rPr>
              <a:t>Approach</a:t>
            </a:r>
            <a:endParaRPr lang="en-US" b="0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19461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5 of 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allAtOnce"/>
      <p:bldP spid="1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9600" y="381000"/>
            <a:ext cx="7924800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i="1">
                <a:solidFill>
                  <a:srgbClr val="FF0000"/>
                </a:solidFill>
                <a:latin typeface="Calibri" pitchFamily="34" charset="0"/>
              </a:rPr>
              <a:t>Benefit-Cost Analysis</a:t>
            </a:r>
          </a:p>
          <a:p>
            <a:pPr algn="ctr"/>
            <a:r>
              <a:rPr lang="en-US" sz="2400" i="1">
                <a:solidFill>
                  <a:srgbClr val="006600"/>
                </a:solidFill>
                <a:latin typeface="Calibri" pitchFamily="34" charset="0"/>
              </a:rPr>
              <a:t>Once we know what works, we determine how much it costs to buy that effect size, and what’s it worth to achieve it?</a:t>
            </a:r>
          </a:p>
          <a:p>
            <a:pPr algn="ctr">
              <a:spcAft>
                <a:spcPts val="600"/>
              </a:spcAft>
            </a:pPr>
            <a:endParaRPr lang="en-US" sz="2400" i="1">
              <a:solidFill>
                <a:srgbClr val="006600"/>
              </a:solidFill>
              <a:latin typeface="Calibri" pitchFamily="34" charset="0"/>
            </a:endParaRPr>
          </a:p>
          <a:p>
            <a:pPr algn="ctr"/>
            <a:endParaRPr lang="en-US">
              <a:solidFill>
                <a:srgbClr val="006600"/>
              </a:solidFill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4800" y="5754688"/>
            <a:ext cx="853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1">
                <a:solidFill>
                  <a:srgbClr val="0000FF"/>
                </a:solidFill>
                <a:latin typeface="Calibri" pitchFamily="34" charset="0"/>
              </a:rPr>
              <a:t>We monetize the benefits to taxpayers and crime victims of future crimes avoided and estimate the costs of a program versus the costs of not participating.</a:t>
            </a:r>
            <a:endParaRPr lang="en-US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0484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6 of 15</a:t>
            </a:r>
          </a:p>
        </p:txBody>
      </p:sp>
      <p:sp>
        <p:nvSpPr>
          <p:cNvPr id="13" name="TextBox 17"/>
          <p:cNvSpPr txBox="1">
            <a:spLocks noChangeArrowheads="1"/>
          </p:cNvSpPr>
          <p:nvPr/>
        </p:nvSpPr>
        <p:spPr bwMode="auto">
          <a:xfrm>
            <a:off x="4953000" y="2349500"/>
            <a:ext cx="3581400" cy="1384300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0000FF"/>
                </a:solidFill>
                <a:latin typeface="Calibri" pitchFamily="34" charset="0"/>
              </a:rPr>
              <a:t>CJS response to crime</a:t>
            </a:r>
          </a:p>
          <a:p>
            <a:pPr algn="ctr"/>
            <a:r>
              <a:rPr lang="en-US" sz="2000">
                <a:solidFill>
                  <a:srgbClr val="006600"/>
                </a:solidFill>
                <a:latin typeface="Calibri" pitchFamily="34" charset="0"/>
              </a:rPr>
              <a:t>Resources used and victimizations incurred when crime happens</a:t>
            </a:r>
          </a:p>
        </p:txBody>
      </p:sp>
      <p:sp>
        <p:nvSpPr>
          <p:cNvPr id="16" name="TextBox 20"/>
          <p:cNvSpPr txBox="1">
            <a:spLocks noChangeArrowheads="1"/>
          </p:cNvSpPr>
          <p:nvPr/>
        </p:nvSpPr>
        <p:spPr bwMode="auto">
          <a:xfrm>
            <a:off x="1143000" y="4724400"/>
            <a:ext cx="6864350" cy="769938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0000FF"/>
                </a:solidFill>
                <a:latin typeface="Calibri" pitchFamily="34" charset="0"/>
              </a:rPr>
              <a:t>CJS resources not used and victimizations avoided </a:t>
            </a:r>
          </a:p>
          <a:p>
            <a:pPr algn="ctr"/>
            <a:r>
              <a:rPr lang="en-US" sz="2000">
                <a:solidFill>
                  <a:srgbClr val="006600"/>
                </a:solidFill>
                <a:latin typeface="Calibri" pitchFamily="34" charset="0"/>
              </a:rPr>
              <a:t>Estimate benefit-cost results from effective program</a:t>
            </a:r>
          </a:p>
        </p:txBody>
      </p:sp>
      <p:sp>
        <p:nvSpPr>
          <p:cNvPr id="17" name="Oval 16"/>
          <p:cNvSpPr/>
          <p:nvPr/>
        </p:nvSpPr>
        <p:spPr>
          <a:xfrm>
            <a:off x="457200" y="1981200"/>
            <a:ext cx="3581400" cy="2362200"/>
          </a:xfrm>
          <a:prstGeom prst="ellipse">
            <a:avLst/>
          </a:prstGeom>
          <a:solidFill>
            <a:schemeClr val="tx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400" dirty="0" smtClean="0">
                <a:solidFill>
                  <a:srgbClr val="0000FF"/>
                </a:solidFill>
              </a:rPr>
              <a:t>What works?</a:t>
            </a:r>
          </a:p>
          <a:p>
            <a:pPr algn="ctr">
              <a:defRPr/>
            </a:pPr>
            <a:r>
              <a:rPr lang="en-US" sz="2000" dirty="0" smtClean="0">
                <a:solidFill>
                  <a:srgbClr val="006600"/>
                </a:solidFill>
              </a:rPr>
              <a:t>To reduce crime/ recidivism </a:t>
            </a:r>
            <a:r>
              <a:rPr lang="en-US" sz="2000" dirty="0">
                <a:solidFill>
                  <a:srgbClr val="006600"/>
                </a:solidFill>
              </a:rPr>
              <a:t>relative to a non-treated  </a:t>
            </a:r>
            <a:r>
              <a:rPr lang="en-US" sz="2000" dirty="0" smtClean="0">
                <a:solidFill>
                  <a:srgbClr val="006600"/>
                </a:solidFill>
              </a:rPr>
              <a:t>population</a:t>
            </a:r>
            <a:endParaRPr lang="en-US" sz="2000" dirty="0">
              <a:solidFill>
                <a:srgbClr val="006600"/>
              </a:solidFill>
            </a:endParaRPr>
          </a:p>
        </p:txBody>
      </p:sp>
      <p:cxnSp>
        <p:nvCxnSpPr>
          <p:cNvPr id="29" name="Straight Arrow Connector 28"/>
          <p:cNvCxnSpPr>
            <a:endCxn id="13" idx="1"/>
          </p:cNvCxnSpPr>
          <p:nvPr/>
        </p:nvCxnSpPr>
        <p:spPr>
          <a:xfrm>
            <a:off x="4038600" y="3041650"/>
            <a:ext cx="914400" cy="0"/>
          </a:xfrm>
          <a:prstGeom prst="straightConnector1">
            <a:avLst/>
          </a:prstGeom>
          <a:ln w="1016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705600" y="3733800"/>
            <a:ext cx="0" cy="990600"/>
          </a:xfrm>
          <a:prstGeom prst="straightConnector1">
            <a:avLst/>
          </a:prstGeom>
          <a:ln w="1016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3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28600" y="152400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1682" name="TextBox 11"/>
          <p:cNvSpPr txBox="1">
            <a:spLocks noChangeArrowheads="1"/>
          </p:cNvSpPr>
          <p:nvPr/>
        </p:nvSpPr>
        <p:spPr bwMode="auto">
          <a:xfrm>
            <a:off x="685800" y="457200"/>
            <a:ext cx="7696200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800" i="1" dirty="0">
                <a:solidFill>
                  <a:srgbClr val="FF0000"/>
                </a:solidFill>
                <a:latin typeface="Gill Sans MT"/>
              </a:rPr>
              <a:t>An example…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tabLst>
                <a:tab pos="342900" algn="l"/>
                <a:tab pos="3263900" algn="l"/>
                <a:tab pos="4914900" algn="l"/>
              </a:tabLst>
              <a:defRPr/>
            </a:pPr>
            <a:r>
              <a:rPr lang="en-US" sz="2400" i="1" dirty="0">
                <a:solidFill>
                  <a:srgbClr val="006600"/>
                </a:solidFill>
                <a:latin typeface="+mj-lt"/>
              </a:rPr>
              <a:t>Functional Family Therapy for Juvenile Offenders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tabLst>
                <a:tab pos="342900" algn="l"/>
                <a:tab pos="3263900" algn="l"/>
                <a:tab pos="4914900" algn="l"/>
              </a:tabLst>
              <a:defRPr/>
            </a:pPr>
            <a:r>
              <a:rPr lang="en-US" sz="2400" i="1" dirty="0">
                <a:solidFill>
                  <a:srgbClr val="006600"/>
                </a:solidFill>
                <a:latin typeface="+mj-lt"/>
              </a:rPr>
              <a:t>Reduces Recidivism Rates by 22 Percent</a:t>
            </a:r>
          </a:p>
          <a:p>
            <a:pPr algn="ctr" eaLnBrk="0" fontAlgn="auto" hangingPunct="0">
              <a:spcBef>
                <a:spcPts val="0"/>
              </a:spcBef>
              <a:spcAft>
                <a:spcPts val="1200"/>
              </a:spcAft>
              <a:defRPr/>
            </a:pPr>
            <a:endParaRPr lang="en-US" sz="2400" i="1" dirty="0">
              <a:solidFill>
                <a:srgbClr val="000099"/>
              </a:solidFill>
              <a:latin typeface="+mj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2060"/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144000" y="3124200"/>
            <a:ext cx="4267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rgbClr val="0000FF"/>
              </a:buClr>
              <a:tabLst>
                <a:tab pos="3263900" algn="l"/>
                <a:tab pos="4914900" algn="l"/>
              </a:tabLst>
            </a:pPr>
            <a:r>
              <a:rPr lang="en-US" b="1">
                <a:solidFill>
                  <a:srgbClr val="DA2128"/>
                </a:solidFill>
                <a:latin typeface="Calibri" pitchFamily="34" charset="0"/>
              </a:rPr>
              <a:t>Without</a:t>
            </a:r>
            <a:r>
              <a:rPr lang="en-US" b="1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b="1">
                <a:solidFill>
                  <a:srgbClr val="DA2128"/>
                </a:solidFill>
                <a:latin typeface="Calibri" pitchFamily="34" charset="0"/>
              </a:rPr>
              <a:t>FFT</a:t>
            </a:r>
            <a:r>
              <a:rPr lang="en-US">
                <a:solidFill>
                  <a:srgbClr val="0000FF"/>
                </a:solidFill>
                <a:latin typeface="Calibri" pitchFamily="34" charset="0"/>
              </a:rPr>
              <a:t>, an offender has a </a:t>
            </a:r>
            <a:r>
              <a:rPr lang="en-US" b="1">
                <a:solidFill>
                  <a:srgbClr val="DA2128"/>
                </a:solidFill>
                <a:latin typeface="Calibri" pitchFamily="34" charset="0"/>
              </a:rPr>
              <a:t>72% </a:t>
            </a:r>
            <a:r>
              <a:rPr lang="en-US">
                <a:solidFill>
                  <a:srgbClr val="0000FF"/>
                </a:solidFill>
                <a:latin typeface="Calibri" pitchFamily="34" charset="0"/>
              </a:rPr>
              <a:t>chance of being reconvicted for a new felony or misdemeanor after 15 years; 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144000" y="4002088"/>
            <a:ext cx="33289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DA2128"/>
                </a:solidFill>
                <a:latin typeface="Calibri" pitchFamily="34" charset="0"/>
              </a:rPr>
              <a:t>With FFT</a:t>
            </a:r>
            <a:r>
              <a:rPr lang="en-US">
                <a:solidFill>
                  <a:srgbClr val="0000FF"/>
                </a:solidFill>
                <a:latin typeface="Calibri" pitchFamily="34" charset="0"/>
              </a:rPr>
              <a:t>, the odds drop to </a:t>
            </a:r>
            <a:r>
              <a:rPr lang="en-US" b="1">
                <a:solidFill>
                  <a:srgbClr val="DA2128"/>
                </a:solidFill>
                <a:latin typeface="Calibri" pitchFamily="34" charset="0"/>
              </a:rPr>
              <a:t>59%</a:t>
            </a:r>
            <a:r>
              <a:rPr lang="en-US">
                <a:solidFill>
                  <a:srgbClr val="0000FF"/>
                </a:solidFill>
                <a:latin typeface="Calibri" pitchFamily="34" charset="0"/>
              </a:rPr>
              <a:t>.  </a:t>
            </a: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1032" name="Freeform 8"/>
          <p:cNvSpPr>
            <a:spLocks noEditPoints="1"/>
          </p:cNvSpPr>
          <p:nvPr/>
        </p:nvSpPr>
        <p:spPr bwMode="auto">
          <a:xfrm>
            <a:off x="2225675" y="2427288"/>
            <a:ext cx="5156200" cy="1519237"/>
          </a:xfrm>
          <a:custGeom>
            <a:avLst/>
            <a:gdLst>
              <a:gd name="T0" fmla="*/ 182 w 8660"/>
              <a:gd name="T1" fmla="*/ 2353 h 2552"/>
              <a:gd name="T2" fmla="*/ 53 w 8660"/>
              <a:gd name="T3" fmla="*/ 2516 h 2552"/>
              <a:gd name="T4" fmla="*/ 295 w 8660"/>
              <a:gd name="T5" fmla="*/ 2044 h 2552"/>
              <a:gd name="T6" fmla="*/ 458 w 8660"/>
              <a:gd name="T7" fmla="*/ 2174 h 2552"/>
              <a:gd name="T8" fmla="*/ 554 w 8660"/>
              <a:gd name="T9" fmla="*/ 1718 h 2552"/>
              <a:gd name="T10" fmla="*/ 717 w 8660"/>
              <a:gd name="T11" fmla="*/ 1848 h 2552"/>
              <a:gd name="T12" fmla="*/ 554 w 8660"/>
              <a:gd name="T13" fmla="*/ 1718 h 2552"/>
              <a:gd name="T14" fmla="*/ 1006 w 8660"/>
              <a:gd name="T15" fmla="*/ 1420 h 2552"/>
              <a:gd name="T16" fmla="*/ 849 w 8660"/>
              <a:gd name="T17" fmla="*/ 1557 h 2552"/>
              <a:gd name="T18" fmla="*/ 1173 w 8660"/>
              <a:gd name="T19" fmla="*/ 1136 h 2552"/>
              <a:gd name="T20" fmla="*/ 1309 w 8660"/>
              <a:gd name="T21" fmla="*/ 1293 h 2552"/>
              <a:gd name="T22" fmla="*/ 1539 w 8660"/>
              <a:gd name="T23" fmla="*/ 898 h 2552"/>
              <a:gd name="T24" fmla="*/ 1636 w 8660"/>
              <a:gd name="T25" fmla="*/ 1082 h 2552"/>
              <a:gd name="T26" fmla="*/ 1539 w 8660"/>
              <a:gd name="T27" fmla="*/ 898 h 2552"/>
              <a:gd name="T28" fmla="*/ 2049 w 8660"/>
              <a:gd name="T29" fmla="*/ 748 h 2552"/>
              <a:gd name="T30" fmla="*/ 1864 w 8660"/>
              <a:gd name="T31" fmla="*/ 845 h 2552"/>
              <a:gd name="T32" fmla="*/ 2315 w 8660"/>
              <a:gd name="T33" fmla="*/ 558 h 2552"/>
              <a:gd name="T34" fmla="*/ 2381 w 8660"/>
              <a:gd name="T35" fmla="*/ 755 h 2552"/>
              <a:gd name="T36" fmla="*/ 2728 w 8660"/>
              <a:gd name="T37" fmla="*/ 439 h 2552"/>
              <a:gd name="T38" fmla="*/ 2765 w 8660"/>
              <a:gd name="T39" fmla="*/ 644 h 2552"/>
              <a:gd name="T40" fmla="*/ 2728 w 8660"/>
              <a:gd name="T41" fmla="*/ 439 h 2552"/>
              <a:gd name="T42" fmla="*/ 3259 w 8660"/>
              <a:gd name="T43" fmla="*/ 449 h 2552"/>
              <a:gd name="T44" fmla="*/ 3054 w 8660"/>
              <a:gd name="T45" fmla="*/ 486 h 2552"/>
              <a:gd name="T46" fmla="*/ 3559 w 8660"/>
              <a:gd name="T47" fmla="*/ 315 h 2552"/>
              <a:gd name="T48" fmla="*/ 3580 w 8660"/>
              <a:gd name="T49" fmla="*/ 522 h 2552"/>
              <a:gd name="T50" fmla="*/ 3979 w 8660"/>
              <a:gd name="T51" fmla="*/ 278 h 2552"/>
              <a:gd name="T52" fmla="*/ 3990 w 8660"/>
              <a:gd name="T53" fmla="*/ 486 h 2552"/>
              <a:gd name="T54" fmla="*/ 3979 w 8660"/>
              <a:gd name="T55" fmla="*/ 278 h 2552"/>
              <a:gd name="T56" fmla="*/ 4504 w 8660"/>
              <a:gd name="T57" fmla="*/ 355 h 2552"/>
              <a:gd name="T58" fmla="*/ 4296 w 8660"/>
              <a:gd name="T59" fmla="*/ 366 h 2552"/>
              <a:gd name="T60" fmla="*/ 4810 w 8660"/>
              <a:gd name="T61" fmla="*/ 235 h 2552"/>
              <a:gd name="T62" fmla="*/ 4821 w 8660"/>
              <a:gd name="T63" fmla="*/ 443 h 2552"/>
              <a:gd name="T64" fmla="*/ 5226 w 8660"/>
              <a:gd name="T65" fmla="*/ 214 h 2552"/>
              <a:gd name="T66" fmla="*/ 5237 w 8660"/>
              <a:gd name="T67" fmla="*/ 422 h 2552"/>
              <a:gd name="T68" fmla="*/ 5226 w 8660"/>
              <a:gd name="T69" fmla="*/ 214 h 2552"/>
              <a:gd name="T70" fmla="*/ 5751 w 8660"/>
              <a:gd name="T71" fmla="*/ 291 h 2552"/>
              <a:gd name="T72" fmla="*/ 5543 w 8660"/>
              <a:gd name="T73" fmla="*/ 302 h 2552"/>
              <a:gd name="T74" fmla="*/ 6051 w 8660"/>
              <a:gd name="T75" fmla="*/ 157 h 2552"/>
              <a:gd name="T76" fmla="*/ 6072 w 8660"/>
              <a:gd name="T77" fmla="*/ 364 h 2552"/>
              <a:gd name="T78" fmla="*/ 6468 w 8660"/>
              <a:gd name="T79" fmla="*/ 117 h 2552"/>
              <a:gd name="T80" fmla="*/ 6484 w 8660"/>
              <a:gd name="T81" fmla="*/ 325 h 2552"/>
              <a:gd name="T82" fmla="*/ 6468 w 8660"/>
              <a:gd name="T83" fmla="*/ 117 h 2552"/>
              <a:gd name="T84" fmla="*/ 6994 w 8660"/>
              <a:gd name="T85" fmla="*/ 181 h 2552"/>
              <a:gd name="T86" fmla="*/ 6787 w 8660"/>
              <a:gd name="T87" fmla="*/ 197 h 2552"/>
              <a:gd name="T88" fmla="*/ 7298 w 8660"/>
              <a:gd name="T89" fmla="*/ 54 h 2552"/>
              <a:gd name="T90" fmla="*/ 7314 w 8660"/>
              <a:gd name="T91" fmla="*/ 261 h 2552"/>
              <a:gd name="T92" fmla="*/ 7715 w 8660"/>
              <a:gd name="T93" fmla="*/ 23 h 2552"/>
              <a:gd name="T94" fmla="*/ 7726 w 8660"/>
              <a:gd name="T95" fmla="*/ 231 h 2552"/>
              <a:gd name="T96" fmla="*/ 7715 w 8660"/>
              <a:gd name="T97" fmla="*/ 23 h 2552"/>
              <a:gd name="T98" fmla="*/ 8240 w 8660"/>
              <a:gd name="T99" fmla="*/ 101 h 2552"/>
              <a:gd name="T100" fmla="*/ 8032 w 8660"/>
              <a:gd name="T101" fmla="*/ 112 h 2552"/>
              <a:gd name="T102" fmla="*/ 8560 w 8660"/>
              <a:gd name="T103" fmla="*/ 15 h 2552"/>
              <a:gd name="T104" fmla="*/ 8544 w 8660"/>
              <a:gd name="T105" fmla="*/ 222 h 255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8660"/>
              <a:gd name="T160" fmla="*/ 0 h 2552"/>
              <a:gd name="T161" fmla="*/ 8660 w 8660"/>
              <a:gd name="T162" fmla="*/ 2552 h 255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8660" h="2552">
                <a:moveTo>
                  <a:pt x="36" y="2370"/>
                </a:moveTo>
                <a:lnTo>
                  <a:pt x="36" y="2370"/>
                </a:lnTo>
                <a:cubicBezTo>
                  <a:pt x="72" y="2325"/>
                  <a:pt x="137" y="2317"/>
                  <a:pt x="182" y="2353"/>
                </a:cubicBezTo>
                <a:cubicBezTo>
                  <a:pt x="227" y="2389"/>
                  <a:pt x="235" y="2454"/>
                  <a:pt x="199" y="2499"/>
                </a:cubicBezTo>
                <a:cubicBezTo>
                  <a:pt x="163" y="2544"/>
                  <a:pt x="98" y="2552"/>
                  <a:pt x="53" y="2516"/>
                </a:cubicBezTo>
                <a:cubicBezTo>
                  <a:pt x="8" y="2480"/>
                  <a:pt x="0" y="2415"/>
                  <a:pt x="36" y="2370"/>
                </a:cubicBezTo>
                <a:close/>
                <a:moveTo>
                  <a:pt x="295" y="2044"/>
                </a:moveTo>
                <a:lnTo>
                  <a:pt x="295" y="2044"/>
                </a:lnTo>
                <a:cubicBezTo>
                  <a:pt x="331" y="1999"/>
                  <a:pt x="397" y="1992"/>
                  <a:pt x="442" y="2027"/>
                </a:cubicBezTo>
                <a:cubicBezTo>
                  <a:pt x="486" y="2063"/>
                  <a:pt x="494" y="2128"/>
                  <a:pt x="458" y="2173"/>
                </a:cubicBezTo>
                <a:lnTo>
                  <a:pt x="458" y="2174"/>
                </a:lnTo>
                <a:cubicBezTo>
                  <a:pt x="422" y="2219"/>
                  <a:pt x="357" y="2226"/>
                  <a:pt x="312" y="2190"/>
                </a:cubicBezTo>
                <a:cubicBezTo>
                  <a:pt x="267" y="2154"/>
                  <a:pt x="260" y="2089"/>
                  <a:pt x="295" y="2044"/>
                </a:cubicBezTo>
                <a:close/>
                <a:moveTo>
                  <a:pt x="554" y="1718"/>
                </a:moveTo>
                <a:lnTo>
                  <a:pt x="555" y="1718"/>
                </a:lnTo>
                <a:cubicBezTo>
                  <a:pt x="590" y="1673"/>
                  <a:pt x="656" y="1666"/>
                  <a:pt x="701" y="1702"/>
                </a:cubicBezTo>
                <a:cubicBezTo>
                  <a:pt x="746" y="1737"/>
                  <a:pt x="753" y="1803"/>
                  <a:pt x="717" y="1848"/>
                </a:cubicBezTo>
                <a:cubicBezTo>
                  <a:pt x="682" y="1893"/>
                  <a:pt x="616" y="1900"/>
                  <a:pt x="571" y="1865"/>
                </a:cubicBezTo>
                <a:cubicBezTo>
                  <a:pt x="526" y="1829"/>
                  <a:pt x="519" y="1763"/>
                  <a:pt x="554" y="1718"/>
                </a:cubicBezTo>
                <a:close/>
                <a:moveTo>
                  <a:pt x="859" y="1410"/>
                </a:moveTo>
                <a:lnTo>
                  <a:pt x="859" y="1410"/>
                </a:lnTo>
                <a:cubicBezTo>
                  <a:pt x="902" y="1372"/>
                  <a:pt x="968" y="1377"/>
                  <a:pt x="1006" y="1420"/>
                </a:cubicBezTo>
                <a:cubicBezTo>
                  <a:pt x="1044" y="1463"/>
                  <a:pt x="1039" y="1529"/>
                  <a:pt x="996" y="1567"/>
                </a:cubicBezTo>
                <a:cubicBezTo>
                  <a:pt x="952" y="1605"/>
                  <a:pt x="887" y="1600"/>
                  <a:pt x="849" y="1557"/>
                </a:cubicBezTo>
                <a:cubicBezTo>
                  <a:pt x="811" y="1513"/>
                  <a:pt x="816" y="1448"/>
                  <a:pt x="859" y="1410"/>
                </a:cubicBezTo>
                <a:close/>
                <a:moveTo>
                  <a:pt x="1173" y="1137"/>
                </a:moveTo>
                <a:lnTo>
                  <a:pt x="1173" y="1136"/>
                </a:lnTo>
                <a:cubicBezTo>
                  <a:pt x="1216" y="1099"/>
                  <a:pt x="1282" y="1103"/>
                  <a:pt x="1320" y="1146"/>
                </a:cubicBezTo>
                <a:cubicBezTo>
                  <a:pt x="1357" y="1190"/>
                  <a:pt x="1353" y="1255"/>
                  <a:pt x="1310" y="1293"/>
                </a:cubicBezTo>
                <a:lnTo>
                  <a:pt x="1309" y="1293"/>
                </a:lnTo>
                <a:cubicBezTo>
                  <a:pt x="1266" y="1331"/>
                  <a:pt x="1200" y="1327"/>
                  <a:pt x="1163" y="1283"/>
                </a:cubicBezTo>
                <a:cubicBezTo>
                  <a:pt x="1125" y="1240"/>
                  <a:pt x="1129" y="1174"/>
                  <a:pt x="1173" y="1137"/>
                </a:cubicBezTo>
                <a:close/>
                <a:moveTo>
                  <a:pt x="1539" y="898"/>
                </a:moveTo>
                <a:lnTo>
                  <a:pt x="1540" y="898"/>
                </a:lnTo>
                <a:cubicBezTo>
                  <a:pt x="1590" y="871"/>
                  <a:pt x="1653" y="890"/>
                  <a:pt x="1680" y="941"/>
                </a:cubicBezTo>
                <a:cubicBezTo>
                  <a:pt x="1707" y="992"/>
                  <a:pt x="1687" y="1055"/>
                  <a:pt x="1636" y="1082"/>
                </a:cubicBezTo>
                <a:cubicBezTo>
                  <a:pt x="1585" y="1108"/>
                  <a:pt x="1523" y="1089"/>
                  <a:pt x="1496" y="1038"/>
                </a:cubicBezTo>
                <a:cubicBezTo>
                  <a:pt x="1469" y="987"/>
                  <a:pt x="1489" y="924"/>
                  <a:pt x="1539" y="898"/>
                </a:cubicBezTo>
                <a:close/>
                <a:moveTo>
                  <a:pt x="1908" y="704"/>
                </a:moveTo>
                <a:lnTo>
                  <a:pt x="1908" y="704"/>
                </a:lnTo>
                <a:cubicBezTo>
                  <a:pt x="1959" y="677"/>
                  <a:pt x="2022" y="697"/>
                  <a:pt x="2049" y="748"/>
                </a:cubicBezTo>
                <a:cubicBezTo>
                  <a:pt x="2075" y="799"/>
                  <a:pt x="2056" y="861"/>
                  <a:pt x="2005" y="888"/>
                </a:cubicBezTo>
                <a:cubicBezTo>
                  <a:pt x="1954" y="915"/>
                  <a:pt x="1891" y="895"/>
                  <a:pt x="1864" y="845"/>
                </a:cubicBezTo>
                <a:cubicBezTo>
                  <a:pt x="1838" y="794"/>
                  <a:pt x="1857" y="731"/>
                  <a:pt x="1908" y="704"/>
                </a:cubicBezTo>
                <a:close/>
                <a:moveTo>
                  <a:pt x="2315" y="558"/>
                </a:moveTo>
                <a:lnTo>
                  <a:pt x="2315" y="558"/>
                </a:lnTo>
                <a:cubicBezTo>
                  <a:pt x="2370" y="539"/>
                  <a:pt x="2428" y="569"/>
                  <a:pt x="2447" y="623"/>
                </a:cubicBezTo>
                <a:cubicBezTo>
                  <a:pt x="2465" y="678"/>
                  <a:pt x="2435" y="737"/>
                  <a:pt x="2381" y="755"/>
                </a:cubicBezTo>
                <a:cubicBezTo>
                  <a:pt x="2326" y="773"/>
                  <a:pt x="2267" y="744"/>
                  <a:pt x="2249" y="689"/>
                </a:cubicBezTo>
                <a:cubicBezTo>
                  <a:pt x="2231" y="635"/>
                  <a:pt x="2260" y="576"/>
                  <a:pt x="2315" y="558"/>
                </a:cubicBezTo>
                <a:close/>
                <a:moveTo>
                  <a:pt x="2728" y="439"/>
                </a:moveTo>
                <a:lnTo>
                  <a:pt x="2729" y="439"/>
                </a:lnTo>
                <a:cubicBezTo>
                  <a:pt x="2785" y="429"/>
                  <a:pt x="2839" y="466"/>
                  <a:pt x="2849" y="523"/>
                </a:cubicBezTo>
                <a:cubicBezTo>
                  <a:pt x="2860" y="579"/>
                  <a:pt x="2822" y="634"/>
                  <a:pt x="2765" y="644"/>
                </a:cubicBezTo>
                <a:cubicBezTo>
                  <a:pt x="2709" y="654"/>
                  <a:pt x="2655" y="616"/>
                  <a:pt x="2644" y="560"/>
                </a:cubicBezTo>
                <a:cubicBezTo>
                  <a:pt x="2634" y="503"/>
                  <a:pt x="2672" y="449"/>
                  <a:pt x="2728" y="439"/>
                </a:cubicBezTo>
                <a:close/>
                <a:moveTo>
                  <a:pt x="3138" y="366"/>
                </a:moveTo>
                <a:lnTo>
                  <a:pt x="3138" y="365"/>
                </a:lnTo>
                <a:cubicBezTo>
                  <a:pt x="3195" y="355"/>
                  <a:pt x="3249" y="393"/>
                  <a:pt x="3259" y="449"/>
                </a:cubicBezTo>
                <a:cubicBezTo>
                  <a:pt x="3269" y="506"/>
                  <a:pt x="3232" y="560"/>
                  <a:pt x="3175" y="570"/>
                </a:cubicBezTo>
                <a:cubicBezTo>
                  <a:pt x="3118" y="580"/>
                  <a:pt x="3064" y="543"/>
                  <a:pt x="3054" y="486"/>
                </a:cubicBezTo>
                <a:cubicBezTo>
                  <a:pt x="3044" y="430"/>
                  <a:pt x="3082" y="376"/>
                  <a:pt x="3138" y="366"/>
                </a:cubicBezTo>
                <a:close/>
                <a:moveTo>
                  <a:pt x="3559" y="315"/>
                </a:moveTo>
                <a:lnTo>
                  <a:pt x="3559" y="315"/>
                </a:lnTo>
                <a:cubicBezTo>
                  <a:pt x="3617" y="310"/>
                  <a:pt x="3668" y="351"/>
                  <a:pt x="3673" y="408"/>
                </a:cubicBezTo>
                <a:cubicBezTo>
                  <a:pt x="3679" y="466"/>
                  <a:pt x="3637" y="517"/>
                  <a:pt x="3580" y="522"/>
                </a:cubicBezTo>
                <a:cubicBezTo>
                  <a:pt x="3523" y="528"/>
                  <a:pt x="3472" y="486"/>
                  <a:pt x="3466" y="429"/>
                </a:cubicBezTo>
                <a:cubicBezTo>
                  <a:pt x="3460" y="372"/>
                  <a:pt x="3502" y="321"/>
                  <a:pt x="3559" y="315"/>
                </a:cubicBezTo>
                <a:close/>
                <a:moveTo>
                  <a:pt x="3979" y="278"/>
                </a:moveTo>
                <a:lnTo>
                  <a:pt x="3979" y="278"/>
                </a:lnTo>
                <a:cubicBezTo>
                  <a:pt x="4036" y="275"/>
                  <a:pt x="4085" y="319"/>
                  <a:pt x="4088" y="376"/>
                </a:cubicBezTo>
                <a:cubicBezTo>
                  <a:pt x="4091" y="434"/>
                  <a:pt x="4047" y="483"/>
                  <a:pt x="3990" y="486"/>
                </a:cubicBezTo>
                <a:lnTo>
                  <a:pt x="3989" y="486"/>
                </a:lnTo>
                <a:cubicBezTo>
                  <a:pt x="3932" y="489"/>
                  <a:pt x="3883" y="445"/>
                  <a:pt x="3880" y="387"/>
                </a:cubicBezTo>
                <a:cubicBezTo>
                  <a:pt x="3877" y="330"/>
                  <a:pt x="3921" y="281"/>
                  <a:pt x="3979" y="278"/>
                </a:cubicBezTo>
                <a:close/>
                <a:moveTo>
                  <a:pt x="4394" y="257"/>
                </a:moveTo>
                <a:lnTo>
                  <a:pt x="4395" y="257"/>
                </a:lnTo>
                <a:cubicBezTo>
                  <a:pt x="4452" y="254"/>
                  <a:pt x="4501" y="298"/>
                  <a:pt x="4504" y="355"/>
                </a:cubicBezTo>
                <a:cubicBezTo>
                  <a:pt x="4507" y="412"/>
                  <a:pt x="4463" y="461"/>
                  <a:pt x="4405" y="464"/>
                </a:cubicBezTo>
                <a:cubicBezTo>
                  <a:pt x="4348" y="467"/>
                  <a:pt x="4299" y="423"/>
                  <a:pt x="4296" y="366"/>
                </a:cubicBezTo>
                <a:cubicBezTo>
                  <a:pt x="4293" y="309"/>
                  <a:pt x="4337" y="260"/>
                  <a:pt x="4394" y="257"/>
                </a:cubicBezTo>
                <a:close/>
                <a:moveTo>
                  <a:pt x="4810" y="235"/>
                </a:moveTo>
                <a:lnTo>
                  <a:pt x="4810" y="235"/>
                </a:lnTo>
                <a:cubicBezTo>
                  <a:pt x="4868" y="232"/>
                  <a:pt x="4916" y="276"/>
                  <a:pt x="4919" y="334"/>
                </a:cubicBezTo>
                <a:cubicBezTo>
                  <a:pt x="4922" y="391"/>
                  <a:pt x="4878" y="440"/>
                  <a:pt x="4821" y="443"/>
                </a:cubicBezTo>
                <a:cubicBezTo>
                  <a:pt x="4763" y="446"/>
                  <a:pt x="4714" y="402"/>
                  <a:pt x="4711" y="345"/>
                </a:cubicBezTo>
                <a:cubicBezTo>
                  <a:pt x="4709" y="287"/>
                  <a:pt x="4753" y="238"/>
                  <a:pt x="4810" y="235"/>
                </a:cubicBezTo>
                <a:close/>
                <a:moveTo>
                  <a:pt x="5226" y="214"/>
                </a:moveTo>
                <a:lnTo>
                  <a:pt x="5226" y="214"/>
                </a:lnTo>
                <a:cubicBezTo>
                  <a:pt x="5283" y="211"/>
                  <a:pt x="5332" y="255"/>
                  <a:pt x="5335" y="312"/>
                </a:cubicBezTo>
                <a:cubicBezTo>
                  <a:pt x="5338" y="370"/>
                  <a:pt x="5294" y="419"/>
                  <a:pt x="5237" y="422"/>
                </a:cubicBezTo>
                <a:lnTo>
                  <a:pt x="5236" y="422"/>
                </a:lnTo>
                <a:cubicBezTo>
                  <a:pt x="5179" y="425"/>
                  <a:pt x="5130" y="381"/>
                  <a:pt x="5127" y="323"/>
                </a:cubicBezTo>
                <a:cubicBezTo>
                  <a:pt x="5124" y="266"/>
                  <a:pt x="5168" y="217"/>
                  <a:pt x="5226" y="214"/>
                </a:cubicBezTo>
                <a:close/>
                <a:moveTo>
                  <a:pt x="5641" y="193"/>
                </a:moveTo>
                <a:lnTo>
                  <a:pt x="5642" y="193"/>
                </a:lnTo>
                <a:cubicBezTo>
                  <a:pt x="5699" y="190"/>
                  <a:pt x="5748" y="234"/>
                  <a:pt x="5751" y="291"/>
                </a:cubicBezTo>
                <a:cubicBezTo>
                  <a:pt x="5754" y="349"/>
                  <a:pt x="5710" y="397"/>
                  <a:pt x="5652" y="400"/>
                </a:cubicBezTo>
                <a:cubicBezTo>
                  <a:pt x="5595" y="403"/>
                  <a:pt x="5546" y="359"/>
                  <a:pt x="5543" y="302"/>
                </a:cubicBezTo>
                <a:cubicBezTo>
                  <a:pt x="5540" y="245"/>
                  <a:pt x="5584" y="196"/>
                  <a:pt x="5641" y="193"/>
                </a:cubicBezTo>
                <a:close/>
                <a:moveTo>
                  <a:pt x="6051" y="157"/>
                </a:moveTo>
                <a:lnTo>
                  <a:pt x="6051" y="157"/>
                </a:lnTo>
                <a:cubicBezTo>
                  <a:pt x="6108" y="152"/>
                  <a:pt x="6159" y="193"/>
                  <a:pt x="6165" y="250"/>
                </a:cubicBezTo>
                <a:cubicBezTo>
                  <a:pt x="6171" y="308"/>
                  <a:pt x="6129" y="359"/>
                  <a:pt x="6072" y="364"/>
                </a:cubicBezTo>
                <a:cubicBezTo>
                  <a:pt x="6015" y="370"/>
                  <a:pt x="5964" y="328"/>
                  <a:pt x="5958" y="271"/>
                </a:cubicBezTo>
                <a:cubicBezTo>
                  <a:pt x="5952" y="214"/>
                  <a:pt x="5994" y="163"/>
                  <a:pt x="6051" y="157"/>
                </a:cubicBezTo>
                <a:close/>
                <a:moveTo>
                  <a:pt x="6468" y="117"/>
                </a:moveTo>
                <a:lnTo>
                  <a:pt x="6468" y="117"/>
                </a:lnTo>
                <a:cubicBezTo>
                  <a:pt x="6525" y="113"/>
                  <a:pt x="6575" y="156"/>
                  <a:pt x="6579" y="213"/>
                </a:cubicBezTo>
                <a:cubicBezTo>
                  <a:pt x="6584" y="270"/>
                  <a:pt x="6541" y="320"/>
                  <a:pt x="6484" y="325"/>
                </a:cubicBezTo>
                <a:cubicBezTo>
                  <a:pt x="6426" y="329"/>
                  <a:pt x="6376" y="286"/>
                  <a:pt x="6372" y="229"/>
                </a:cubicBezTo>
                <a:cubicBezTo>
                  <a:pt x="6367" y="172"/>
                  <a:pt x="6410" y="122"/>
                  <a:pt x="6468" y="117"/>
                </a:cubicBezTo>
                <a:close/>
                <a:moveTo>
                  <a:pt x="6883" y="85"/>
                </a:moveTo>
                <a:lnTo>
                  <a:pt x="6883" y="85"/>
                </a:lnTo>
                <a:cubicBezTo>
                  <a:pt x="6940" y="81"/>
                  <a:pt x="6990" y="124"/>
                  <a:pt x="6994" y="181"/>
                </a:cubicBezTo>
                <a:cubicBezTo>
                  <a:pt x="6999" y="238"/>
                  <a:pt x="6956" y="288"/>
                  <a:pt x="6899" y="293"/>
                </a:cubicBezTo>
                <a:cubicBezTo>
                  <a:pt x="6841" y="297"/>
                  <a:pt x="6791" y="254"/>
                  <a:pt x="6787" y="197"/>
                </a:cubicBezTo>
                <a:cubicBezTo>
                  <a:pt x="6782" y="140"/>
                  <a:pt x="6825" y="90"/>
                  <a:pt x="6883" y="85"/>
                </a:cubicBezTo>
                <a:close/>
                <a:moveTo>
                  <a:pt x="7297" y="54"/>
                </a:moveTo>
                <a:lnTo>
                  <a:pt x="7298" y="54"/>
                </a:lnTo>
                <a:cubicBezTo>
                  <a:pt x="7355" y="49"/>
                  <a:pt x="7405" y="92"/>
                  <a:pt x="7409" y="149"/>
                </a:cubicBezTo>
                <a:cubicBezTo>
                  <a:pt x="7414" y="206"/>
                  <a:pt x="7371" y="256"/>
                  <a:pt x="7314" y="261"/>
                </a:cubicBezTo>
                <a:cubicBezTo>
                  <a:pt x="7256" y="265"/>
                  <a:pt x="7206" y="223"/>
                  <a:pt x="7202" y="165"/>
                </a:cubicBezTo>
                <a:cubicBezTo>
                  <a:pt x="7197" y="108"/>
                  <a:pt x="7240" y="58"/>
                  <a:pt x="7297" y="54"/>
                </a:cubicBezTo>
                <a:close/>
                <a:moveTo>
                  <a:pt x="7715" y="23"/>
                </a:moveTo>
                <a:lnTo>
                  <a:pt x="7716" y="23"/>
                </a:lnTo>
                <a:cubicBezTo>
                  <a:pt x="7773" y="20"/>
                  <a:pt x="7822" y="65"/>
                  <a:pt x="7825" y="122"/>
                </a:cubicBezTo>
                <a:cubicBezTo>
                  <a:pt x="7828" y="179"/>
                  <a:pt x="7783" y="228"/>
                  <a:pt x="7726" y="231"/>
                </a:cubicBezTo>
                <a:cubicBezTo>
                  <a:pt x="7668" y="234"/>
                  <a:pt x="7620" y="190"/>
                  <a:pt x="7617" y="132"/>
                </a:cubicBezTo>
                <a:cubicBezTo>
                  <a:pt x="7614" y="75"/>
                  <a:pt x="7658" y="26"/>
                  <a:pt x="7715" y="23"/>
                </a:cubicBezTo>
                <a:close/>
                <a:moveTo>
                  <a:pt x="8131" y="2"/>
                </a:moveTo>
                <a:lnTo>
                  <a:pt x="8131" y="2"/>
                </a:lnTo>
                <a:cubicBezTo>
                  <a:pt x="8189" y="0"/>
                  <a:pt x="8237" y="44"/>
                  <a:pt x="8240" y="101"/>
                </a:cubicBezTo>
                <a:cubicBezTo>
                  <a:pt x="8243" y="158"/>
                  <a:pt x="8199" y="207"/>
                  <a:pt x="8142" y="210"/>
                </a:cubicBezTo>
                <a:cubicBezTo>
                  <a:pt x="8084" y="213"/>
                  <a:pt x="8035" y="169"/>
                  <a:pt x="8032" y="112"/>
                </a:cubicBezTo>
                <a:cubicBezTo>
                  <a:pt x="8030" y="54"/>
                  <a:pt x="8074" y="5"/>
                  <a:pt x="8131" y="2"/>
                </a:cubicBezTo>
                <a:close/>
                <a:moveTo>
                  <a:pt x="8560" y="15"/>
                </a:moveTo>
                <a:lnTo>
                  <a:pt x="8560" y="15"/>
                </a:lnTo>
                <a:cubicBezTo>
                  <a:pt x="8617" y="19"/>
                  <a:pt x="8660" y="69"/>
                  <a:pt x="8655" y="126"/>
                </a:cubicBezTo>
                <a:cubicBezTo>
                  <a:pt x="8651" y="184"/>
                  <a:pt x="8601" y="226"/>
                  <a:pt x="8544" y="222"/>
                </a:cubicBezTo>
                <a:cubicBezTo>
                  <a:pt x="8486" y="218"/>
                  <a:pt x="8443" y="168"/>
                  <a:pt x="8448" y="110"/>
                </a:cubicBezTo>
                <a:cubicBezTo>
                  <a:pt x="8452" y="53"/>
                  <a:pt x="8502" y="10"/>
                  <a:pt x="8560" y="15"/>
                </a:cubicBezTo>
                <a:close/>
              </a:path>
            </a:pathLst>
          </a:custGeom>
          <a:solidFill>
            <a:srgbClr val="006600"/>
          </a:solidFill>
          <a:ln w="9525" cap="flat">
            <a:solidFill>
              <a:srgbClr val="006600"/>
            </a:solidFill>
            <a:prstDash val="solid"/>
            <a:bevel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>
            <a:off x="2238375" y="2947988"/>
            <a:ext cx="5349875" cy="1395412"/>
          </a:xfrm>
          <a:custGeom>
            <a:avLst/>
            <a:gdLst>
              <a:gd name="T0" fmla="*/ 33 w 8987"/>
              <a:gd name="T1" fmla="*/ 2198 h 2345"/>
              <a:gd name="T2" fmla="*/ 657 w 8987"/>
              <a:gd name="T3" fmla="*/ 1606 h 2345"/>
              <a:gd name="T4" fmla="*/ 668 w 8987"/>
              <a:gd name="T5" fmla="*/ 1598 h 2345"/>
              <a:gd name="T6" fmla="*/ 1308 w 8987"/>
              <a:gd name="T7" fmla="*/ 1166 h 2345"/>
              <a:gd name="T8" fmla="*/ 1319 w 8987"/>
              <a:gd name="T9" fmla="*/ 1160 h 2345"/>
              <a:gd name="T10" fmla="*/ 1943 w 8987"/>
              <a:gd name="T11" fmla="*/ 872 h 2345"/>
              <a:gd name="T12" fmla="*/ 2577 w 8987"/>
              <a:gd name="T13" fmla="*/ 676 h 2345"/>
              <a:gd name="T14" fmla="*/ 3225 w 8987"/>
              <a:gd name="T15" fmla="*/ 546 h 2345"/>
              <a:gd name="T16" fmla="*/ 3852 w 8987"/>
              <a:gd name="T17" fmla="*/ 449 h 2345"/>
              <a:gd name="T18" fmla="*/ 4478 w 8987"/>
              <a:gd name="T19" fmla="*/ 369 h 2345"/>
              <a:gd name="T20" fmla="*/ 5121 w 8987"/>
              <a:gd name="T21" fmla="*/ 305 h 2345"/>
              <a:gd name="T22" fmla="*/ 5742 w 8987"/>
              <a:gd name="T23" fmla="*/ 225 h 2345"/>
              <a:gd name="T24" fmla="*/ 6366 w 8987"/>
              <a:gd name="T25" fmla="*/ 145 h 2345"/>
              <a:gd name="T26" fmla="*/ 7005 w 8987"/>
              <a:gd name="T27" fmla="*/ 49 h 2345"/>
              <a:gd name="T28" fmla="*/ 7636 w 8987"/>
              <a:gd name="T29" fmla="*/ 17 h 2345"/>
              <a:gd name="T30" fmla="*/ 8262 w 8987"/>
              <a:gd name="T31" fmla="*/ 0 h 2345"/>
              <a:gd name="T32" fmla="*/ 8908 w 8987"/>
              <a:gd name="T33" fmla="*/ 33 h 2345"/>
              <a:gd name="T34" fmla="*/ 8984 w 8987"/>
              <a:gd name="T35" fmla="*/ 116 h 2345"/>
              <a:gd name="T36" fmla="*/ 8900 w 8987"/>
              <a:gd name="T37" fmla="*/ 192 h 2345"/>
              <a:gd name="T38" fmla="*/ 8267 w 8987"/>
              <a:gd name="T39" fmla="*/ 160 h 2345"/>
              <a:gd name="T40" fmla="*/ 7645 w 8987"/>
              <a:gd name="T41" fmla="*/ 176 h 2345"/>
              <a:gd name="T42" fmla="*/ 7028 w 8987"/>
              <a:gd name="T43" fmla="*/ 208 h 2345"/>
              <a:gd name="T44" fmla="*/ 6387 w 8987"/>
              <a:gd name="T45" fmla="*/ 304 h 2345"/>
              <a:gd name="T46" fmla="*/ 5763 w 8987"/>
              <a:gd name="T47" fmla="*/ 384 h 2345"/>
              <a:gd name="T48" fmla="*/ 5136 w 8987"/>
              <a:gd name="T49" fmla="*/ 464 h 2345"/>
              <a:gd name="T50" fmla="*/ 4499 w 8987"/>
              <a:gd name="T51" fmla="*/ 528 h 2345"/>
              <a:gd name="T52" fmla="*/ 3877 w 8987"/>
              <a:gd name="T53" fmla="*/ 608 h 2345"/>
              <a:gd name="T54" fmla="*/ 3256 w 8987"/>
              <a:gd name="T55" fmla="*/ 703 h 2345"/>
              <a:gd name="T56" fmla="*/ 2624 w 8987"/>
              <a:gd name="T57" fmla="*/ 829 h 2345"/>
              <a:gd name="T58" fmla="*/ 2010 w 8987"/>
              <a:gd name="T59" fmla="*/ 1017 h 2345"/>
              <a:gd name="T60" fmla="*/ 1386 w 8987"/>
              <a:gd name="T61" fmla="*/ 1305 h 2345"/>
              <a:gd name="T62" fmla="*/ 1397 w 8987"/>
              <a:gd name="T63" fmla="*/ 1299 h 2345"/>
              <a:gd name="T64" fmla="*/ 757 w 8987"/>
              <a:gd name="T65" fmla="*/ 1731 h 2345"/>
              <a:gd name="T66" fmla="*/ 768 w 8987"/>
              <a:gd name="T67" fmla="*/ 1723 h 2345"/>
              <a:gd name="T68" fmla="*/ 144 w 8987"/>
              <a:gd name="T69" fmla="*/ 2315 h 2345"/>
              <a:gd name="T70" fmla="*/ 30 w 8987"/>
              <a:gd name="T71" fmla="*/ 2312 h 2345"/>
              <a:gd name="T72" fmla="*/ 33 w 8987"/>
              <a:gd name="T73" fmla="*/ 2198 h 2345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8987"/>
              <a:gd name="T112" fmla="*/ 0 h 2345"/>
              <a:gd name="T113" fmla="*/ 8987 w 8987"/>
              <a:gd name="T114" fmla="*/ 2345 h 2345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8987" h="2345">
                <a:moveTo>
                  <a:pt x="33" y="2198"/>
                </a:moveTo>
                <a:lnTo>
                  <a:pt x="657" y="1606"/>
                </a:lnTo>
                <a:cubicBezTo>
                  <a:pt x="661" y="1603"/>
                  <a:pt x="664" y="1601"/>
                  <a:pt x="668" y="1598"/>
                </a:cubicBezTo>
                <a:lnTo>
                  <a:pt x="1308" y="1166"/>
                </a:lnTo>
                <a:cubicBezTo>
                  <a:pt x="1311" y="1164"/>
                  <a:pt x="1315" y="1162"/>
                  <a:pt x="1319" y="1160"/>
                </a:cubicBezTo>
                <a:lnTo>
                  <a:pt x="1943" y="872"/>
                </a:lnTo>
                <a:lnTo>
                  <a:pt x="2577" y="676"/>
                </a:lnTo>
                <a:lnTo>
                  <a:pt x="3225" y="546"/>
                </a:lnTo>
                <a:lnTo>
                  <a:pt x="3852" y="449"/>
                </a:lnTo>
                <a:lnTo>
                  <a:pt x="4478" y="369"/>
                </a:lnTo>
                <a:lnTo>
                  <a:pt x="5121" y="305"/>
                </a:lnTo>
                <a:lnTo>
                  <a:pt x="5742" y="225"/>
                </a:lnTo>
                <a:lnTo>
                  <a:pt x="6366" y="145"/>
                </a:lnTo>
                <a:lnTo>
                  <a:pt x="7005" y="49"/>
                </a:lnTo>
                <a:lnTo>
                  <a:pt x="7636" y="17"/>
                </a:lnTo>
                <a:lnTo>
                  <a:pt x="8262" y="0"/>
                </a:lnTo>
                <a:lnTo>
                  <a:pt x="8908" y="33"/>
                </a:lnTo>
                <a:cubicBezTo>
                  <a:pt x="8953" y="35"/>
                  <a:pt x="8987" y="72"/>
                  <a:pt x="8984" y="116"/>
                </a:cubicBezTo>
                <a:cubicBezTo>
                  <a:pt x="8982" y="161"/>
                  <a:pt x="8945" y="195"/>
                  <a:pt x="8900" y="192"/>
                </a:cubicBezTo>
                <a:lnTo>
                  <a:pt x="8267" y="160"/>
                </a:lnTo>
                <a:lnTo>
                  <a:pt x="7645" y="176"/>
                </a:lnTo>
                <a:lnTo>
                  <a:pt x="7028" y="208"/>
                </a:lnTo>
                <a:lnTo>
                  <a:pt x="6387" y="304"/>
                </a:lnTo>
                <a:lnTo>
                  <a:pt x="5763" y="384"/>
                </a:lnTo>
                <a:lnTo>
                  <a:pt x="5136" y="464"/>
                </a:lnTo>
                <a:lnTo>
                  <a:pt x="4499" y="528"/>
                </a:lnTo>
                <a:lnTo>
                  <a:pt x="3877" y="608"/>
                </a:lnTo>
                <a:lnTo>
                  <a:pt x="3256" y="703"/>
                </a:lnTo>
                <a:lnTo>
                  <a:pt x="2624" y="829"/>
                </a:lnTo>
                <a:lnTo>
                  <a:pt x="2010" y="1017"/>
                </a:lnTo>
                <a:lnTo>
                  <a:pt x="1386" y="1305"/>
                </a:lnTo>
                <a:lnTo>
                  <a:pt x="1397" y="1299"/>
                </a:lnTo>
                <a:lnTo>
                  <a:pt x="757" y="1731"/>
                </a:lnTo>
                <a:lnTo>
                  <a:pt x="768" y="1723"/>
                </a:lnTo>
                <a:lnTo>
                  <a:pt x="144" y="2315"/>
                </a:lnTo>
                <a:cubicBezTo>
                  <a:pt x="111" y="2345"/>
                  <a:pt x="61" y="2344"/>
                  <a:pt x="30" y="2312"/>
                </a:cubicBezTo>
                <a:cubicBezTo>
                  <a:pt x="0" y="2279"/>
                  <a:pt x="1" y="2229"/>
                  <a:pt x="33" y="2198"/>
                </a:cubicBezTo>
                <a:close/>
              </a:path>
            </a:pathLst>
          </a:custGeom>
          <a:solidFill>
            <a:srgbClr val="0000FF"/>
          </a:solidFill>
          <a:ln w="9525" cap="flat">
            <a:solidFill>
              <a:srgbClr val="0000FF"/>
            </a:solidFill>
            <a:prstDash val="solid"/>
            <a:bevel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2246313" y="5648325"/>
            <a:ext cx="5489575" cy="576263"/>
            <a:chOff x="2246313" y="5648325"/>
            <a:chExt cx="5489575" cy="576421"/>
          </a:xfrm>
        </p:grpSpPr>
        <p:sp>
          <p:nvSpPr>
            <p:cNvPr id="21534" name="Rectangle 19"/>
            <p:cNvSpPr>
              <a:spLocks noChangeArrowheads="1"/>
            </p:cNvSpPr>
            <p:nvPr/>
          </p:nvSpPr>
          <p:spPr bwMode="auto">
            <a:xfrm>
              <a:off x="2246313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1</a:t>
              </a:r>
              <a:endParaRPr lang="en-US"/>
            </a:p>
          </p:txBody>
        </p:sp>
        <p:sp>
          <p:nvSpPr>
            <p:cNvPr id="21535" name="Rectangle 20"/>
            <p:cNvSpPr>
              <a:spLocks noChangeArrowheads="1"/>
            </p:cNvSpPr>
            <p:nvPr/>
          </p:nvSpPr>
          <p:spPr bwMode="auto">
            <a:xfrm>
              <a:off x="2620963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2</a:t>
              </a:r>
              <a:endParaRPr lang="en-US"/>
            </a:p>
          </p:txBody>
        </p:sp>
        <p:sp>
          <p:nvSpPr>
            <p:cNvPr id="21536" name="Rectangle 21"/>
            <p:cNvSpPr>
              <a:spLocks noChangeArrowheads="1"/>
            </p:cNvSpPr>
            <p:nvPr/>
          </p:nvSpPr>
          <p:spPr bwMode="auto">
            <a:xfrm>
              <a:off x="2995613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3</a:t>
              </a:r>
              <a:endParaRPr lang="en-US"/>
            </a:p>
          </p:txBody>
        </p:sp>
        <p:sp>
          <p:nvSpPr>
            <p:cNvPr id="21537" name="Rectangle 22"/>
            <p:cNvSpPr>
              <a:spLocks noChangeArrowheads="1"/>
            </p:cNvSpPr>
            <p:nvPr/>
          </p:nvSpPr>
          <p:spPr bwMode="auto">
            <a:xfrm>
              <a:off x="3370263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4</a:t>
              </a:r>
              <a:endParaRPr lang="en-US"/>
            </a:p>
          </p:txBody>
        </p:sp>
        <p:sp>
          <p:nvSpPr>
            <p:cNvPr id="21538" name="Rectangle 23"/>
            <p:cNvSpPr>
              <a:spLocks noChangeArrowheads="1"/>
            </p:cNvSpPr>
            <p:nvPr/>
          </p:nvSpPr>
          <p:spPr bwMode="auto">
            <a:xfrm>
              <a:off x="3744913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5</a:t>
              </a:r>
              <a:endParaRPr lang="en-US"/>
            </a:p>
          </p:txBody>
        </p:sp>
        <p:sp>
          <p:nvSpPr>
            <p:cNvPr id="21539" name="Rectangle 24"/>
            <p:cNvSpPr>
              <a:spLocks noChangeArrowheads="1"/>
            </p:cNvSpPr>
            <p:nvPr/>
          </p:nvSpPr>
          <p:spPr bwMode="auto">
            <a:xfrm>
              <a:off x="4117975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6</a:t>
              </a:r>
              <a:endParaRPr lang="en-US"/>
            </a:p>
          </p:txBody>
        </p:sp>
        <p:sp>
          <p:nvSpPr>
            <p:cNvPr id="21540" name="Rectangle 25"/>
            <p:cNvSpPr>
              <a:spLocks noChangeArrowheads="1"/>
            </p:cNvSpPr>
            <p:nvPr/>
          </p:nvSpPr>
          <p:spPr bwMode="auto">
            <a:xfrm>
              <a:off x="4492625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7</a:t>
              </a:r>
              <a:endParaRPr lang="en-US"/>
            </a:p>
          </p:txBody>
        </p:sp>
        <p:sp>
          <p:nvSpPr>
            <p:cNvPr id="21541" name="Rectangle 26"/>
            <p:cNvSpPr>
              <a:spLocks noChangeArrowheads="1"/>
            </p:cNvSpPr>
            <p:nvPr/>
          </p:nvSpPr>
          <p:spPr bwMode="auto">
            <a:xfrm>
              <a:off x="4867275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8</a:t>
              </a:r>
              <a:endParaRPr lang="en-US"/>
            </a:p>
          </p:txBody>
        </p:sp>
        <p:sp>
          <p:nvSpPr>
            <p:cNvPr id="21542" name="Rectangle 27"/>
            <p:cNvSpPr>
              <a:spLocks noChangeArrowheads="1"/>
            </p:cNvSpPr>
            <p:nvPr/>
          </p:nvSpPr>
          <p:spPr bwMode="auto">
            <a:xfrm>
              <a:off x="5241925" y="5648325"/>
              <a:ext cx="209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9</a:t>
              </a:r>
              <a:endParaRPr lang="en-US"/>
            </a:p>
          </p:txBody>
        </p:sp>
        <p:sp>
          <p:nvSpPr>
            <p:cNvPr id="21543" name="Rectangle 28"/>
            <p:cNvSpPr>
              <a:spLocks noChangeArrowheads="1"/>
            </p:cNvSpPr>
            <p:nvPr/>
          </p:nvSpPr>
          <p:spPr bwMode="auto">
            <a:xfrm>
              <a:off x="5559425" y="5648325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10</a:t>
              </a:r>
              <a:endParaRPr lang="en-US"/>
            </a:p>
          </p:txBody>
        </p:sp>
        <p:sp>
          <p:nvSpPr>
            <p:cNvPr id="21544" name="Rectangle 29"/>
            <p:cNvSpPr>
              <a:spLocks noChangeArrowheads="1"/>
            </p:cNvSpPr>
            <p:nvPr/>
          </p:nvSpPr>
          <p:spPr bwMode="auto">
            <a:xfrm>
              <a:off x="5934075" y="5648325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11</a:t>
              </a:r>
              <a:endParaRPr lang="en-US"/>
            </a:p>
          </p:txBody>
        </p:sp>
        <p:sp>
          <p:nvSpPr>
            <p:cNvPr id="21545" name="Rectangle 30"/>
            <p:cNvSpPr>
              <a:spLocks noChangeArrowheads="1"/>
            </p:cNvSpPr>
            <p:nvPr/>
          </p:nvSpPr>
          <p:spPr bwMode="auto">
            <a:xfrm>
              <a:off x="6308725" y="5648325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12</a:t>
              </a:r>
              <a:endParaRPr lang="en-US"/>
            </a:p>
          </p:txBody>
        </p:sp>
        <p:sp>
          <p:nvSpPr>
            <p:cNvPr id="21546" name="Rectangle 31"/>
            <p:cNvSpPr>
              <a:spLocks noChangeArrowheads="1"/>
            </p:cNvSpPr>
            <p:nvPr/>
          </p:nvSpPr>
          <p:spPr bwMode="auto">
            <a:xfrm>
              <a:off x="6683375" y="5648325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13</a:t>
              </a:r>
              <a:endParaRPr lang="en-US"/>
            </a:p>
          </p:txBody>
        </p:sp>
        <p:sp>
          <p:nvSpPr>
            <p:cNvPr id="21547" name="Rectangle 32"/>
            <p:cNvSpPr>
              <a:spLocks noChangeArrowheads="1"/>
            </p:cNvSpPr>
            <p:nvPr/>
          </p:nvSpPr>
          <p:spPr bwMode="auto">
            <a:xfrm>
              <a:off x="7056438" y="5648325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14</a:t>
              </a:r>
              <a:endParaRPr lang="en-US"/>
            </a:p>
          </p:txBody>
        </p:sp>
        <p:sp>
          <p:nvSpPr>
            <p:cNvPr id="21548" name="Rectangle 33"/>
            <p:cNvSpPr>
              <a:spLocks noChangeArrowheads="1"/>
            </p:cNvSpPr>
            <p:nvPr/>
          </p:nvSpPr>
          <p:spPr bwMode="auto">
            <a:xfrm>
              <a:off x="7431088" y="5648325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15</a:t>
              </a:r>
              <a:endParaRPr lang="en-US"/>
            </a:p>
          </p:txBody>
        </p:sp>
        <p:sp>
          <p:nvSpPr>
            <p:cNvPr id="21549" name="Rectangle 35"/>
            <p:cNvSpPr>
              <a:spLocks noChangeArrowheads="1"/>
            </p:cNvSpPr>
            <p:nvPr/>
          </p:nvSpPr>
          <p:spPr bwMode="auto">
            <a:xfrm>
              <a:off x="4279900" y="5978525"/>
              <a:ext cx="130696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Follow-up Years</a:t>
              </a:r>
              <a:endParaRPr lang="en-US"/>
            </a:p>
          </p:txBody>
        </p:sp>
      </p:grp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2471738" y="4710113"/>
            <a:ext cx="1719262" cy="333375"/>
            <a:chOff x="2471738" y="4710113"/>
            <a:chExt cx="1719262" cy="333375"/>
          </a:xfrm>
        </p:grpSpPr>
        <p:sp>
          <p:nvSpPr>
            <p:cNvPr id="21532" name="Freeform 38"/>
            <p:cNvSpPr>
              <a:spLocks noEditPoints="1"/>
            </p:cNvSpPr>
            <p:nvPr/>
          </p:nvSpPr>
          <p:spPr bwMode="auto">
            <a:xfrm>
              <a:off x="2471738" y="4805363"/>
              <a:ext cx="285750" cy="95250"/>
            </a:xfrm>
            <a:custGeom>
              <a:avLst/>
              <a:gdLst>
                <a:gd name="T0" fmla="*/ 80 w 481"/>
                <a:gd name="T1" fmla="*/ 0 h 160"/>
                <a:gd name="T2" fmla="*/ 81 w 481"/>
                <a:gd name="T3" fmla="*/ 0 h 160"/>
                <a:gd name="T4" fmla="*/ 161 w 481"/>
                <a:gd name="T5" fmla="*/ 80 h 160"/>
                <a:gd name="T6" fmla="*/ 81 w 481"/>
                <a:gd name="T7" fmla="*/ 160 h 160"/>
                <a:gd name="T8" fmla="*/ 80 w 481"/>
                <a:gd name="T9" fmla="*/ 160 h 160"/>
                <a:gd name="T10" fmla="*/ 0 w 481"/>
                <a:gd name="T11" fmla="*/ 80 h 160"/>
                <a:gd name="T12" fmla="*/ 80 w 481"/>
                <a:gd name="T13" fmla="*/ 0 h 160"/>
                <a:gd name="T14" fmla="*/ 401 w 481"/>
                <a:gd name="T15" fmla="*/ 0 h 160"/>
                <a:gd name="T16" fmla="*/ 401 w 481"/>
                <a:gd name="T17" fmla="*/ 0 h 160"/>
                <a:gd name="T18" fmla="*/ 481 w 481"/>
                <a:gd name="T19" fmla="*/ 80 h 160"/>
                <a:gd name="T20" fmla="*/ 401 w 481"/>
                <a:gd name="T21" fmla="*/ 160 h 160"/>
                <a:gd name="T22" fmla="*/ 401 w 481"/>
                <a:gd name="T23" fmla="*/ 160 h 160"/>
                <a:gd name="T24" fmla="*/ 321 w 481"/>
                <a:gd name="T25" fmla="*/ 80 h 160"/>
                <a:gd name="T26" fmla="*/ 401 w 481"/>
                <a:gd name="T27" fmla="*/ 0 h 16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81"/>
                <a:gd name="T43" fmla="*/ 0 h 160"/>
                <a:gd name="T44" fmla="*/ 481 w 481"/>
                <a:gd name="T45" fmla="*/ 160 h 16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81" h="160">
                  <a:moveTo>
                    <a:pt x="80" y="0"/>
                  </a:moveTo>
                  <a:lnTo>
                    <a:pt x="81" y="0"/>
                  </a:ln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0"/>
                    <a:pt x="81" y="160"/>
                  </a:cubicBezTo>
                  <a:lnTo>
                    <a:pt x="80" y="160"/>
                  </a:lnTo>
                  <a:cubicBezTo>
                    <a:pt x="36" y="160"/>
                    <a:pt x="0" y="125"/>
                    <a:pt x="0" y="80"/>
                  </a:cubicBezTo>
                  <a:cubicBezTo>
                    <a:pt x="0" y="36"/>
                    <a:pt x="36" y="0"/>
                    <a:pt x="80" y="0"/>
                  </a:cubicBezTo>
                  <a:close/>
                  <a:moveTo>
                    <a:pt x="401" y="0"/>
                  </a:moveTo>
                  <a:lnTo>
                    <a:pt x="401" y="0"/>
                  </a:lnTo>
                  <a:cubicBezTo>
                    <a:pt x="445" y="0"/>
                    <a:pt x="481" y="36"/>
                    <a:pt x="481" y="80"/>
                  </a:cubicBezTo>
                  <a:cubicBezTo>
                    <a:pt x="481" y="125"/>
                    <a:pt x="445" y="160"/>
                    <a:pt x="401" y="160"/>
                  </a:cubicBezTo>
                  <a:cubicBezTo>
                    <a:pt x="356" y="160"/>
                    <a:pt x="321" y="125"/>
                    <a:pt x="321" y="80"/>
                  </a:cubicBezTo>
                  <a:cubicBezTo>
                    <a:pt x="321" y="36"/>
                    <a:pt x="356" y="0"/>
                    <a:pt x="401" y="0"/>
                  </a:cubicBezTo>
                  <a:close/>
                </a:path>
              </a:pathLst>
            </a:custGeom>
            <a:solidFill>
              <a:srgbClr val="006600"/>
            </a:solidFill>
            <a:ln w="9525" cap="flat">
              <a:solidFill>
                <a:srgbClr val="0066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3" name="Rectangle 39"/>
            <p:cNvSpPr>
              <a:spLocks noChangeArrowheads="1"/>
            </p:cNvSpPr>
            <p:nvPr/>
          </p:nvSpPr>
          <p:spPr bwMode="auto">
            <a:xfrm>
              <a:off x="2933700" y="4710113"/>
              <a:ext cx="1257300" cy="33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181818"/>
                  </a:solidFill>
                  <a:latin typeface="Calibri" pitchFamily="34" charset="0"/>
                </a:rPr>
                <a:t>Without FFT</a:t>
              </a:r>
              <a:endParaRPr lang="en-US"/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2471738" y="5062538"/>
            <a:ext cx="1414462" cy="333375"/>
            <a:chOff x="2471738" y="5062538"/>
            <a:chExt cx="1414462" cy="333375"/>
          </a:xfrm>
        </p:grpSpPr>
        <p:sp>
          <p:nvSpPr>
            <p:cNvPr id="21530" name="Freeform 40"/>
            <p:cNvSpPr>
              <a:spLocks/>
            </p:cNvSpPr>
            <p:nvPr/>
          </p:nvSpPr>
          <p:spPr bwMode="auto">
            <a:xfrm>
              <a:off x="2471738" y="5167313"/>
              <a:ext cx="419100" cy="95250"/>
            </a:xfrm>
            <a:custGeom>
              <a:avLst/>
              <a:gdLst>
                <a:gd name="T0" fmla="*/ 80 w 704"/>
                <a:gd name="T1" fmla="*/ 0 h 160"/>
                <a:gd name="T2" fmla="*/ 624 w 704"/>
                <a:gd name="T3" fmla="*/ 0 h 160"/>
                <a:gd name="T4" fmla="*/ 704 w 704"/>
                <a:gd name="T5" fmla="*/ 80 h 160"/>
                <a:gd name="T6" fmla="*/ 624 w 704"/>
                <a:gd name="T7" fmla="*/ 160 h 160"/>
                <a:gd name="T8" fmla="*/ 80 w 704"/>
                <a:gd name="T9" fmla="*/ 160 h 160"/>
                <a:gd name="T10" fmla="*/ 0 w 704"/>
                <a:gd name="T11" fmla="*/ 80 h 160"/>
                <a:gd name="T12" fmla="*/ 80 w 704"/>
                <a:gd name="T13" fmla="*/ 0 h 1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4"/>
                <a:gd name="T22" fmla="*/ 0 h 160"/>
                <a:gd name="T23" fmla="*/ 704 w 704"/>
                <a:gd name="T24" fmla="*/ 160 h 1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4" h="160">
                  <a:moveTo>
                    <a:pt x="80" y="0"/>
                  </a:moveTo>
                  <a:lnTo>
                    <a:pt x="624" y="0"/>
                  </a:lnTo>
                  <a:cubicBezTo>
                    <a:pt x="669" y="0"/>
                    <a:pt x="704" y="36"/>
                    <a:pt x="704" y="80"/>
                  </a:cubicBezTo>
                  <a:cubicBezTo>
                    <a:pt x="704" y="125"/>
                    <a:pt x="669" y="160"/>
                    <a:pt x="624" y="160"/>
                  </a:cubicBezTo>
                  <a:lnTo>
                    <a:pt x="80" y="160"/>
                  </a:lnTo>
                  <a:cubicBezTo>
                    <a:pt x="36" y="160"/>
                    <a:pt x="0" y="125"/>
                    <a:pt x="0" y="80"/>
                  </a:cubicBezTo>
                  <a:cubicBezTo>
                    <a:pt x="0" y="36"/>
                    <a:pt x="36" y="0"/>
                    <a:pt x="80" y="0"/>
                  </a:cubicBezTo>
                  <a:close/>
                </a:path>
              </a:pathLst>
            </a:custGeom>
            <a:solidFill>
              <a:srgbClr val="0000FF"/>
            </a:solidFill>
            <a:ln w="9525" cap="flat">
              <a:solidFill>
                <a:srgbClr val="0000FF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1" name="Rectangle 41"/>
            <p:cNvSpPr>
              <a:spLocks noChangeArrowheads="1"/>
            </p:cNvSpPr>
            <p:nvPr/>
          </p:nvSpPr>
          <p:spPr bwMode="auto">
            <a:xfrm>
              <a:off x="2943225" y="5062538"/>
              <a:ext cx="942975" cy="33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181818"/>
                  </a:solidFill>
                  <a:latin typeface="Calibri" pitchFamily="34" charset="0"/>
                </a:rPr>
                <a:t>With FFT</a:t>
              </a:r>
              <a:endParaRPr lang="en-US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209800" y="5486400"/>
            <a:ext cx="54102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1371600" y="1981200"/>
            <a:ext cx="841375" cy="3648075"/>
            <a:chOff x="1371600" y="1981200"/>
            <a:chExt cx="841375" cy="3648075"/>
          </a:xfrm>
        </p:grpSpPr>
        <p:sp>
          <p:nvSpPr>
            <p:cNvPr id="21519" name="Rectangle 10"/>
            <p:cNvSpPr>
              <a:spLocks noChangeArrowheads="1"/>
            </p:cNvSpPr>
            <p:nvPr/>
          </p:nvSpPr>
          <p:spPr bwMode="auto">
            <a:xfrm>
              <a:off x="1860550" y="5324475"/>
              <a:ext cx="352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0%</a:t>
              </a:r>
              <a:endParaRPr lang="en-US"/>
            </a:p>
          </p:txBody>
        </p:sp>
        <p:sp>
          <p:nvSpPr>
            <p:cNvPr id="21520" name="Rectangle 11"/>
            <p:cNvSpPr>
              <a:spLocks noChangeArrowheads="1"/>
            </p:cNvSpPr>
            <p:nvPr/>
          </p:nvSpPr>
          <p:spPr bwMode="auto">
            <a:xfrm>
              <a:off x="1752600" y="4913313"/>
              <a:ext cx="447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10%</a:t>
              </a:r>
              <a:endParaRPr lang="en-US"/>
            </a:p>
          </p:txBody>
        </p:sp>
        <p:sp>
          <p:nvSpPr>
            <p:cNvPr id="21521" name="Rectangle 12"/>
            <p:cNvSpPr>
              <a:spLocks noChangeArrowheads="1"/>
            </p:cNvSpPr>
            <p:nvPr/>
          </p:nvSpPr>
          <p:spPr bwMode="auto">
            <a:xfrm>
              <a:off x="1752600" y="4502150"/>
              <a:ext cx="447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20%</a:t>
              </a:r>
              <a:endParaRPr lang="en-US"/>
            </a:p>
          </p:txBody>
        </p:sp>
        <p:sp>
          <p:nvSpPr>
            <p:cNvPr id="21522" name="Rectangle 13"/>
            <p:cNvSpPr>
              <a:spLocks noChangeArrowheads="1"/>
            </p:cNvSpPr>
            <p:nvPr/>
          </p:nvSpPr>
          <p:spPr bwMode="auto">
            <a:xfrm>
              <a:off x="1752600" y="4089400"/>
              <a:ext cx="447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30%</a:t>
              </a:r>
              <a:endParaRPr lang="en-US"/>
            </a:p>
          </p:txBody>
        </p:sp>
        <p:sp>
          <p:nvSpPr>
            <p:cNvPr id="21523" name="Rectangle 14"/>
            <p:cNvSpPr>
              <a:spLocks noChangeArrowheads="1"/>
            </p:cNvSpPr>
            <p:nvPr/>
          </p:nvSpPr>
          <p:spPr bwMode="auto">
            <a:xfrm>
              <a:off x="1752600" y="3678238"/>
              <a:ext cx="447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40%</a:t>
              </a:r>
              <a:endParaRPr lang="en-US"/>
            </a:p>
          </p:txBody>
        </p:sp>
        <p:sp>
          <p:nvSpPr>
            <p:cNvPr id="21524" name="Rectangle 15"/>
            <p:cNvSpPr>
              <a:spLocks noChangeArrowheads="1"/>
            </p:cNvSpPr>
            <p:nvPr/>
          </p:nvSpPr>
          <p:spPr bwMode="auto">
            <a:xfrm>
              <a:off x="1752600" y="3267075"/>
              <a:ext cx="447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50%</a:t>
              </a:r>
              <a:endParaRPr lang="en-US"/>
            </a:p>
          </p:txBody>
        </p:sp>
        <p:sp>
          <p:nvSpPr>
            <p:cNvPr id="21525" name="Rectangle 16"/>
            <p:cNvSpPr>
              <a:spLocks noChangeArrowheads="1"/>
            </p:cNvSpPr>
            <p:nvPr/>
          </p:nvSpPr>
          <p:spPr bwMode="auto">
            <a:xfrm>
              <a:off x="1752600" y="2855913"/>
              <a:ext cx="447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60%</a:t>
              </a:r>
              <a:endParaRPr lang="en-US"/>
            </a:p>
          </p:txBody>
        </p:sp>
        <p:sp>
          <p:nvSpPr>
            <p:cNvPr id="21526" name="Rectangle 17"/>
            <p:cNvSpPr>
              <a:spLocks noChangeArrowheads="1"/>
            </p:cNvSpPr>
            <p:nvPr/>
          </p:nvSpPr>
          <p:spPr bwMode="auto">
            <a:xfrm>
              <a:off x="1752600" y="2443163"/>
              <a:ext cx="447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70%</a:t>
              </a:r>
              <a:endParaRPr lang="en-US"/>
            </a:p>
          </p:txBody>
        </p:sp>
        <p:sp>
          <p:nvSpPr>
            <p:cNvPr id="21527" name="Rectangle 18"/>
            <p:cNvSpPr>
              <a:spLocks noChangeArrowheads="1"/>
            </p:cNvSpPr>
            <p:nvPr/>
          </p:nvSpPr>
          <p:spPr bwMode="auto">
            <a:xfrm>
              <a:off x="1752600" y="2032000"/>
              <a:ext cx="447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181818"/>
                  </a:solidFill>
                  <a:latin typeface="Calibri" pitchFamily="34" charset="0"/>
                </a:rPr>
                <a:t>80%</a:t>
              </a:r>
              <a:endParaRPr lang="en-US"/>
            </a:p>
          </p:txBody>
        </p:sp>
        <p:cxnSp>
          <p:nvCxnSpPr>
            <p:cNvPr id="51" name="Straight Connector 50"/>
            <p:cNvCxnSpPr>
              <a:stCxn id="21519" idx="3"/>
            </p:cNvCxnSpPr>
            <p:nvPr/>
          </p:nvCxnSpPr>
          <p:spPr>
            <a:xfrm flipH="1" flipV="1">
              <a:off x="2209800" y="1981200"/>
              <a:ext cx="3175" cy="3495675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35"/>
            <p:cNvSpPr>
              <a:spLocks noChangeArrowheads="1"/>
            </p:cNvSpPr>
            <p:nvPr/>
          </p:nvSpPr>
          <p:spPr bwMode="auto">
            <a:xfrm rot="16200000">
              <a:off x="846932" y="3734593"/>
              <a:ext cx="12954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+mn-lt"/>
                </a:rPr>
                <a:t>Recidivism Rate</a:t>
              </a:r>
            </a:p>
          </p:txBody>
        </p:sp>
      </p:grpSp>
      <p:sp>
        <p:nvSpPr>
          <p:cNvPr id="21516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7 of 15</a:t>
            </a:r>
          </a:p>
        </p:txBody>
      </p:sp>
      <p:sp>
        <p:nvSpPr>
          <p:cNvPr id="48" name="Left Arrow Callout 47"/>
          <p:cNvSpPr/>
          <p:nvPr/>
        </p:nvSpPr>
        <p:spPr>
          <a:xfrm>
            <a:off x="7391400" y="2133600"/>
            <a:ext cx="1371600" cy="1143000"/>
          </a:xfrm>
          <a:prstGeom prst="leftArrowCallout">
            <a:avLst/>
          </a:prstGeom>
          <a:noFill/>
          <a:ln>
            <a:solidFill>
              <a:srgbClr val="DA2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848600" y="2293938"/>
            <a:ext cx="990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rgbClr val="FF0000"/>
                </a:solidFill>
                <a:latin typeface="Calibri" pitchFamily="34" charset="0"/>
              </a:rPr>
              <a:t>Monetize the savings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1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33333E-6 3.33333E-6 L -0.60833 -0.0007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0.03333 L -0.54027 -0.03588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32" grpId="0" animBg="1"/>
      <p:bldP spid="1033" grpId="0" animBg="1"/>
      <p:bldP spid="48" grpId="0" animBg="1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530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Line 29"/>
          <p:cNvSpPr>
            <a:spLocks noChangeShapeType="1"/>
          </p:cNvSpPr>
          <p:nvPr/>
        </p:nvSpPr>
        <p:spPr bwMode="auto">
          <a:xfrm>
            <a:off x="7562850" y="291465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Line 29"/>
          <p:cNvSpPr>
            <a:spLocks noChangeShapeType="1"/>
          </p:cNvSpPr>
          <p:nvPr/>
        </p:nvSpPr>
        <p:spPr bwMode="auto">
          <a:xfrm>
            <a:off x="7562850" y="2339975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66"/>
          <p:cNvSpPr>
            <a:spLocks noChangeArrowheads="1"/>
          </p:cNvSpPr>
          <p:nvPr/>
        </p:nvSpPr>
        <p:spPr bwMode="auto">
          <a:xfrm>
            <a:off x="228600" y="3305175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j-lt"/>
            </a:endParaRPr>
          </a:p>
        </p:txBody>
      </p:sp>
      <p:sp>
        <p:nvSpPr>
          <p:cNvPr id="25" name="Rectangle 67"/>
          <p:cNvSpPr>
            <a:spLocks noChangeArrowheads="1"/>
          </p:cNvSpPr>
          <p:nvPr/>
        </p:nvSpPr>
        <p:spPr bwMode="auto">
          <a:xfrm>
            <a:off x="4343400" y="800100"/>
            <a:ext cx="20574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FF"/>
                </a:solidFill>
                <a:latin typeface="+mj-lt"/>
              </a:rPr>
              <a:t>Change In </a:t>
            </a:r>
            <a:endParaRPr lang="en-US" dirty="0">
              <a:solidFill>
                <a:srgbClr val="0000FF"/>
              </a:solidFill>
              <a:latin typeface="+mj-lt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FF"/>
                </a:solidFill>
                <a:latin typeface="+mj-lt"/>
              </a:rPr>
              <a:t>Crime</a:t>
            </a:r>
            <a:endParaRPr lang="en-US" dirty="0">
              <a:solidFill>
                <a:srgbClr val="0000FF"/>
              </a:solidFill>
              <a:latin typeface="+mj-lt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u="sng" dirty="0">
                <a:solidFill>
                  <a:srgbClr val="0000FF"/>
                </a:solidFill>
                <a:latin typeface="+mj-lt"/>
              </a:rPr>
              <a:t>(# of EB Studies)</a:t>
            </a:r>
          </a:p>
        </p:txBody>
      </p:sp>
      <p:sp>
        <p:nvSpPr>
          <p:cNvPr id="26" name="Rectangle 68"/>
          <p:cNvSpPr>
            <a:spLocks noChangeArrowheads="1"/>
          </p:cNvSpPr>
          <p:nvPr/>
        </p:nvSpPr>
        <p:spPr bwMode="auto">
          <a:xfrm>
            <a:off x="6172200" y="782638"/>
            <a:ext cx="2514600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FF"/>
                </a:solidFill>
                <a:latin typeface="+mj-lt"/>
              </a:rPr>
              <a:t>Benefits </a:t>
            </a:r>
            <a:r>
              <a:rPr lang="en-US" dirty="0">
                <a:solidFill>
                  <a:srgbClr val="0000FF"/>
                </a:solidFill>
                <a:latin typeface="+mj-lt"/>
              </a:rPr>
              <a:t>Minus Costs,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FF"/>
                </a:solidFill>
                <a:latin typeface="+mj-lt"/>
              </a:rPr>
              <a:t>per-person, life cycle    </a:t>
            </a:r>
            <a:r>
              <a:rPr lang="en-US" sz="1600" dirty="0">
                <a:solidFill>
                  <a:srgbClr val="0000FF"/>
                </a:solidFill>
                <a:latin typeface="+mj-lt"/>
              </a:rPr>
              <a:t>(p</a:t>
            </a:r>
            <a:r>
              <a:rPr lang="en-US" sz="1600" u="sng" dirty="0">
                <a:solidFill>
                  <a:srgbClr val="0000FF"/>
                </a:solidFill>
                <a:latin typeface="+mj-lt"/>
              </a:rPr>
              <a:t>robability you won’t lose $) </a:t>
            </a:r>
            <a:endParaRPr lang="en-US" sz="1600" u="sng" dirty="0">
              <a:solidFill>
                <a:srgbClr val="0000FF"/>
              </a:solidFill>
              <a:latin typeface="+mj-lt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600" u="sng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8" name="Rectangle 70"/>
          <p:cNvSpPr>
            <a:spLocks noChangeArrowheads="1"/>
          </p:cNvSpPr>
          <p:nvPr/>
        </p:nvSpPr>
        <p:spPr bwMode="auto">
          <a:xfrm>
            <a:off x="447675" y="1555750"/>
            <a:ext cx="8162925" cy="338138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258050" algn="l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200" dirty="0">
                <a:solidFill>
                  <a:srgbClr val="000099"/>
                </a:solidFill>
                <a:latin typeface="+mj-lt"/>
              </a:rPr>
              <a:t>Corr. Education in Prison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-16% 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(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11)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$20,298  (100%)</a:t>
            </a:r>
            <a:endParaRPr lang="en-US" sz="2200" dirty="0">
              <a:latin typeface="+mj-lt"/>
            </a:endParaRPr>
          </a:p>
        </p:txBody>
      </p:sp>
      <p:sp>
        <p:nvSpPr>
          <p:cNvPr id="29" name="Rectangle 71"/>
          <p:cNvSpPr>
            <a:spLocks noChangeArrowheads="1"/>
          </p:cNvSpPr>
          <p:nvPr/>
        </p:nvSpPr>
        <p:spPr bwMode="auto">
          <a:xfrm>
            <a:off x="449263" y="1893888"/>
            <a:ext cx="8161337" cy="338137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Cog-Behavioral </a:t>
            </a:r>
            <a:r>
              <a:rPr lang="en-US" sz="2200" dirty="0" err="1">
                <a:solidFill>
                  <a:srgbClr val="000099"/>
                </a:solidFill>
                <a:latin typeface="+mj-lt"/>
              </a:rPr>
              <a:t>Tx</a:t>
            </a:r>
            <a:r>
              <a:rPr lang="en-US" sz="2200" dirty="0">
                <a:solidFill>
                  <a:srgbClr val="000099"/>
                </a:solidFill>
                <a:latin typeface="+mj-lt"/>
              </a:rPr>
              <a:t> (mod-high risk)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-7% (38)</a:t>
            </a:r>
            <a:r>
              <a:rPr lang="en-US" sz="2200" dirty="0">
                <a:latin typeface="+mj-lt"/>
              </a:rPr>
              <a:t>	    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$9,283  (100%)</a:t>
            </a:r>
            <a:endParaRPr lang="en-US" sz="2200" dirty="0">
              <a:latin typeface="+mj-lt"/>
            </a:endParaRPr>
          </a:p>
        </p:txBody>
      </p:sp>
      <p:sp>
        <p:nvSpPr>
          <p:cNvPr id="30" name="Rectangle 72"/>
          <p:cNvSpPr>
            <a:spLocks noChangeArrowheads="1"/>
          </p:cNvSpPr>
          <p:nvPr/>
        </p:nvSpPr>
        <p:spPr bwMode="auto">
          <a:xfrm>
            <a:off x="450850" y="2851150"/>
            <a:ext cx="8159750" cy="338138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200" dirty="0">
                <a:solidFill>
                  <a:srgbClr val="000099"/>
                </a:solidFill>
                <a:latin typeface="+mj-lt"/>
              </a:rPr>
              <a:t>ISP: surveillance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rgbClr val="FF0000"/>
                </a:solidFill>
                <a:latin typeface="+mj-lt"/>
              </a:rPr>
              <a:t>+0% 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(14)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FF0000"/>
                </a:solidFill>
                <a:latin typeface="+mj-lt"/>
              </a:rPr>
              <a:t>-$4,718    (11%)</a:t>
            </a:r>
            <a:endParaRPr lang="en-US" sz="2200" dirty="0">
              <a:latin typeface="+mj-lt"/>
            </a:endParaRPr>
          </a:p>
        </p:txBody>
      </p:sp>
      <p:sp>
        <p:nvSpPr>
          <p:cNvPr id="31" name="Rectangle 73"/>
          <p:cNvSpPr>
            <a:spLocks noChangeArrowheads="1"/>
          </p:cNvSpPr>
          <p:nvPr/>
        </p:nvSpPr>
        <p:spPr bwMode="auto">
          <a:xfrm>
            <a:off x="449263" y="3155950"/>
            <a:ext cx="8156575" cy="338138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ISP: treatment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14% 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(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17)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$7,295    (96%)</a:t>
            </a:r>
            <a:endParaRPr lang="en-US" sz="2200" dirty="0">
              <a:latin typeface="+mj-lt"/>
            </a:endParaRPr>
          </a:p>
        </p:txBody>
      </p:sp>
      <p:sp>
        <p:nvSpPr>
          <p:cNvPr id="33" name="Rectangle 75"/>
          <p:cNvSpPr>
            <a:spLocks noChangeArrowheads="1"/>
          </p:cNvSpPr>
          <p:nvPr/>
        </p:nvSpPr>
        <p:spPr bwMode="auto">
          <a:xfrm>
            <a:off x="449263" y="4462463"/>
            <a:ext cx="8161337" cy="338137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Aggression Repl. </a:t>
            </a:r>
            <a:r>
              <a:rPr lang="en-US" sz="2200" dirty="0" err="1">
                <a:solidFill>
                  <a:srgbClr val="000099"/>
                </a:solidFill>
                <a:latin typeface="+mj-lt"/>
              </a:rPr>
              <a:t>Trng</a:t>
            </a:r>
            <a:r>
              <a:rPr lang="en-US" sz="2200" dirty="0">
                <a:solidFill>
                  <a:srgbClr val="000099"/>
                </a:solidFill>
                <a:latin typeface="+mj-lt"/>
              </a:rPr>
              <a:t> (QA)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-20% 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(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4)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$29,740   (96%)</a:t>
            </a:r>
            <a:endParaRPr lang="en-US" sz="2200" dirty="0">
              <a:latin typeface="+mj-lt"/>
            </a:endParaRPr>
          </a:p>
        </p:txBody>
      </p:sp>
      <p:sp>
        <p:nvSpPr>
          <p:cNvPr id="34" name="Rectangle 76"/>
          <p:cNvSpPr>
            <a:spLocks noChangeArrowheads="1"/>
          </p:cNvSpPr>
          <p:nvPr/>
        </p:nvSpPr>
        <p:spPr bwMode="auto">
          <a:xfrm>
            <a:off x="438150" y="1185863"/>
            <a:ext cx="2743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279900" algn="dec"/>
                <a:tab pos="6281738" algn="dec"/>
                <a:tab pos="7778750" algn="l"/>
              </a:tabLst>
              <a:defRPr/>
            </a:pPr>
            <a:r>
              <a:rPr lang="en-US" sz="2200" i="1" u="sng" dirty="0">
                <a:solidFill>
                  <a:srgbClr val="FF0000"/>
                </a:solidFill>
                <a:latin typeface="+mj-lt"/>
              </a:rPr>
              <a:t>Adult Offenders</a:t>
            </a:r>
          </a:p>
        </p:txBody>
      </p:sp>
      <p:sp>
        <p:nvSpPr>
          <p:cNvPr id="35" name="Rectangle 77"/>
          <p:cNvSpPr>
            <a:spLocks noChangeArrowheads="1"/>
          </p:cNvSpPr>
          <p:nvPr/>
        </p:nvSpPr>
        <p:spPr bwMode="auto">
          <a:xfrm>
            <a:off x="463550" y="3783013"/>
            <a:ext cx="5022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279900" algn="dec"/>
                <a:tab pos="6281738" algn="dec"/>
                <a:tab pos="7778750" algn="l"/>
              </a:tabLst>
              <a:defRPr/>
            </a:pPr>
            <a:r>
              <a:rPr lang="en-US" sz="2200" i="1" u="sng" dirty="0">
                <a:solidFill>
                  <a:srgbClr val="FF0000"/>
                </a:solidFill>
                <a:latin typeface="+mj-lt"/>
              </a:rPr>
              <a:t>Juvenile </a:t>
            </a:r>
            <a:r>
              <a:rPr lang="en-US" sz="2200" i="1" u="sng" dirty="0">
                <a:solidFill>
                  <a:srgbClr val="FF0000"/>
                </a:solidFill>
                <a:latin typeface="+mj-lt"/>
              </a:rPr>
              <a:t>Offenders </a:t>
            </a:r>
            <a:endParaRPr lang="en-US" sz="2200" i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Rectangle 78"/>
          <p:cNvSpPr>
            <a:spLocks noChangeArrowheads="1"/>
          </p:cNvSpPr>
          <p:nvPr/>
        </p:nvSpPr>
        <p:spPr bwMode="auto">
          <a:xfrm>
            <a:off x="425450" y="5470525"/>
            <a:ext cx="8185150" cy="338138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Pre-School* </a:t>
            </a:r>
            <a:r>
              <a:rPr lang="en-US" sz="1400" dirty="0">
                <a:solidFill>
                  <a:srgbClr val="000099"/>
                </a:solidFill>
                <a:latin typeface="+mj-lt"/>
              </a:rPr>
              <a:t>(low income)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-21% (11)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006600"/>
                </a:solidFill>
                <a:latin typeface="+mj-lt"/>
              </a:rPr>
              <a:t>             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$14,934 (100%)</a:t>
            </a:r>
            <a:endParaRPr lang="en-US" sz="2200" dirty="0">
              <a:latin typeface="+mj-lt"/>
            </a:endParaRPr>
          </a:p>
        </p:txBody>
      </p:sp>
      <p:sp>
        <p:nvSpPr>
          <p:cNvPr id="37" name="Rectangle 79"/>
          <p:cNvSpPr>
            <a:spLocks noChangeArrowheads="1"/>
          </p:cNvSpPr>
          <p:nvPr/>
        </p:nvSpPr>
        <p:spPr bwMode="auto">
          <a:xfrm>
            <a:off x="425450" y="5805488"/>
            <a:ext cx="8185150" cy="338137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Nurse Family Partnership*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-17% (2)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006600"/>
                </a:solidFill>
                <a:latin typeface="+mj-lt"/>
              </a:rPr>
              <a:t>         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    $13,181   (80%)</a:t>
            </a:r>
            <a:endParaRPr lang="en-US" sz="2200" dirty="0">
              <a:latin typeface="+mj-lt"/>
            </a:endParaRPr>
          </a:p>
        </p:txBody>
      </p:sp>
      <p:sp>
        <p:nvSpPr>
          <p:cNvPr id="38" name="Rectangle 80"/>
          <p:cNvSpPr>
            <a:spLocks noChangeArrowheads="1"/>
          </p:cNvSpPr>
          <p:nvPr/>
        </p:nvSpPr>
        <p:spPr bwMode="auto">
          <a:xfrm>
            <a:off x="439738" y="5105400"/>
            <a:ext cx="2895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279900" algn="dec"/>
                <a:tab pos="6281738" algn="dec"/>
                <a:tab pos="7778750" algn="l"/>
              </a:tabLst>
              <a:defRPr/>
            </a:pPr>
            <a:r>
              <a:rPr lang="en-US" sz="2200" i="1" u="sng" dirty="0">
                <a:solidFill>
                  <a:srgbClr val="FF0000"/>
                </a:solidFill>
                <a:latin typeface="+mj-lt"/>
              </a:rPr>
              <a:t>Prevention*</a:t>
            </a:r>
            <a:endParaRPr lang="en-US" sz="2200" i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9" name="Rectangle 82"/>
          <p:cNvSpPr>
            <a:spLocks noChangeArrowheads="1"/>
          </p:cNvSpPr>
          <p:nvPr/>
        </p:nvSpPr>
        <p:spPr bwMode="auto">
          <a:xfrm>
            <a:off x="457200" y="4160838"/>
            <a:ext cx="8153400" cy="338137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Functional Family </a:t>
            </a:r>
            <a:r>
              <a:rPr lang="en-US" sz="2200" dirty="0" err="1">
                <a:solidFill>
                  <a:srgbClr val="000099"/>
                </a:solidFill>
                <a:latin typeface="+mj-lt"/>
              </a:rPr>
              <a:t>Thpy</a:t>
            </a:r>
            <a:r>
              <a:rPr lang="en-US" sz="2200" dirty="0">
                <a:solidFill>
                  <a:srgbClr val="000099"/>
                </a:solidFill>
                <a:latin typeface="+mj-lt"/>
              </a:rPr>
              <a:t> (QA)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-22% (8)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$30,706 (100%)</a:t>
            </a:r>
            <a:endParaRPr lang="en-US" sz="2200" dirty="0">
              <a:latin typeface="+mj-lt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457200" y="790575"/>
            <a:ext cx="4133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279900" algn="dec"/>
                <a:tab pos="6281738" algn="dec"/>
                <a:tab pos="7778750" algn="l"/>
              </a:tabLst>
              <a:defRPr/>
            </a:pPr>
            <a:r>
              <a:rPr lang="en-US" sz="2200" dirty="0">
                <a:solidFill>
                  <a:srgbClr val="0000FF"/>
                </a:solidFill>
                <a:latin typeface="+mj-lt"/>
              </a:rPr>
              <a:t>What Works to Reduce Crime?</a:t>
            </a:r>
            <a:endParaRPr lang="en-US" sz="22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57200" y="6550025"/>
            <a:ext cx="76962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j-lt"/>
              </a:rPr>
              <a:t>* Programs have a number of other non-crime benefits; all benefits reported here.</a:t>
            </a:r>
            <a:endParaRPr lang="en-US" sz="1400" dirty="0">
              <a:latin typeface="+mj-lt"/>
            </a:endParaRPr>
          </a:p>
        </p:txBody>
      </p:sp>
      <p:sp>
        <p:nvSpPr>
          <p:cNvPr id="58" name="Rectangle 76"/>
          <p:cNvSpPr>
            <a:spLocks noChangeArrowheads="1"/>
          </p:cNvSpPr>
          <p:nvPr/>
        </p:nvSpPr>
        <p:spPr bwMode="auto">
          <a:xfrm>
            <a:off x="2590800" y="1096963"/>
            <a:ext cx="25146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279900" algn="dec"/>
                <a:tab pos="6281738" algn="dec"/>
                <a:tab pos="7778750" algn="l"/>
              </a:tabLst>
              <a:defRPr/>
            </a:pPr>
            <a:r>
              <a:rPr lang="en-US" sz="1600" dirty="0">
                <a:solidFill>
                  <a:srgbClr val="0000FF"/>
                </a:solidFill>
                <a:latin typeface="+mj-lt"/>
              </a:rPr>
              <a:t>     2012 Results</a:t>
            </a:r>
            <a:endParaRPr lang="en-US" sz="16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219325" y="238125"/>
            <a:ext cx="4721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i="1">
                <a:solidFill>
                  <a:srgbClr val="FF0000"/>
                </a:solidFill>
                <a:latin typeface="Calibri" pitchFamily="34" charset="0"/>
              </a:rPr>
              <a:t>Compute Benefit-Cost Statistics</a:t>
            </a:r>
          </a:p>
        </p:txBody>
      </p:sp>
      <p:sp>
        <p:nvSpPr>
          <p:cNvPr id="22556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8 of 15</a:t>
            </a:r>
          </a:p>
        </p:txBody>
      </p:sp>
      <p:sp>
        <p:nvSpPr>
          <p:cNvPr id="43" name="Rectangle 82"/>
          <p:cNvSpPr>
            <a:spLocks noChangeArrowheads="1"/>
          </p:cNvSpPr>
          <p:nvPr/>
        </p:nvSpPr>
        <p:spPr bwMode="auto">
          <a:xfrm>
            <a:off x="457200" y="2209800"/>
            <a:ext cx="8153400" cy="338138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200" dirty="0">
                <a:solidFill>
                  <a:srgbClr val="000099"/>
                </a:solidFill>
                <a:latin typeface="+mj-lt"/>
              </a:rPr>
              <a:t>Drug </a:t>
            </a:r>
            <a:r>
              <a:rPr lang="en-US" sz="2200" dirty="0" err="1">
                <a:solidFill>
                  <a:srgbClr val="000099"/>
                </a:solidFill>
                <a:latin typeface="+mj-lt"/>
              </a:rPr>
              <a:t>Tx</a:t>
            </a:r>
            <a:r>
              <a:rPr lang="en-US" sz="2200" dirty="0">
                <a:solidFill>
                  <a:srgbClr val="000099"/>
                </a:solidFill>
                <a:latin typeface="+mj-lt"/>
              </a:rPr>
              <a:t> (outpatient, community)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-5% (4)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$5,154    (99%)</a:t>
            </a:r>
            <a:endParaRPr lang="en-US" sz="2200" dirty="0">
              <a:latin typeface="+mj-lt"/>
            </a:endParaRPr>
          </a:p>
        </p:txBody>
      </p:sp>
      <p:sp>
        <p:nvSpPr>
          <p:cNvPr id="44" name="Rectangle 82"/>
          <p:cNvSpPr>
            <a:spLocks noChangeArrowheads="1"/>
          </p:cNvSpPr>
          <p:nvPr/>
        </p:nvSpPr>
        <p:spPr bwMode="auto">
          <a:xfrm>
            <a:off x="457200" y="2546350"/>
            <a:ext cx="8153400" cy="338138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tabLst>
                <a:tab pos="4521200" algn="dec"/>
                <a:tab pos="7089775" algn="dec"/>
                <a:tab pos="7778750" algn="l"/>
              </a:tabLst>
              <a:defRPr/>
            </a:pPr>
            <a:r>
              <a:rPr lang="en-US" sz="2200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200" dirty="0">
                <a:solidFill>
                  <a:srgbClr val="000099"/>
                </a:solidFill>
                <a:latin typeface="+mn-lt"/>
              </a:rPr>
              <a:t>Drug </a:t>
            </a:r>
            <a:r>
              <a:rPr lang="en-US" sz="2200" dirty="0" err="1">
                <a:solidFill>
                  <a:srgbClr val="000099"/>
                </a:solidFill>
                <a:latin typeface="+mn-lt"/>
              </a:rPr>
              <a:t>Tx</a:t>
            </a:r>
            <a:r>
              <a:rPr lang="en-US" sz="22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>
                <a:solidFill>
                  <a:srgbClr val="000099"/>
                </a:solidFill>
                <a:latin typeface="+mn-lt"/>
              </a:rPr>
              <a:t>(inpatient</a:t>
            </a:r>
            <a:r>
              <a:rPr lang="en-US" sz="2200" dirty="0">
                <a:solidFill>
                  <a:srgbClr val="000099"/>
                </a:solidFill>
                <a:latin typeface="+mn-lt"/>
              </a:rPr>
              <a:t>, community) </a:t>
            </a:r>
            <a:r>
              <a:rPr lang="en-US" sz="2200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sz="2200" dirty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-2% (5)</a:t>
            </a:r>
            <a:r>
              <a:rPr lang="en-US" sz="2200" dirty="0">
                <a:latin typeface="+mj-lt"/>
              </a:rPr>
              <a:t>	</a:t>
            </a:r>
            <a:r>
              <a:rPr lang="en-US" sz="2200" dirty="0">
                <a:solidFill>
                  <a:srgbClr val="008000"/>
                </a:solidFill>
                <a:latin typeface="+mj-lt"/>
              </a:rPr>
              <a:t>$2,489    (87%)</a:t>
            </a:r>
            <a:endParaRPr lang="en-US" sz="2200" dirty="0">
              <a:latin typeface="+mj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9" grpId="0" animBg="1"/>
      <p:bldP spid="30" grpId="0" animBg="1"/>
      <p:bldP spid="31" grpId="0" animBg="1"/>
      <p:bldP spid="33" grpId="0" animBg="1"/>
      <p:bldP spid="34" grpId="0"/>
      <p:bldP spid="35" grpId="0"/>
      <p:bldP spid="36" grpId="0" animBg="1"/>
      <p:bldP spid="37" grpId="0" animBg="1"/>
      <p:bldP spid="38" grpId="0"/>
      <p:bldP spid="39" grpId="0" animBg="1"/>
      <p:bldP spid="56" grpId="0"/>
      <p:bldP spid="57" grpId="0"/>
      <p:bldP spid="58" grpId="0"/>
      <p:bldP spid="40" grpId="0"/>
      <p:bldP spid="43" grpId="0" animBg="1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8"/>
          <p:cNvSpPr>
            <a:spLocks noChangeArrowheads="1"/>
          </p:cNvSpPr>
          <p:nvPr/>
        </p:nvSpPr>
        <p:spPr bwMode="auto">
          <a:xfrm>
            <a:off x="228600" y="155575"/>
            <a:ext cx="8686800" cy="6400800"/>
          </a:xfrm>
          <a:prstGeom prst="rect">
            <a:avLst/>
          </a:prstGeom>
          <a:solidFill>
            <a:srgbClr val="FFFFDC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3554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Line 29"/>
          <p:cNvSpPr>
            <a:spLocks noChangeShapeType="1"/>
          </p:cNvSpPr>
          <p:nvPr/>
        </p:nvSpPr>
        <p:spPr bwMode="auto">
          <a:xfrm>
            <a:off x="7562850" y="49022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29"/>
          <p:cNvSpPr>
            <a:spLocks noChangeShapeType="1"/>
          </p:cNvSpPr>
          <p:nvPr/>
        </p:nvSpPr>
        <p:spPr bwMode="auto">
          <a:xfrm>
            <a:off x="7562850" y="50244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29"/>
          <p:cNvSpPr>
            <a:spLocks noChangeShapeType="1"/>
          </p:cNvSpPr>
          <p:nvPr/>
        </p:nvSpPr>
        <p:spPr bwMode="auto">
          <a:xfrm>
            <a:off x="7562850" y="4673600"/>
            <a:ext cx="2555875" cy="1681163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Line 29"/>
          <p:cNvSpPr>
            <a:spLocks noChangeShapeType="1"/>
          </p:cNvSpPr>
          <p:nvPr/>
        </p:nvSpPr>
        <p:spPr bwMode="auto">
          <a:xfrm>
            <a:off x="7562850" y="4795838"/>
            <a:ext cx="2555875" cy="1681162"/>
          </a:xfrm>
          <a:prstGeom prst="line">
            <a:avLst/>
          </a:prstGeom>
          <a:noFill/>
          <a:ln w="152400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09"/>
          <p:cNvSpPr>
            <a:spLocks noChangeArrowheads="1"/>
          </p:cNvSpPr>
          <p:nvPr/>
        </p:nvSpPr>
        <p:spPr bwMode="auto">
          <a:xfrm>
            <a:off x="503238" y="1981200"/>
            <a:ext cx="8153400" cy="3886200"/>
          </a:xfrm>
          <a:prstGeom prst="rect">
            <a:avLst/>
          </a:prstGeom>
          <a:solidFill>
            <a:schemeClr val="tx1"/>
          </a:solidFill>
          <a:ln w="635" algn="ctr">
            <a:solidFill>
              <a:schemeClr val="bg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190500" dist="177800" dir="2160000" algn="tl" rotWithShape="0">
              <a:prstClr val="black">
                <a:alpha val="79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Rectangle 30"/>
          <p:cNvSpPr>
            <a:spLocks noChangeArrowheads="1"/>
          </p:cNvSpPr>
          <p:nvPr/>
        </p:nvSpPr>
        <p:spPr bwMode="auto">
          <a:xfrm>
            <a:off x="733425" y="517525"/>
            <a:ext cx="8077200" cy="777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2192338" lvl="2" indent="-311150" eaLnBrk="0" hangingPunct="0">
              <a:spcBef>
                <a:spcPct val="40000"/>
              </a:spcBef>
              <a:buFontTx/>
              <a:buAutoNum type="alphaLcParenR"/>
              <a:tabLst>
                <a:tab pos="2859088" algn="l"/>
              </a:tabLst>
            </a:pPr>
            <a:endParaRPr lang="en-US" sz="21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8" name="Rectangle 36"/>
          <p:cNvSpPr>
            <a:spLocks noChangeArrowheads="1"/>
          </p:cNvSpPr>
          <p:nvPr/>
        </p:nvSpPr>
        <p:spPr bwMode="auto">
          <a:xfrm>
            <a:off x="381000" y="457200"/>
            <a:ext cx="84296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800" i="1">
                <a:solidFill>
                  <a:srgbClr val="FF0000"/>
                </a:solidFill>
                <a:latin typeface="Calibri" pitchFamily="34" charset="0"/>
              </a:rPr>
              <a:t>Compute Benefit-Cost Statistics</a:t>
            </a:r>
          </a:p>
          <a:p>
            <a:pPr algn="ctr" eaLnBrk="0" hangingPunct="0"/>
            <a:endParaRPr lang="en-US" sz="1200" i="1">
              <a:solidFill>
                <a:srgbClr val="FF0000"/>
              </a:solidFill>
              <a:latin typeface="Gill Sans MT" pitchFamily="34" charset="0"/>
            </a:endParaRPr>
          </a:p>
          <a:p>
            <a:pPr algn="ctr" eaLnBrk="0" hangingPunct="0"/>
            <a:r>
              <a:rPr lang="en-US" sz="2400" i="1">
                <a:solidFill>
                  <a:srgbClr val="006600"/>
                </a:solidFill>
                <a:latin typeface="Calibri" pitchFamily="34" charset="0"/>
              </a:rPr>
              <a:t>Functional Family Therapy: Return on Investment (2010 Dollars)</a:t>
            </a:r>
          </a:p>
        </p:txBody>
      </p:sp>
      <p:sp>
        <p:nvSpPr>
          <p:cNvPr id="19" name="Text Box 38"/>
          <p:cNvSpPr txBox="1">
            <a:spLocks noChangeArrowheads="1"/>
          </p:cNvSpPr>
          <p:nvPr/>
        </p:nvSpPr>
        <p:spPr bwMode="auto">
          <a:xfrm>
            <a:off x="463550" y="1981200"/>
            <a:ext cx="3803650" cy="430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u="sng">
                <a:solidFill>
                  <a:srgbClr val="000099"/>
                </a:solidFill>
                <a:latin typeface="Calibri" pitchFamily="34" charset="0"/>
              </a:rPr>
              <a:t>Benefits Per Family (PV)</a:t>
            </a: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733425" y="2438400"/>
            <a:ext cx="8151813" cy="365125"/>
            <a:chOff x="687387" y="1995487"/>
            <a:chExt cx="8151813" cy="365125"/>
          </a:xfrm>
        </p:grpSpPr>
        <p:sp>
          <p:nvSpPr>
            <p:cNvPr id="23611" name="Rectangle 41"/>
            <p:cNvSpPr>
              <a:spLocks noChangeArrowheads="1"/>
            </p:cNvSpPr>
            <p:nvPr/>
          </p:nvSpPr>
          <p:spPr bwMode="auto">
            <a:xfrm>
              <a:off x="687387" y="1995487"/>
              <a:ext cx="4560888" cy="3651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tIns="0" rIns="0" bIns="0"/>
            <a:lstStyle/>
            <a:p>
              <a:pPr eaLnBrk="0" hangingPunct="0">
                <a:spcBef>
                  <a:spcPct val="20000"/>
                </a:spcBef>
              </a:pPr>
              <a:r>
                <a:rPr lang="en-US" sz="2000">
                  <a:solidFill>
                    <a:schemeClr val="bg1"/>
                  </a:solidFill>
                  <a:latin typeface="Calibri" pitchFamily="34" charset="0"/>
                </a:rPr>
                <a:t>Reduced crime</a:t>
              </a:r>
            </a:p>
          </p:txBody>
        </p:sp>
        <p:sp>
          <p:nvSpPr>
            <p:cNvPr id="23612" name="Rectangle 42"/>
            <p:cNvSpPr>
              <a:spLocks noChangeArrowheads="1"/>
            </p:cNvSpPr>
            <p:nvPr/>
          </p:nvSpPr>
          <p:spPr bwMode="auto">
            <a:xfrm>
              <a:off x="4331339" y="1995487"/>
              <a:ext cx="1362075" cy="3651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tIns="0" rIns="0" bIns="0"/>
            <a:lstStyle/>
            <a:p>
              <a:pPr algn="r" eaLnBrk="0" hangingPunct="0">
                <a:spcBef>
                  <a:spcPct val="20000"/>
                </a:spcBef>
              </a:pPr>
              <a:r>
                <a:rPr lang="en-US" sz="2200">
                  <a:solidFill>
                    <a:srgbClr val="339933"/>
                  </a:solidFill>
                  <a:latin typeface="Calibri" pitchFamily="34" charset="0"/>
                </a:rPr>
                <a:t>$26,802</a:t>
              </a:r>
            </a:p>
          </p:txBody>
        </p:sp>
        <p:sp>
          <p:nvSpPr>
            <p:cNvPr id="23613" name="Text Box 43"/>
            <p:cNvSpPr txBox="1">
              <a:spLocks noChangeArrowheads="1"/>
            </p:cNvSpPr>
            <p:nvPr/>
          </p:nvSpPr>
          <p:spPr bwMode="auto">
            <a:xfrm>
              <a:off x="5897562" y="1995487"/>
              <a:ext cx="2941638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Lower CJ &amp; victim costs</a:t>
              </a:r>
            </a:p>
          </p:txBody>
        </p:sp>
      </p:grpSp>
      <p:sp>
        <p:nvSpPr>
          <p:cNvPr id="24" name="Text Box 44"/>
          <p:cNvSpPr txBox="1">
            <a:spLocks noChangeArrowheads="1"/>
          </p:cNvSpPr>
          <p:nvPr/>
        </p:nvSpPr>
        <p:spPr bwMode="auto">
          <a:xfrm>
            <a:off x="5943600" y="2100263"/>
            <a:ext cx="2590800" cy="258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u="sng">
                <a:solidFill>
                  <a:srgbClr val="000099"/>
                </a:solidFill>
                <a:latin typeface="Calibri" pitchFamily="34" charset="0"/>
              </a:rPr>
              <a:t>Main Source of Benefits</a:t>
            </a:r>
          </a:p>
        </p:txBody>
      </p:sp>
      <p:grpSp>
        <p:nvGrpSpPr>
          <p:cNvPr id="3" name="Group 93"/>
          <p:cNvGrpSpPr>
            <a:grpSpLocks/>
          </p:cNvGrpSpPr>
          <p:nvPr/>
        </p:nvGrpSpPr>
        <p:grpSpPr bwMode="auto">
          <a:xfrm>
            <a:off x="733425" y="2808288"/>
            <a:ext cx="8472488" cy="365125"/>
            <a:chOff x="336" y="2112"/>
            <a:chExt cx="5337" cy="230"/>
          </a:xfrm>
        </p:grpSpPr>
        <p:sp>
          <p:nvSpPr>
            <p:cNvPr id="23608" name="Text Box 54"/>
            <p:cNvSpPr txBox="1">
              <a:spLocks noChangeArrowheads="1"/>
            </p:cNvSpPr>
            <p:nvPr/>
          </p:nvSpPr>
          <p:spPr bwMode="auto">
            <a:xfrm>
              <a:off x="3618" y="2112"/>
              <a:ext cx="2055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Increased earnings</a:t>
              </a:r>
            </a:p>
          </p:txBody>
        </p:sp>
        <p:sp>
          <p:nvSpPr>
            <p:cNvPr id="23609" name="Rectangle 55"/>
            <p:cNvSpPr>
              <a:spLocks noChangeArrowheads="1"/>
            </p:cNvSpPr>
            <p:nvPr/>
          </p:nvSpPr>
          <p:spPr bwMode="auto">
            <a:xfrm>
              <a:off x="336" y="2112"/>
              <a:ext cx="2923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tIns="0" rIns="0" bIns="0"/>
            <a:lstStyle/>
            <a:p>
              <a:pPr eaLnBrk="0" hangingPunct="0">
                <a:spcBef>
                  <a:spcPct val="20000"/>
                </a:spcBef>
              </a:pPr>
              <a:r>
                <a:rPr lang="en-US" sz="2000">
                  <a:solidFill>
                    <a:schemeClr val="bg1"/>
                  </a:solidFill>
                  <a:latin typeface="Calibri" pitchFamily="34" charset="0"/>
                </a:rPr>
                <a:t>Increased high school grad </a:t>
              </a:r>
            </a:p>
          </p:txBody>
        </p:sp>
        <p:sp>
          <p:nvSpPr>
            <p:cNvPr id="23610" name="Rectangle 56"/>
            <p:cNvSpPr>
              <a:spLocks noChangeArrowheads="1"/>
            </p:cNvSpPr>
            <p:nvPr/>
          </p:nvSpPr>
          <p:spPr bwMode="auto">
            <a:xfrm>
              <a:off x="2609" y="2112"/>
              <a:ext cx="882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tIns="0" rIns="0" bIns="0"/>
            <a:lstStyle/>
            <a:p>
              <a:pPr algn="r" defTabSz="622300" eaLnBrk="0" hangingPunct="0">
                <a:spcBef>
                  <a:spcPct val="20000"/>
                </a:spcBef>
              </a:pPr>
              <a:r>
                <a:rPr lang="en-US" sz="2200">
                  <a:solidFill>
                    <a:srgbClr val="339933"/>
                  </a:solidFill>
                  <a:latin typeface="Calibri" pitchFamily="34" charset="0"/>
                </a:rPr>
                <a:t>$6,782</a:t>
              </a:r>
            </a:p>
          </p:txBody>
        </p:sp>
      </p:grpSp>
      <p:sp>
        <p:nvSpPr>
          <p:cNvPr id="29" name="Rectangle 68"/>
          <p:cNvSpPr>
            <a:spLocks noChangeArrowheads="1"/>
          </p:cNvSpPr>
          <p:nvPr/>
        </p:nvSpPr>
        <p:spPr bwMode="auto">
          <a:xfrm>
            <a:off x="457200" y="3556000"/>
            <a:ext cx="39655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tIns="0" rIns="0" bIns="0"/>
          <a:lstStyle/>
          <a:p>
            <a:pPr eaLnBrk="0" hangingPunct="0">
              <a:spcBef>
                <a:spcPct val="20000"/>
              </a:spcBef>
            </a:pPr>
            <a:r>
              <a:rPr lang="en-US" sz="2200">
                <a:solidFill>
                  <a:srgbClr val="000099"/>
                </a:solidFill>
                <a:latin typeface="Calibri" pitchFamily="34" charset="0"/>
              </a:rPr>
              <a:t>Total Benefits Per Family</a:t>
            </a:r>
          </a:p>
        </p:txBody>
      </p:sp>
      <p:sp>
        <p:nvSpPr>
          <p:cNvPr id="30" name="Rectangle 69"/>
          <p:cNvSpPr>
            <a:spLocks noChangeArrowheads="1"/>
          </p:cNvSpPr>
          <p:nvPr/>
        </p:nvSpPr>
        <p:spPr bwMode="auto">
          <a:xfrm>
            <a:off x="4162425" y="3505200"/>
            <a:ext cx="16002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tIns="0" rIns="0" bIns="0"/>
          <a:lstStyle/>
          <a:p>
            <a:pPr algn="r" eaLnBrk="0" hangingPunct="0">
              <a:spcBef>
                <a:spcPct val="20000"/>
              </a:spcBef>
            </a:pPr>
            <a:r>
              <a:rPr lang="en-US" sz="2800">
                <a:solidFill>
                  <a:srgbClr val="339933"/>
                </a:solidFill>
                <a:latin typeface="Calibri" pitchFamily="34" charset="0"/>
              </a:rPr>
              <a:t>$33,976</a:t>
            </a:r>
          </a:p>
        </p:txBody>
      </p:sp>
      <p:sp>
        <p:nvSpPr>
          <p:cNvPr id="31" name="Text Box 70"/>
          <p:cNvSpPr txBox="1">
            <a:spLocks noChangeArrowheads="1"/>
          </p:cNvSpPr>
          <p:nvPr/>
        </p:nvSpPr>
        <p:spPr bwMode="auto">
          <a:xfrm>
            <a:off x="488950" y="4127500"/>
            <a:ext cx="3175000" cy="430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99"/>
                </a:solidFill>
                <a:latin typeface="Calibri" pitchFamily="34" charset="0"/>
              </a:rPr>
              <a:t>Cost Per Family (PV)</a:t>
            </a:r>
          </a:p>
        </p:txBody>
      </p:sp>
      <p:sp>
        <p:nvSpPr>
          <p:cNvPr id="32" name="Text Box 71"/>
          <p:cNvSpPr txBox="1">
            <a:spLocks noChangeArrowheads="1"/>
          </p:cNvSpPr>
          <p:nvPr/>
        </p:nvSpPr>
        <p:spPr bwMode="auto">
          <a:xfrm>
            <a:off x="476250" y="5305425"/>
            <a:ext cx="4175125" cy="430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99"/>
                </a:solidFill>
                <a:latin typeface="Calibri" pitchFamily="34" charset="0"/>
              </a:rPr>
              <a:t>Benefits Per Dollar of Cost</a:t>
            </a:r>
          </a:p>
        </p:txBody>
      </p:sp>
      <p:sp>
        <p:nvSpPr>
          <p:cNvPr id="33" name="Line 72"/>
          <p:cNvSpPr>
            <a:spLocks noChangeShapeType="1"/>
          </p:cNvSpPr>
          <p:nvPr/>
        </p:nvSpPr>
        <p:spPr bwMode="auto">
          <a:xfrm>
            <a:off x="581025" y="3962400"/>
            <a:ext cx="7954963" cy="0"/>
          </a:xfrm>
          <a:prstGeom prst="line">
            <a:avLst/>
          </a:prstGeom>
          <a:noFill/>
          <a:ln w="38100">
            <a:solidFill>
              <a:schemeClr val="bg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4" name="Line 73"/>
          <p:cNvSpPr>
            <a:spLocks noChangeShapeType="1"/>
          </p:cNvSpPr>
          <p:nvPr/>
        </p:nvSpPr>
        <p:spPr bwMode="auto">
          <a:xfrm>
            <a:off x="581025" y="4627563"/>
            <a:ext cx="7954963" cy="0"/>
          </a:xfrm>
          <a:prstGeom prst="line">
            <a:avLst/>
          </a:prstGeom>
          <a:noFill/>
          <a:ln w="38100">
            <a:solidFill>
              <a:schemeClr val="bg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5" name="Text Box 74"/>
          <p:cNvSpPr txBox="1">
            <a:spLocks noChangeArrowheads="1"/>
          </p:cNvSpPr>
          <p:nvPr/>
        </p:nvSpPr>
        <p:spPr bwMode="auto">
          <a:xfrm>
            <a:off x="4314825" y="4017963"/>
            <a:ext cx="1473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Calibri" pitchFamily="34" charset="0"/>
              </a:rPr>
              <a:t>$3,270</a:t>
            </a:r>
          </a:p>
        </p:txBody>
      </p:sp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4238625" y="5195888"/>
            <a:ext cx="1520825" cy="530225"/>
            <a:chOff x="2456" y="3656"/>
            <a:chExt cx="1424" cy="334"/>
          </a:xfrm>
        </p:grpSpPr>
        <p:sp>
          <p:nvSpPr>
            <p:cNvPr id="23606" name="Text Box 76"/>
            <p:cNvSpPr txBox="1">
              <a:spLocks noChangeArrowheads="1"/>
            </p:cNvSpPr>
            <p:nvPr/>
          </p:nvSpPr>
          <p:spPr bwMode="auto">
            <a:xfrm>
              <a:off x="2456" y="3656"/>
              <a:ext cx="1424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rIns="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Calibri" pitchFamily="34" charset="0"/>
                </a:rPr>
                <a:t>$10.42</a:t>
              </a:r>
            </a:p>
          </p:txBody>
        </p:sp>
        <p:sp>
          <p:nvSpPr>
            <p:cNvPr id="23607" name="Line 77"/>
            <p:cNvSpPr>
              <a:spLocks noChangeShapeType="1"/>
            </p:cNvSpPr>
            <p:nvPr/>
          </p:nvSpPr>
          <p:spPr bwMode="auto">
            <a:xfrm>
              <a:off x="3125" y="3990"/>
              <a:ext cx="691" cy="0"/>
            </a:xfrm>
            <a:prstGeom prst="line">
              <a:avLst/>
            </a:prstGeom>
            <a:noFill/>
            <a:ln w="73025" cmpd="dbl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" name="Text Box 98"/>
          <p:cNvSpPr txBox="1">
            <a:spLocks noChangeArrowheads="1"/>
          </p:cNvSpPr>
          <p:nvPr/>
        </p:nvSpPr>
        <p:spPr bwMode="auto">
          <a:xfrm>
            <a:off x="5791200" y="5195888"/>
            <a:ext cx="25908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  <a:latin typeface="Calibri" pitchFamily="34" charset="0"/>
              </a:rPr>
              <a:t>(= 91% ROI)</a:t>
            </a:r>
          </a:p>
        </p:txBody>
      </p:sp>
      <p:sp>
        <p:nvSpPr>
          <p:cNvPr id="41" name="Text Box 71"/>
          <p:cNvSpPr txBox="1">
            <a:spLocks noChangeArrowheads="1"/>
          </p:cNvSpPr>
          <p:nvPr/>
        </p:nvSpPr>
        <p:spPr bwMode="auto">
          <a:xfrm>
            <a:off x="508000" y="4751388"/>
            <a:ext cx="4175125" cy="430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99"/>
                </a:solidFill>
                <a:latin typeface="Calibri" pitchFamily="34" charset="0"/>
              </a:rPr>
              <a:t>Net Present Value</a:t>
            </a:r>
          </a:p>
        </p:txBody>
      </p: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4114800" y="4641850"/>
            <a:ext cx="1676400" cy="530225"/>
            <a:chOff x="2311" y="3656"/>
            <a:chExt cx="1569" cy="334"/>
          </a:xfrm>
        </p:grpSpPr>
        <p:sp>
          <p:nvSpPr>
            <p:cNvPr id="23604" name="Text Box 76"/>
            <p:cNvSpPr txBox="1">
              <a:spLocks noChangeArrowheads="1"/>
            </p:cNvSpPr>
            <p:nvPr/>
          </p:nvSpPr>
          <p:spPr bwMode="auto">
            <a:xfrm>
              <a:off x="2311" y="3656"/>
              <a:ext cx="156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rIns="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Calibri" pitchFamily="34" charset="0"/>
                </a:rPr>
                <a:t>$30,706</a:t>
              </a:r>
            </a:p>
          </p:txBody>
        </p:sp>
        <p:sp>
          <p:nvSpPr>
            <p:cNvPr id="23605" name="Line 77"/>
            <p:cNvSpPr>
              <a:spLocks noChangeShapeType="1"/>
            </p:cNvSpPr>
            <p:nvPr/>
          </p:nvSpPr>
          <p:spPr bwMode="auto">
            <a:xfrm>
              <a:off x="2596" y="3990"/>
              <a:ext cx="1284" cy="0"/>
            </a:xfrm>
            <a:prstGeom prst="line">
              <a:avLst/>
            </a:prstGeom>
            <a:noFill/>
            <a:ln w="73025" cmpd="dbl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98"/>
          <p:cNvGrpSpPr>
            <a:grpSpLocks/>
          </p:cNvGrpSpPr>
          <p:nvPr/>
        </p:nvGrpSpPr>
        <p:grpSpPr bwMode="auto">
          <a:xfrm>
            <a:off x="727075" y="3138488"/>
            <a:ext cx="8151813" cy="365125"/>
            <a:chOff x="687387" y="1995487"/>
            <a:chExt cx="8151813" cy="365125"/>
          </a:xfrm>
        </p:grpSpPr>
        <p:sp>
          <p:nvSpPr>
            <p:cNvPr id="23601" name="Rectangle 41"/>
            <p:cNvSpPr>
              <a:spLocks noChangeArrowheads="1"/>
            </p:cNvSpPr>
            <p:nvPr/>
          </p:nvSpPr>
          <p:spPr bwMode="auto">
            <a:xfrm>
              <a:off x="687387" y="1995487"/>
              <a:ext cx="4560888" cy="3651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tIns="0" rIns="0" bIns="0"/>
            <a:lstStyle/>
            <a:p>
              <a:pPr eaLnBrk="0" hangingPunct="0">
                <a:spcBef>
                  <a:spcPct val="20000"/>
                </a:spcBef>
              </a:pPr>
              <a:r>
                <a:rPr lang="en-US" sz="2000">
                  <a:solidFill>
                    <a:schemeClr val="bg1"/>
                  </a:solidFill>
                  <a:latin typeface="Calibri" pitchFamily="34" charset="0"/>
                </a:rPr>
                <a:t>Reduced health care costs</a:t>
              </a:r>
            </a:p>
          </p:txBody>
        </p:sp>
        <p:sp>
          <p:nvSpPr>
            <p:cNvPr id="23602" name="Rectangle 42"/>
            <p:cNvSpPr>
              <a:spLocks noChangeArrowheads="1"/>
            </p:cNvSpPr>
            <p:nvPr/>
          </p:nvSpPr>
          <p:spPr bwMode="auto">
            <a:xfrm>
              <a:off x="4344987" y="1995487"/>
              <a:ext cx="1362075" cy="3651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tIns="0" rIns="0" bIns="0"/>
            <a:lstStyle/>
            <a:p>
              <a:pPr algn="r" eaLnBrk="0" hangingPunct="0">
                <a:spcBef>
                  <a:spcPct val="20000"/>
                </a:spcBef>
              </a:pPr>
              <a:r>
                <a:rPr lang="en-US" sz="2200">
                  <a:solidFill>
                    <a:srgbClr val="339933"/>
                  </a:solidFill>
                  <a:latin typeface="Calibri" pitchFamily="34" charset="0"/>
                </a:rPr>
                <a:t>$384</a:t>
              </a:r>
            </a:p>
          </p:txBody>
        </p:sp>
        <p:sp>
          <p:nvSpPr>
            <p:cNvPr id="23603" name="Text Box 43"/>
            <p:cNvSpPr txBox="1">
              <a:spLocks noChangeArrowheads="1"/>
            </p:cNvSpPr>
            <p:nvPr/>
          </p:nvSpPr>
          <p:spPr bwMode="auto">
            <a:xfrm>
              <a:off x="5897562" y="1995487"/>
              <a:ext cx="2941638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Lower public costs</a:t>
              </a:r>
            </a:p>
          </p:txBody>
        </p:sp>
      </p:grpSp>
      <p:sp>
        <p:nvSpPr>
          <p:cNvPr id="23579" name="Text Box 30"/>
          <p:cNvSpPr txBox="1">
            <a:spLocks noChangeArrowheads="1"/>
          </p:cNvSpPr>
          <p:nvPr/>
        </p:nvSpPr>
        <p:spPr bwMode="auto">
          <a:xfrm>
            <a:off x="7696200" y="6248400"/>
            <a:ext cx="1239838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Calibri" pitchFamily="34" charset="0"/>
              </a:rPr>
              <a:t>9 of 15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-8555038" y="2008188"/>
            <a:ext cx="8216900" cy="2716212"/>
            <a:chOff x="-8554865" y="1932320"/>
            <a:chExt cx="8217408" cy="2715880"/>
          </a:xfrm>
        </p:grpSpPr>
        <p:grpSp>
          <p:nvGrpSpPr>
            <p:cNvPr id="23581" name="Group 55"/>
            <p:cNvGrpSpPr>
              <a:grpSpLocks/>
            </p:cNvGrpSpPr>
            <p:nvPr/>
          </p:nvGrpSpPr>
          <p:grpSpPr bwMode="auto">
            <a:xfrm>
              <a:off x="-8554865" y="1932320"/>
              <a:ext cx="8217408" cy="2670450"/>
              <a:chOff x="-8522208" y="2663550"/>
              <a:chExt cx="8217408" cy="267045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-8522208" y="2663550"/>
                <a:ext cx="8147554" cy="2669849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3599" name="Text Box 38"/>
              <p:cNvSpPr txBox="1">
                <a:spLocks noChangeArrowheads="1"/>
              </p:cNvSpPr>
              <p:nvPr/>
            </p:nvSpPr>
            <p:spPr bwMode="auto">
              <a:xfrm>
                <a:off x="-4108450" y="2743706"/>
                <a:ext cx="3803650" cy="152349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200">
                    <a:solidFill>
                      <a:srgbClr val="339933"/>
                    </a:solidFill>
                    <a:latin typeface="Calibri" pitchFamily="34" charset="0"/>
                  </a:rPr>
                  <a:t>Risk analysis of measured uncertainty: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200">
                    <a:solidFill>
                      <a:srgbClr val="000099"/>
                    </a:solidFill>
                    <a:latin typeface="Calibri" pitchFamily="34" charset="0"/>
                  </a:rPr>
                  <a:t>	</a:t>
                </a:r>
                <a:r>
                  <a:rPr lang="en-US" sz="2200">
                    <a:solidFill>
                      <a:schemeClr val="bg1"/>
                    </a:solidFill>
                    <a:latin typeface="Calibri" pitchFamily="34" charset="0"/>
                  </a:rPr>
                  <a:t>99% of time,                 	NPV is positive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 rot="5400000">
                <a:off x="-7967968" y="3855616"/>
                <a:ext cx="1828577" cy="0"/>
              </a:xfrm>
              <a:prstGeom prst="line">
                <a:avLst/>
              </a:prstGeom>
              <a:ln w="920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582" name="Group 26"/>
            <p:cNvGrpSpPr>
              <a:grpSpLocks noChangeAspect="1"/>
            </p:cNvGrpSpPr>
            <p:nvPr/>
          </p:nvGrpSpPr>
          <p:grpSpPr bwMode="auto">
            <a:xfrm>
              <a:off x="-7239000" y="2136775"/>
              <a:ext cx="4679950" cy="2511425"/>
              <a:chOff x="-4560" y="1257"/>
              <a:chExt cx="2948" cy="1582"/>
            </a:xfrm>
          </p:grpSpPr>
          <p:sp>
            <p:nvSpPr>
              <p:cNvPr id="23583" name="Freeform 28"/>
              <p:cNvSpPr>
                <a:spLocks/>
              </p:cNvSpPr>
              <p:nvPr/>
            </p:nvSpPr>
            <p:spPr bwMode="auto">
              <a:xfrm>
                <a:off x="-4503" y="1257"/>
                <a:ext cx="2742" cy="1206"/>
              </a:xfrm>
              <a:custGeom>
                <a:avLst/>
                <a:gdLst>
                  <a:gd name="T0" fmla="*/ 0 w 2742"/>
                  <a:gd name="T1" fmla="*/ 1206 h 1206"/>
                  <a:gd name="T2" fmla="*/ 137 w 2742"/>
                  <a:gd name="T3" fmla="*/ 1206 h 1206"/>
                  <a:gd name="T4" fmla="*/ 275 w 2742"/>
                  <a:gd name="T5" fmla="*/ 1206 h 1206"/>
                  <a:gd name="T6" fmla="*/ 411 w 2742"/>
                  <a:gd name="T7" fmla="*/ 1193 h 1206"/>
                  <a:gd name="T8" fmla="*/ 549 w 2742"/>
                  <a:gd name="T9" fmla="*/ 1173 h 1206"/>
                  <a:gd name="T10" fmla="*/ 686 w 2742"/>
                  <a:gd name="T11" fmla="*/ 1073 h 1206"/>
                  <a:gd name="T12" fmla="*/ 823 w 2742"/>
                  <a:gd name="T13" fmla="*/ 993 h 1206"/>
                  <a:gd name="T14" fmla="*/ 960 w 2742"/>
                  <a:gd name="T15" fmla="*/ 627 h 1206"/>
                  <a:gd name="T16" fmla="*/ 1097 w 2742"/>
                  <a:gd name="T17" fmla="*/ 427 h 1206"/>
                  <a:gd name="T18" fmla="*/ 1234 w 2742"/>
                  <a:gd name="T19" fmla="*/ 0 h 1206"/>
                  <a:gd name="T20" fmla="*/ 1371 w 2742"/>
                  <a:gd name="T21" fmla="*/ 107 h 1206"/>
                  <a:gd name="T22" fmla="*/ 1508 w 2742"/>
                  <a:gd name="T23" fmla="*/ 233 h 1206"/>
                  <a:gd name="T24" fmla="*/ 1646 w 2742"/>
                  <a:gd name="T25" fmla="*/ 493 h 1206"/>
                  <a:gd name="T26" fmla="*/ 1782 w 2742"/>
                  <a:gd name="T27" fmla="*/ 680 h 1206"/>
                  <a:gd name="T28" fmla="*/ 1920 w 2742"/>
                  <a:gd name="T29" fmla="*/ 980 h 1206"/>
                  <a:gd name="T30" fmla="*/ 2057 w 2742"/>
                  <a:gd name="T31" fmla="*/ 1113 h 1206"/>
                  <a:gd name="T32" fmla="*/ 2194 w 2742"/>
                  <a:gd name="T33" fmla="*/ 1160 h 1206"/>
                  <a:gd name="T34" fmla="*/ 2331 w 2742"/>
                  <a:gd name="T35" fmla="*/ 1193 h 1206"/>
                  <a:gd name="T36" fmla="*/ 2468 w 2742"/>
                  <a:gd name="T37" fmla="*/ 1200 h 1206"/>
                  <a:gd name="T38" fmla="*/ 2605 w 2742"/>
                  <a:gd name="T39" fmla="*/ 1206 h 1206"/>
                  <a:gd name="T40" fmla="*/ 2742 w 2742"/>
                  <a:gd name="T41" fmla="*/ 1200 h 1206"/>
                  <a:gd name="T42" fmla="*/ 2742 w 2742"/>
                  <a:gd name="T43" fmla="*/ 1206 h 1206"/>
                  <a:gd name="T44" fmla="*/ 2605 w 2742"/>
                  <a:gd name="T45" fmla="*/ 1206 h 1206"/>
                  <a:gd name="T46" fmla="*/ 2468 w 2742"/>
                  <a:gd name="T47" fmla="*/ 1206 h 1206"/>
                  <a:gd name="T48" fmla="*/ 2331 w 2742"/>
                  <a:gd name="T49" fmla="*/ 1206 h 1206"/>
                  <a:gd name="T50" fmla="*/ 2194 w 2742"/>
                  <a:gd name="T51" fmla="*/ 1206 h 1206"/>
                  <a:gd name="T52" fmla="*/ 2057 w 2742"/>
                  <a:gd name="T53" fmla="*/ 1206 h 1206"/>
                  <a:gd name="T54" fmla="*/ 1920 w 2742"/>
                  <a:gd name="T55" fmla="*/ 1206 h 1206"/>
                  <a:gd name="T56" fmla="*/ 1782 w 2742"/>
                  <a:gd name="T57" fmla="*/ 1206 h 1206"/>
                  <a:gd name="T58" fmla="*/ 1646 w 2742"/>
                  <a:gd name="T59" fmla="*/ 1206 h 1206"/>
                  <a:gd name="T60" fmla="*/ 1508 w 2742"/>
                  <a:gd name="T61" fmla="*/ 1206 h 1206"/>
                  <a:gd name="T62" fmla="*/ 1371 w 2742"/>
                  <a:gd name="T63" fmla="*/ 1206 h 1206"/>
                  <a:gd name="T64" fmla="*/ 1234 w 2742"/>
                  <a:gd name="T65" fmla="*/ 1206 h 1206"/>
                  <a:gd name="T66" fmla="*/ 1097 w 2742"/>
                  <a:gd name="T67" fmla="*/ 1206 h 1206"/>
                  <a:gd name="T68" fmla="*/ 960 w 2742"/>
                  <a:gd name="T69" fmla="*/ 1206 h 1206"/>
                  <a:gd name="T70" fmla="*/ 823 w 2742"/>
                  <a:gd name="T71" fmla="*/ 1206 h 1206"/>
                  <a:gd name="T72" fmla="*/ 686 w 2742"/>
                  <a:gd name="T73" fmla="*/ 1206 h 1206"/>
                  <a:gd name="T74" fmla="*/ 549 w 2742"/>
                  <a:gd name="T75" fmla="*/ 1206 h 1206"/>
                  <a:gd name="T76" fmla="*/ 411 w 2742"/>
                  <a:gd name="T77" fmla="*/ 1206 h 1206"/>
                  <a:gd name="T78" fmla="*/ 275 w 2742"/>
                  <a:gd name="T79" fmla="*/ 1206 h 1206"/>
                  <a:gd name="T80" fmla="*/ 137 w 2742"/>
                  <a:gd name="T81" fmla="*/ 1206 h 1206"/>
                  <a:gd name="T82" fmla="*/ 0 w 2742"/>
                  <a:gd name="T83" fmla="*/ 1206 h 120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742"/>
                  <a:gd name="T127" fmla="*/ 0 h 1206"/>
                  <a:gd name="T128" fmla="*/ 2742 w 2742"/>
                  <a:gd name="T129" fmla="*/ 1206 h 120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742" h="1206">
                    <a:moveTo>
                      <a:pt x="0" y="1206"/>
                    </a:moveTo>
                    <a:lnTo>
                      <a:pt x="137" y="1206"/>
                    </a:lnTo>
                    <a:lnTo>
                      <a:pt x="275" y="1206"/>
                    </a:lnTo>
                    <a:lnTo>
                      <a:pt x="411" y="1193"/>
                    </a:lnTo>
                    <a:lnTo>
                      <a:pt x="549" y="1173"/>
                    </a:lnTo>
                    <a:lnTo>
                      <a:pt x="686" y="1073"/>
                    </a:lnTo>
                    <a:lnTo>
                      <a:pt x="823" y="993"/>
                    </a:lnTo>
                    <a:lnTo>
                      <a:pt x="960" y="627"/>
                    </a:lnTo>
                    <a:lnTo>
                      <a:pt x="1097" y="427"/>
                    </a:lnTo>
                    <a:lnTo>
                      <a:pt x="1234" y="0"/>
                    </a:lnTo>
                    <a:lnTo>
                      <a:pt x="1371" y="107"/>
                    </a:lnTo>
                    <a:lnTo>
                      <a:pt x="1508" y="233"/>
                    </a:lnTo>
                    <a:lnTo>
                      <a:pt x="1646" y="493"/>
                    </a:lnTo>
                    <a:lnTo>
                      <a:pt x="1782" y="680"/>
                    </a:lnTo>
                    <a:lnTo>
                      <a:pt x="1920" y="980"/>
                    </a:lnTo>
                    <a:lnTo>
                      <a:pt x="2057" y="1113"/>
                    </a:lnTo>
                    <a:lnTo>
                      <a:pt x="2194" y="1160"/>
                    </a:lnTo>
                    <a:lnTo>
                      <a:pt x="2331" y="1193"/>
                    </a:lnTo>
                    <a:lnTo>
                      <a:pt x="2468" y="1200"/>
                    </a:lnTo>
                    <a:lnTo>
                      <a:pt x="2605" y="1206"/>
                    </a:lnTo>
                    <a:lnTo>
                      <a:pt x="2742" y="1200"/>
                    </a:lnTo>
                    <a:lnTo>
                      <a:pt x="2742" y="1206"/>
                    </a:lnTo>
                    <a:lnTo>
                      <a:pt x="2605" y="1206"/>
                    </a:lnTo>
                    <a:lnTo>
                      <a:pt x="2468" y="1206"/>
                    </a:lnTo>
                    <a:lnTo>
                      <a:pt x="2331" y="1206"/>
                    </a:lnTo>
                    <a:lnTo>
                      <a:pt x="2194" y="1206"/>
                    </a:lnTo>
                    <a:lnTo>
                      <a:pt x="2057" y="1206"/>
                    </a:lnTo>
                    <a:lnTo>
                      <a:pt x="1920" y="1206"/>
                    </a:lnTo>
                    <a:lnTo>
                      <a:pt x="1782" y="1206"/>
                    </a:lnTo>
                    <a:lnTo>
                      <a:pt x="1646" y="1206"/>
                    </a:lnTo>
                    <a:lnTo>
                      <a:pt x="1508" y="1206"/>
                    </a:lnTo>
                    <a:lnTo>
                      <a:pt x="1371" y="1206"/>
                    </a:lnTo>
                    <a:lnTo>
                      <a:pt x="1234" y="1206"/>
                    </a:lnTo>
                    <a:lnTo>
                      <a:pt x="1097" y="1206"/>
                    </a:lnTo>
                    <a:lnTo>
                      <a:pt x="960" y="1206"/>
                    </a:lnTo>
                    <a:lnTo>
                      <a:pt x="823" y="1206"/>
                    </a:lnTo>
                    <a:lnTo>
                      <a:pt x="686" y="1206"/>
                    </a:lnTo>
                    <a:lnTo>
                      <a:pt x="549" y="1206"/>
                    </a:lnTo>
                    <a:lnTo>
                      <a:pt x="411" y="1206"/>
                    </a:lnTo>
                    <a:lnTo>
                      <a:pt x="275" y="1206"/>
                    </a:lnTo>
                    <a:lnTo>
                      <a:pt x="137" y="1206"/>
                    </a:lnTo>
                    <a:lnTo>
                      <a:pt x="0" y="1206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Rectangle 29"/>
              <p:cNvSpPr>
                <a:spLocks noChangeArrowheads="1"/>
              </p:cNvSpPr>
              <p:nvPr/>
            </p:nvSpPr>
            <p:spPr bwMode="auto">
              <a:xfrm>
                <a:off x="-4500" y="2455"/>
                <a:ext cx="2736" cy="6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 w="9525" cap="flat">
                <a:solidFill>
                  <a:srgbClr val="00206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3585" name="Freeform 30"/>
              <p:cNvSpPr>
                <a:spLocks noEditPoints="1"/>
              </p:cNvSpPr>
              <p:nvPr/>
            </p:nvSpPr>
            <p:spPr bwMode="auto">
              <a:xfrm>
                <a:off x="-4503" y="2460"/>
                <a:ext cx="2742" cy="36"/>
              </a:xfrm>
              <a:custGeom>
                <a:avLst/>
                <a:gdLst>
                  <a:gd name="T0" fmla="*/ 6 w 2742"/>
                  <a:gd name="T1" fmla="*/ 36 h 36"/>
                  <a:gd name="T2" fmla="*/ 0 w 2742"/>
                  <a:gd name="T3" fmla="*/ 0 h 36"/>
                  <a:gd name="T4" fmla="*/ 144 w 2742"/>
                  <a:gd name="T5" fmla="*/ 0 h 36"/>
                  <a:gd name="T6" fmla="*/ 138 w 2742"/>
                  <a:gd name="T7" fmla="*/ 36 h 36"/>
                  <a:gd name="T8" fmla="*/ 144 w 2742"/>
                  <a:gd name="T9" fmla="*/ 0 h 36"/>
                  <a:gd name="T10" fmla="*/ 282 w 2742"/>
                  <a:gd name="T11" fmla="*/ 36 h 36"/>
                  <a:gd name="T12" fmla="*/ 276 w 2742"/>
                  <a:gd name="T13" fmla="*/ 0 h 36"/>
                  <a:gd name="T14" fmla="*/ 414 w 2742"/>
                  <a:gd name="T15" fmla="*/ 0 h 36"/>
                  <a:gd name="T16" fmla="*/ 408 w 2742"/>
                  <a:gd name="T17" fmla="*/ 36 h 36"/>
                  <a:gd name="T18" fmla="*/ 414 w 2742"/>
                  <a:gd name="T19" fmla="*/ 0 h 36"/>
                  <a:gd name="T20" fmla="*/ 552 w 2742"/>
                  <a:gd name="T21" fmla="*/ 36 h 36"/>
                  <a:gd name="T22" fmla="*/ 546 w 2742"/>
                  <a:gd name="T23" fmla="*/ 0 h 36"/>
                  <a:gd name="T24" fmla="*/ 690 w 2742"/>
                  <a:gd name="T25" fmla="*/ 0 h 36"/>
                  <a:gd name="T26" fmla="*/ 684 w 2742"/>
                  <a:gd name="T27" fmla="*/ 36 h 36"/>
                  <a:gd name="T28" fmla="*/ 690 w 2742"/>
                  <a:gd name="T29" fmla="*/ 0 h 36"/>
                  <a:gd name="T30" fmla="*/ 828 w 2742"/>
                  <a:gd name="T31" fmla="*/ 36 h 36"/>
                  <a:gd name="T32" fmla="*/ 822 w 2742"/>
                  <a:gd name="T33" fmla="*/ 0 h 36"/>
                  <a:gd name="T34" fmla="*/ 966 w 2742"/>
                  <a:gd name="T35" fmla="*/ 0 h 36"/>
                  <a:gd name="T36" fmla="*/ 960 w 2742"/>
                  <a:gd name="T37" fmla="*/ 36 h 36"/>
                  <a:gd name="T38" fmla="*/ 966 w 2742"/>
                  <a:gd name="T39" fmla="*/ 0 h 36"/>
                  <a:gd name="T40" fmla="*/ 1098 w 2742"/>
                  <a:gd name="T41" fmla="*/ 36 h 36"/>
                  <a:gd name="T42" fmla="*/ 1092 w 2742"/>
                  <a:gd name="T43" fmla="*/ 0 h 36"/>
                  <a:gd name="T44" fmla="*/ 1236 w 2742"/>
                  <a:gd name="T45" fmla="*/ 0 h 36"/>
                  <a:gd name="T46" fmla="*/ 1230 w 2742"/>
                  <a:gd name="T47" fmla="*/ 36 h 36"/>
                  <a:gd name="T48" fmla="*/ 1236 w 2742"/>
                  <a:gd name="T49" fmla="*/ 0 h 36"/>
                  <a:gd name="T50" fmla="*/ 1374 w 2742"/>
                  <a:gd name="T51" fmla="*/ 36 h 36"/>
                  <a:gd name="T52" fmla="*/ 1368 w 2742"/>
                  <a:gd name="T53" fmla="*/ 0 h 36"/>
                  <a:gd name="T54" fmla="*/ 1512 w 2742"/>
                  <a:gd name="T55" fmla="*/ 0 h 36"/>
                  <a:gd name="T56" fmla="*/ 1506 w 2742"/>
                  <a:gd name="T57" fmla="*/ 36 h 36"/>
                  <a:gd name="T58" fmla="*/ 1512 w 2742"/>
                  <a:gd name="T59" fmla="*/ 0 h 36"/>
                  <a:gd name="T60" fmla="*/ 1650 w 2742"/>
                  <a:gd name="T61" fmla="*/ 36 h 36"/>
                  <a:gd name="T62" fmla="*/ 1644 w 2742"/>
                  <a:gd name="T63" fmla="*/ 0 h 36"/>
                  <a:gd name="T64" fmla="*/ 1788 w 2742"/>
                  <a:gd name="T65" fmla="*/ 0 h 36"/>
                  <a:gd name="T66" fmla="*/ 1782 w 2742"/>
                  <a:gd name="T67" fmla="*/ 36 h 36"/>
                  <a:gd name="T68" fmla="*/ 1788 w 2742"/>
                  <a:gd name="T69" fmla="*/ 0 h 36"/>
                  <a:gd name="T70" fmla="*/ 1920 w 2742"/>
                  <a:gd name="T71" fmla="*/ 36 h 36"/>
                  <a:gd name="T72" fmla="*/ 1914 w 2742"/>
                  <a:gd name="T73" fmla="*/ 0 h 36"/>
                  <a:gd name="T74" fmla="*/ 2058 w 2742"/>
                  <a:gd name="T75" fmla="*/ 0 h 36"/>
                  <a:gd name="T76" fmla="*/ 2052 w 2742"/>
                  <a:gd name="T77" fmla="*/ 36 h 36"/>
                  <a:gd name="T78" fmla="*/ 2058 w 2742"/>
                  <a:gd name="T79" fmla="*/ 0 h 36"/>
                  <a:gd name="T80" fmla="*/ 2196 w 2742"/>
                  <a:gd name="T81" fmla="*/ 36 h 36"/>
                  <a:gd name="T82" fmla="*/ 2190 w 2742"/>
                  <a:gd name="T83" fmla="*/ 0 h 36"/>
                  <a:gd name="T84" fmla="*/ 2334 w 2742"/>
                  <a:gd name="T85" fmla="*/ 0 h 36"/>
                  <a:gd name="T86" fmla="*/ 2328 w 2742"/>
                  <a:gd name="T87" fmla="*/ 36 h 36"/>
                  <a:gd name="T88" fmla="*/ 2334 w 2742"/>
                  <a:gd name="T89" fmla="*/ 0 h 36"/>
                  <a:gd name="T90" fmla="*/ 2472 w 2742"/>
                  <a:gd name="T91" fmla="*/ 36 h 36"/>
                  <a:gd name="T92" fmla="*/ 2466 w 2742"/>
                  <a:gd name="T93" fmla="*/ 0 h 36"/>
                  <a:gd name="T94" fmla="*/ 2604 w 2742"/>
                  <a:gd name="T95" fmla="*/ 0 h 36"/>
                  <a:gd name="T96" fmla="*/ 2598 w 2742"/>
                  <a:gd name="T97" fmla="*/ 36 h 36"/>
                  <a:gd name="T98" fmla="*/ 2604 w 2742"/>
                  <a:gd name="T99" fmla="*/ 0 h 36"/>
                  <a:gd name="T100" fmla="*/ 2742 w 2742"/>
                  <a:gd name="T101" fmla="*/ 36 h 36"/>
                  <a:gd name="T102" fmla="*/ 2736 w 2742"/>
                  <a:gd name="T103" fmla="*/ 0 h 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742"/>
                  <a:gd name="T157" fmla="*/ 0 h 36"/>
                  <a:gd name="T158" fmla="*/ 2742 w 2742"/>
                  <a:gd name="T159" fmla="*/ 36 h 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742" h="36">
                    <a:moveTo>
                      <a:pt x="6" y="0"/>
                    </a:moveTo>
                    <a:lnTo>
                      <a:pt x="6" y="36"/>
                    </a:lnTo>
                    <a:lnTo>
                      <a:pt x="0" y="36"/>
                    </a:lnTo>
                    <a:lnTo>
                      <a:pt x="0" y="0"/>
                    </a:lnTo>
                    <a:lnTo>
                      <a:pt x="6" y="0"/>
                    </a:lnTo>
                    <a:close/>
                    <a:moveTo>
                      <a:pt x="144" y="0"/>
                    </a:moveTo>
                    <a:lnTo>
                      <a:pt x="144" y="36"/>
                    </a:lnTo>
                    <a:lnTo>
                      <a:pt x="138" y="36"/>
                    </a:lnTo>
                    <a:lnTo>
                      <a:pt x="138" y="0"/>
                    </a:lnTo>
                    <a:lnTo>
                      <a:pt x="144" y="0"/>
                    </a:lnTo>
                    <a:close/>
                    <a:moveTo>
                      <a:pt x="282" y="0"/>
                    </a:moveTo>
                    <a:lnTo>
                      <a:pt x="282" y="36"/>
                    </a:lnTo>
                    <a:lnTo>
                      <a:pt x="276" y="36"/>
                    </a:lnTo>
                    <a:lnTo>
                      <a:pt x="276" y="0"/>
                    </a:lnTo>
                    <a:lnTo>
                      <a:pt x="282" y="0"/>
                    </a:lnTo>
                    <a:close/>
                    <a:moveTo>
                      <a:pt x="414" y="0"/>
                    </a:moveTo>
                    <a:lnTo>
                      <a:pt x="414" y="36"/>
                    </a:lnTo>
                    <a:lnTo>
                      <a:pt x="408" y="36"/>
                    </a:lnTo>
                    <a:lnTo>
                      <a:pt x="408" y="0"/>
                    </a:lnTo>
                    <a:lnTo>
                      <a:pt x="414" y="0"/>
                    </a:lnTo>
                    <a:close/>
                    <a:moveTo>
                      <a:pt x="552" y="0"/>
                    </a:moveTo>
                    <a:lnTo>
                      <a:pt x="552" y="36"/>
                    </a:lnTo>
                    <a:lnTo>
                      <a:pt x="546" y="36"/>
                    </a:lnTo>
                    <a:lnTo>
                      <a:pt x="546" y="0"/>
                    </a:lnTo>
                    <a:lnTo>
                      <a:pt x="552" y="0"/>
                    </a:lnTo>
                    <a:close/>
                    <a:moveTo>
                      <a:pt x="690" y="0"/>
                    </a:moveTo>
                    <a:lnTo>
                      <a:pt x="690" y="36"/>
                    </a:lnTo>
                    <a:lnTo>
                      <a:pt x="684" y="36"/>
                    </a:lnTo>
                    <a:lnTo>
                      <a:pt x="684" y="0"/>
                    </a:lnTo>
                    <a:lnTo>
                      <a:pt x="690" y="0"/>
                    </a:lnTo>
                    <a:close/>
                    <a:moveTo>
                      <a:pt x="828" y="0"/>
                    </a:moveTo>
                    <a:lnTo>
                      <a:pt x="828" y="36"/>
                    </a:lnTo>
                    <a:lnTo>
                      <a:pt x="822" y="36"/>
                    </a:lnTo>
                    <a:lnTo>
                      <a:pt x="822" y="0"/>
                    </a:lnTo>
                    <a:lnTo>
                      <a:pt x="828" y="0"/>
                    </a:lnTo>
                    <a:close/>
                    <a:moveTo>
                      <a:pt x="966" y="0"/>
                    </a:moveTo>
                    <a:lnTo>
                      <a:pt x="966" y="36"/>
                    </a:lnTo>
                    <a:lnTo>
                      <a:pt x="960" y="36"/>
                    </a:lnTo>
                    <a:lnTo>
                      <a:pt x="960" y="0"/>
                    </a:lnTo>
                    <a:lnTo>
                      <a:pt x="966" y="0"/>
                    </a:lnTo>
                    <a:close/>
                    <a:moveTo>
                      <a:pt x="1098" y="0"/>
                    </a:moveTo>
                    <a:lnTo>
                      <a:pt x="1098" y="36"/>
                    </a:lnTo>
                    <a:lnTo>
                      <a:pt x="1092" y="36"/>
                    </a:lnTo>
                    <a:lnTo>
                      <a:pt x="1092" y="0"/>
                    </a:lnTo>
                    <a:lnTo>
                      <a:pt x="1098" y="0"/>
                    </a:lnTo>
                    <a:close/>
                    <a:moveTo>
                      <a:pt x="1236" y="0"/>
                    </a:moveTo>
                    <a:lnTo>
                      <a:pt x="1236" y="36"/>
                    </a:lnTo>
                    <a:lnTo>
                      <a:pt x="1230" y="36"/>
                    </a:lnTo>
                    <a:lnTo>
                      <a:pt x="1230" y="0"/>
                    </a:lnTo>
                    <a:lnTo>
                      <a:pt x="1236" y="0"/>
                    </a:lnTo>
                    <a:close/>
                    <a:moveTo>
                      <a:pt x="1374" y="0"/>
                    </a:moveTo>
                    <a:lnTo>
                      <a:pt x="1374" y="36"/>
                    </a:lnTo>
                    <a:lnTo>
                      <a:pt x="1368" y="36"/>
                    </a:lnTo>
                    <a:lnTo>
                      <a:pt x="1368" y="0"/>
                    </a:lnTo>
                    <a:lnTo>
                      <a:pt x="1374" y="0"/>
                    </a:lnTo>
                    <a:close/>
                    <a:moveTo>
                      <a:pt x="1512" y="0"/>
                    </a:moveTo>
                    <a:lnTo>
                      <a:pt x="1512" y="36"/>
                    </a:lnTo>
                    <a:lnTo>
                      <a:pt x="1506" y="36"/>
                    </a:lnTo>
                    <a:lnTo>
                      <a:pt x="1506" y="0"/>
                    </a:lnTo>
                    <a:lnTo>
                      <a:pt x="1512" y="0"/>
                    </a:lnTo>
                    <a:close/>
                    <a:moveTo>
                      <a:pt x="1650" y="0"/>
                    </a:moveTo>
                    <a:lnTo>
                      <a:pt x="1650" y="36"/>
                    </a:lnTo>
                    <a:lnTo>
                      <a:pt x="1644" y="36"/>
                    </a:lnTo>
                    <a:lnTo>
                      <a:pt x="1644" y="0"/>
                    </a:lnTo>
                    <a:lnTo>
                      <a:pt x="1650" y="0"/>
                    </a:lnTo>
                    <a:close/>
                    <a:moveTo>
                      <a:pt x="1788" y="0"/>
                    </a:moveTo>
                    <a:lnTo>
                      <a:pt x="1788" y="36"/>
                    </a:lnTo>
                    <a:lnTo>
                      <a:pt x="1782" y="36"/>
                    </a:lnTo>
                    <a:lnTo>
                      <a:pt x="1782" y="0"/>
                    </a:lnTo>
                    <a:lnTo>
                      <a:pt x="1788" y="0"/>
                    </a:lnTo>
                    <a:close/>
                    <a:moveTo>
                      <a:pt x="1920" y="0"/>
                    </a:moveTo>
                    <a:lnTo>
                      <a:pt x="1920" y="36"/>
                    </a:lnTo>
                    <a:lnTo>
                      <a:pt x="1914" y="36"/>
                    </a:lnTo>
                    <a:lnTo>
                      <a:pt x="1914" y="0"/>
                    </a:lnTo>
                    <a:lnTo>
                      <a:pt x="1920" y="0"/>
                    </a:lnTo>
                    <a:close/>
                    <a:moveTo>
                      <a:pt x="2058" y="0"/>
                    </a:moveTo>
                    <a:lnTo>
                      <a:pt x="2058" y="36"/>
                    </a:lnTo>
                    <a:lnTo>
                      <a:pt x="2052" y="36"/>
                    </a:lnTo>
                    <a:lnTo>
                      <a:pt x="2052" y="0"/>
                    </a:lnTo>
                    <a:lnTo>
                      <a:pt x="2058" y="0"/>
                    </a:lnTo>
                    <a:close/>
                    <a:moveTo>
                      <a:pt x="2196" y="0"/>
                    </a:moveTo>
                    <a:lnTo>
                      <a:pt x="2196" y="36"/>
                    </a:lnTo>
                    <a:lnTo>
                      <a:pt x="2190" y="36"/>
                    </a:lnTo>
                    <a:lnTo>
                      <a:pt x="2190" y="0"/>
                    </a:lnTo>
                    <a:lnTo>
                      <a:pt x="2196" y="0"/>
                    </a:lnTo>
                    <a:close/>
                    <a:moveTo>
                      <a:pt x="2334" y="0"/>
                    </a:moveTo>
                    <a:lnTo>
                      <a:pt x="2334" y="36"/>
                    </a:lnTo>
                    <a:lnTo>
                      <a:pt x="2328" y="36"/>
                    </a:lnTo>
                    <a:lnTo>
                      <a:pt x="2328" y="0"/>
                    </a:lnTo>
                    <a:lnTo>
                      <a:pt x="2334" y="0"/>
                    </a:lnTo>
                    <a:close/>
                    <a:moveTo>
                      <a:pt x="2472" y="0"/>
                    </a:moveTo>
                    <a:lnTo>
                      <a:pt x="2472" y="36"/>
                    </a:lnTo>
                    <a:lnTo>
                      <a:pt x="2466" y="36"/>
                    </a:lnTo>
                    <a:lnTo>
                      <a:pt x="2466" y="0"/>
                    </a:lnTo>
                    <a:lnTo>
                      <a:pt x="2472" y="0"/>
                    </a:lnTo>
                    <a:close/>
                    <a:moveTo>
                      <a:pt x="2604" y="0"/>
                    </a:moveTo>
                    <a:lnTo>
                      <a:pt x="2604" y="36"/>
                    </a:lnTo>
                    <a:lnTo>
                      <a:pt x="2598" y="36"/>
                    </a:lnTo>
                    <a:lnTo>
                      <a:pt x="2598" y="0"/>
                    </a:lnTo>
                    <a:lnTo>
                      <a:pt x="2604" y="0"/>
                    </a:lnTo>
                    <a:close/>
                    <a:moveTo>
                      <a:pt x="2742" y="0"/>
                    </a:moveTo>
                    <a:lnTo>
                      <a:pt x="2742" y="36"/>
                    </a:lnTo>
                    <a:lnTo>
                      <a:pt x="2736" y="36"/>
                    </a:lnTo>
                    <a:lnTo>
                      <a:pt x="2736" y="0"/>
                    </a:lnTo>
                    <a:lnTo>
                      <a:pt x="2742" y="0"/>
                    </a:lnTo>
                    <a:close/>
                  </a:path>
                </a:pathLst>
              </a:custGeom>
              <a:solidFill>
                <a:srgbClr val="002060"/>
              </a:solidFill>
              <a:ln w="9525" cap="flat">
                <a:solidFill>
                  <a:srgbClr val="00206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6" name="Rectangle 31"/>
              <p:cNvSpPr>
                <a:spLocks noChangeArrowheads="1"/>
              </p:cNvSpPr>
              <p:nvPr/>
            </p:nvSpPr>
            <p:spPr bwMode="auto">
              <a:xfrm>
                <a:off x="-4560" y="2505"/>
                <a:ext cx="18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$0</a:t>
                </a:r>
                <a:endParaRPr lang="en-US"/>
              </a:p>
            </p:txBody>
          </p:sp>
          <p:sp>
            <p:nvSpPr>
              <p:cNvPr id="23587" name="Rectangle 32"/>
              <p:cNvSpPr>
                <a:spLocks noChangeArrowheads="1"/>
              </p:cNvSpPr>
              <p:nvPr/>
            </p:nvSpPr>
            <p:spPr bwMode="auto">
              <a:xfrm>
                <a:off x="-4287" y="2505"/>
                <a:ext cx="18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$4</a:t>
                </a:r>
                <a:endParaRPr lang="en-US"/>
              </a:p>
            </p:txBody>
          </p:sp>
          <p:sp>
            <p:nvSpPr>
              <p:cNvPr id="23588" name="Rectangle 33"/>
              <p:cNvSpPr>
                <a:spLocks noChangeArrowheads="1"/>
              </p:cNvSpPr>
              <p:nvPr/>
            </p:nvSpPr>
            <p:spPr bwMode="auto">
              <a:xfrm>
                <a:off x="-4013" y="2505"/>
                <a:ext cx="18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$8</a:t>
                </a:r>
                <a:endParaRPr lang="en-US"/>
              </a:p>
            </p:txBody>
          </p:sp>
          <p:sp>
            <p:nvSpPr>
              <p:cNvPr id="23589" name="Rectangle 34"/>
              <p:cNvSpPr>
                <a:spLocks noChangeArrowheads="1"/>
              </p:cNvSpPr>
              <p:nvPr/>
            </p:nvSpPr>
            <p:spPr bwMode="auto">
              <a:xfrm>
                <a:off x="-3769" y="2505"/>
                <a:ext cx="24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$12</a:t>
                </a:r>
                <a:endParaRPr lang="en-US"/>
              </a:p>
            </p:txBody>
          </p:sp>
          <p:sp>
            <p:nvSpPr>
              <p:cNvPr id="23590" name="Rectangle 35"/>
              <p:cNvSpPr>
                <a:spLocks noChangeArrowheads="1"/>
              </p:cNvSpPr>
              <p:nvPr/>
            </p:nvSpPr>
            <p:spPr bwMode="auto">
              <a:xfrm>
                <a:off x="-3495" y="2505"/>
                <a:ext cx="24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$16</a:t>
                </a:r>
                <a:endParaRPr lang="en-US"/>
              </a:p>
            </p:txBody>
          </p:sp>
          <p:sp>
            <p:nvSpPr>
              <p:cNvPr id="23591" name="Rectangle 36"/>
              <p:cNvSpPr>
                <a:spLocks noChangeArrowheads="1"/>
              </p:cNvSpPr>
              <p:nvPr/>
            </p:nvSpPr>
            <p:spPr bwMode="auto">
              <a:xfrm>
                <a:off x="-3221" y="2505"/>
                <a:ext cx="24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$20</a:t>
                </a:r>
                <a:endParaRPr lang="en-US"/>
              </a:p>
            </p:txBody>
          </p:sp>
          <p:sp>
            <p:nvSpPr>
              <p:cNvPr id="23592" name="Rectangle 37"/>
              <p:cNvSpPr>
                <a:spLocks noChangeArrowheads="1"/>
              </p:cNvSpPr>
              <p:nvPr/>
            </p:nvSpPr>
            <p:spPr bwMode="auto">
              <a:xfrm>
                <a:off x="-2947" y="2505"/>
                <a:ext cx="24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$24</a:t>
                </a:r>
                <a:endParaRPr lang="en-US"/>
              </a:p>
            </p:txBody>
          </p:sp>
          <p:sp>
            <p:nvSpPr>
              <p:cNvPr id="23593" name="Rectangle 38"/>
              <p:cNvSpPr>
                <a:spLocks noChangeArrowheads="1"/>
              </p:cNvSpPr>
              <p:nvPr/>
            </p:nvSpPr>
            <p:spPr bwMode="auto">
              <a:xfrm>
                <a:off x="-2674" y="2505"/>
                <a:ext cx="24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$27</a:t>
                </a:r>
                <a:endParaRPr lang="en-US"/>
              </a:p>
            </p:txBody>
          </p:sp>
          <p:sp>
            <p:nvSpPr>
              <p:cNvPr id="23594" name="Rectangle 39"/>
              <p:cNvSpPr>
                <a:spLocks noChangeArrowheads="1"/>
              </p:cNvSpPr>
              <p:nvPr/>
            </p:nvSpPr>
            <p:spPr bwMode="auto">
              <a:xfrm>
                <a:off x="-2400" y="2505"/>
                <a:ext cx="24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$31</a:t>
                </a:r>
                <a:endParaRPr lang="en-US"/>
              </a:p>
            </p:txBody>
          </p:sp>
          <p:sp>
            <p:nvSpPr>
              <p:cNvPr id="23595" name="Rectangle 40"/>
              <p:cNvSpPr>
                <a:spLocks noChangeArrowheads="1"/>
              </p:cNvSpPr>
              <p:nvPr/>
            </p:nvSpPr>
            <p:spPr bwMode="auto">
              <a:xfrm>
                <a:off x="-2126" y="2505"/>
                <a:ext cx="24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$35</a:t>
                </a:r>
                <a:endParaRPr lang="en-US"/>
              </a:p>
            </p:txBody>
          </p:sp>
          <p:sp>
            <p:nvSpPr>
              <p:cNvPr id="23596" name="Rectangle 41"/>
              <p:cNvSpPr>
                <a:spLocks noChangeArrowheads="1"/>
              </p:cNvSpPr>
              <p:nvPr/>
            </p:nvSpPr>
            <p:spPr bwMode="auto">
              <a:xfrm>
                <a:off x="-1852" y="2505"/>
                <a:ext cx="24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$39</a:t>
                </a:r>
                <a:endParaRPr lang="en-US"/>
              </a:p>
            </p:txBody>
          </p:sp>
          <p:sp>
            <p:nvSpPr>
              <p:cNvPr id="23597" name="Rectangle 42"/>
              <p:cNvSpPr>
                <a:spLocks noChangeArrowheads="1"/>
              </p:cNvSpPr>
              <p:nvPr/>
            </p:nvSpPr>
            <p:spPr bwMode="auto">
              <a:xfrm>
                <a:off x="-3689" y="2665"/>
                <a:ext cx="1242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002060"/>
                    </a:solidFill>
                    <a:latin typeface="Calibri" pitchFamily="34" charset="0"/>
                  </a:rPr>
                  <a:t>Net Present Value (000)</a:t>
                </a:r>
                <a:endParaRPr lang="en-US"/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40741E-7 L 0.98628 -0.0018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0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build="allAtOnce"/>
      <p:bldP spid="18" grpId="0"/>
      <p:bldP spid="19" grpId="0"/>
      <p:bldP spid="24" grpId="0"/>
      <p:bldP spid="29" grpId="0"/>
      <p:bldP spid="30" grpId="0"/>
      <p:bldP spid="31" grpId="0"/>
      <p:bldP spid="32" grpId="0"/>
      <p:bldP spid="35" grpId="0"/>
      <p:bldP spid="39" grpId="0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PCS">
      <a:dk1>
        <a:srgbClr val="0070C0"/>
      </a:dk1>
      <a:lt1>
        <a:sysClr val="window" lastClr="FFFFFF"/>
      </a:lt1>
      <a:dk2>
        <a:srgbClr val="F2F2F2"/>
      </a:dk2>
      <a:lt2>
        <a:srgbClr val="EEECE1"/>
      </a:lt2>
      <a:accent1>
        <a:srgbClr val="0070C0"/>
      </a:accent1>
      <a:accent2>
        <a:srgbClr val="9BBB59"/>
      </a:accent2>
      <a:accent3>
        <a:srgbClr val="C6D9F0"/>
      </a:accent3>
      <a:accent4>
        <a:srgbClr val="C00000"/>
      </a:accent4>
      <a:accent5>
        <a:srgbClr val="E36C09"/>
      </a:accent5>
      <a:accent6>
        <a:srgbClr val="00B0F0"/>
      </a:accent6>
      <a:hlink>
        <a:srgbClr val="0070C0"/>
      </a:hlink>
      <a:folHlink>
        <a:srgbClr val="00B0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5595</TotalTime>
  <Words>1078</Words>
  <Application>Microsoft Office PowerPoint</Application>
  <PresentationFormat>On-screen Show (4:3)</PresentationFormat>
  <Paragraphs>322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Calibri</vt:lpstr>
      <vt:lpstr>Arial</vt:lpstr>
      <vt:lpstr>Symbol</vt:lpstr>
      <vt:lpstr>Wingdings</vt:lpstr>
      <vt:lpstr>Gill Sans MT</vt:lpstr>
      <vt:lpstr>Times New Roman</vt:lpstr>
      <vt:lpstr>Office Theme</vt:lpstr>
      <vt:lpstr>    Evidence-Based Public Policy in the Criminal Justice System   Washington State’s (Evolving) Approach  What Works Conference, 2013 —Justice Reinvestment in Action— Portland, OR January 11, 2013 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The Pew Charitable Trusts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epotler</dc:creator>
  <cp:lastModifiedBy>newimage</cp:lastModifiedBy>
  <cp:revision>511</cp:revision>
  <cp:lastPrinted>2013-01-09T16:54:11Z</cp:lastPrinted>
  <dcterms:created xsi:type="dcterms:W3CDTF">2010-05-04T15:16:35Z</dcterms:created>
  <dcterms:modified xsi:type="dcterms:W3CDTF">2013-01-16T18:52:48Z</dcterms:modified>
</cp:coreProperties>
</file>