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Arial Nova" panose="020B0504020202020204" pitchFamily="34" charset="0"/>
      <p:regular r:id="rId13"/>
    </p:embeddedFont>
    <p:embeddedFont>
      <p:font typeface="Play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aNzAzZLwpvJB2NSO3nT8x1nXM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Stacy - intro and session overview/landscape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Evyn and Stacy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Evyn</a:t>
            </a:r>
            <a:endParaRPr/>
          </a:p>
        </p:txBody>
      </p:sp>
      <p:sp>
        <p:nvSpPr>
          <p:cNvPr id="106" name="Google Shape;10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Evyn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Stacy</a:t>
            </a:r>
            <a:endParaRPr/>
          </a:p>
        </p:txBody>
      </p:sp>
      <p:sp>
        <p:nvSpPr>
          <p:cNvPr id="125" name="Google Shape;12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Evyn</a:t>
            </a:r>
            <a:endParaRPr sz="200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$45M Criminal Justice Standards and Training Program: police, 9-1-1 telecommunicators, emergency medical dispatchers, corrections, parole/probation, OLCC enforcement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$6M Fire Standards and Training 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$5M Private Security and Investigators 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Public Safety Academy Basic Police Training Capacity – continuation of 23-25 reforms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have allowed law enforcement agency or officer to acquire and disclose information acquired through the operation of a drone in connection with: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calls for service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emergencies that could result in injury to people or property like fires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rescue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executing a warrant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obtaining information about a property with property owner’s consent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Repealed portions of laws requiring: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 authorization from consenting property owner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Issuance of a warrant in all be exigent circumstances with probable cause or for search and rescue or training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Sworn statement within 48 hours in search and rescue activities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Explicitly prohibited: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Surveillance of commercial and private properties without property owner consent.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in traffic related enforcement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Collecting information in a manner prohibited under ORS 181A.250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Prohibits collection of information about a person’s political, religious or social activities unless directly related to a criminal investigation.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videotaping (or livestreaming) of people without probable cause. No transmitting or storing of video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(no filming or collecting info about anyone without probable cause of a crime)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Stacy</a:t>
            </a:r>
            <a:endParaRPr/>
          </a:p>
        </p:txBody>
      </p:sp>
      <p:sp>
        <p:nvSpPr>
          <p:cNvPr id="148" name="Google Shape;14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16444785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7164447856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Stacy</a:t>
            </a:r>
            <a:endParaRPr/>
          </a:p>
        </p:txBody>
      </p:sp>
      <p:sp>
        <p:nvSpPr>
          <p:cNvPr id="157" name="Google Shape;157;g3716444785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16444785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7164447856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Stacy</a:t>
            </a:r>
            <a:endParaRPr/>
          </a:p>
        </p:txBody>
      </p:sp>
      <p:sp>
        <p:nvSpPr>
          <p:cNvPr id="165" name="Google Shape;165;g37164447856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66750" y="2742625"/>
            <a:ext cx="105066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City of Portland &amp; Multnomah County </a:t>
            </a:r>
            <a:br>
              <a:rPr lang="en-US" sz="3600" b="1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2025 State Legislative Session Recap </a:t>
            </a:r>
            <a:br>
              <a:rPr lang="en-US" sz="3600" b="1"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latin typeface="Arial"/>
                <a:ea typeface="Arial"/>
                <a:cs typeface="Arial"/>
                <a:sym typeface="Arial"/>
              </a:rPr>
              <a:t>LPSCC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July 28, 2025 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br>
              <a:rPr lang="en-US" sz="300">
                <a:latin typeface="Arial"/>
                <a:ea typeface="Arial"/>
                <a:cs typeface="Arial"/>
                <a:sym typeface="Arial"/>
              </a:rPr>
            </a:b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251200" y="5300056"/>
            <a:ext cx="6627914" cy="108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br>
              <a:rPr lang="en-US" sz="2500" b="1"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>
                <a:latin typeface="Arial"/>
                <a:ea typeface="Arial"/>
                <a:cs typeface="Arial"/>
                <a:sym typeface="Arial"/>
              </a:rPr>
              <a:t> </a:t>
            </a:r>
            <a:endParaRPr sz="2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1747" y="4838978"/>
            <a:ext cx="1686568" cy="15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A body of water with a city in the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0108" b="9854"/>
          <a:stretch/>
        </p:blipFill>
        <p:spPr>
          <a:xfrm>
            <a:off x="-20578" y="0"/>
            <a:ext cx="12191999" cy="215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0475" y="5166450"/>
            <a:ext cx="237172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 txBox="1">
            <a:spLocks noGrp="1"/>
          </p:cNvSpPr>
          <p:nvPr>
            <p:ph type="ctrTitle"/>
          </p:nvPr>
        </p:nvSpPr>
        <p:spPr>
          <a:xfrm>
            <a:off x="838200" y="4485294"/>
            <a:ext cx="10515600" cy="128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1">
                <a:latin typeface="Arial"/>
                <a:ea typeface="Arial"/>
                <a:cs typeface="Arial"/>
                <a:sym typeface="Arial"/>
              </a:rPr>
              <a:t>Questions &amp; Discussion</a:t>
            </a:r>
            <a:br>
              <a:rPr lang="en-US" sz="5000" b="1">
                <a:latin typeface="Arial"/>
                <a:ea typeface="Arial"/>
                <a:cs typeface="Arial"/>
                <a:sym typeface="Arial"/>
              </a:rPr>
            </a:b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1" descr="Photo of Willamette River and Downtown Portland "/>
          <p:cNvPicPr preferRelativeResize="0"/>
          <p:nvPr/>
        </p:nvPicPr>
        <p:blipFill rotWithShape="1">
          <a:blip r:embed="rId3">
            <a:alphaModFix/>
          </a:blip>
          <a:srcRect l="10535" r="10535"/>
          <a:stretch/>
        </p:blipFill>
        <p:spPr>
          <a:xfrm>
            <a:off x="20" y="1"/>
            <a:ext cx="12191980" cy="39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301700" y="1240971"/>
            <a:ext cx="7569300" cy="507230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Arial Nova" panose="020B0504020202020204" pitchFamily="34" charset="0"/>
              </a:rPr>
              <a:t>City:</a:t>
            </a:r>
            <a:endParaRPr sz="2500" dirty="0">
              <a:solidFill>
                <a:schemeClr val="dk1"/>
              </a:solidFill>
              <a:latin typeface="Arial Nova" panose="020B0504020202020204" pitchFamily="34" charset="0"/>
            </a:endParaRPr>
          </a:p>
          <a:p>
            <a:pPr marL="228600" marR="0" lvl="0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Arial Nova" panose="020B0504020202020204" pitchFamily="34" charset="0"/>
                <a:sym typeface="Arial"/>
              </a:rPr>
              <a:t>Shelter &amp; Housing </a:t>
            </a:r>
            <a:endParaRPr sz="2500" dirty="0">
              <a:latin typeface="Arial Nova" panose="020B0504020202020204" pitchFamily="34" charset="0"/>
            </a:endParaRPr>
          </a:p>
          <a:p>
            <a:pPr marL="228600" marR="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Arial Nova" panose="020B0504020202020204" pitchFamily="34" charset="0"/>
                <a:sym typeface="Arial"/>
              </a:rPr>
              <a:t>Transportation</a:t>
            </a:r>
            <a:endParaRPr sz="2500" dirty="0">
              <a:latin typeface="Arial Nova" panose="020B0504020202020204" pitchFamily="34" charset="0"/>
            </a:endParaRPr>
          </a:p>
          <a:p>
            <a:pPr marL="228600" marR="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Arial Nova" panose="020B0504020202020204" pitchFamily="34" charset="0"/>
                <a:sym typeface="Arial"/>
              </a:rPr>
              <a:t>Bull Run Water Filtration</a:t>
            </a:r>
            <a:endParaRPr sz="2500" dirty="0">
              <a:latin typeface="Arial Nova" panose="020B0504020202020204" pitchFamily="3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500" dirty="0">
              <a:solidFill>
                <a:schemeClr val="dk1"/>
              </a:solidFill>
              <a:latin typeface="Arial Nova" panose="020B0504020202020204" pitchFamily="3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500" dirty="0">
                <a:solidFill>
                  <a:schemeClr val="dk1"/>
                </a:solidFill>
                <a:latin typeface="Arial Nova" panose="020B0504020202020204" pitchFamily="34" charset="0"/>
              </a:rPr>
              <a:t>County:</a:t>
            </a:r>
            <a:endParaRPr sz="2500" dirty="0">
              <a:solidFill>
                <a:schemeClr val="dk1"/>
              </a:solidFill>
              <a:latin typeface="Arial Nova" panose="020B0504020202020204" pitchFamily="34" charset="0"/>
            </a:endParaRPr>
          </a:p>
          <a:p>
            <a:pPr marL="228600" lvl="0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500" dirty="0">
                <a:solidFill>
                  <a:schemeClr val="dk1"/>
                </a:solidFill>
                <a:latin typeface="Arial Nova" panose="020B0504020202020204" pitchFamily="34" charset="0"/>
              </a:rPr>
              <a:t>Shelter Funding &amp; Homelessness Service</a:t>
            </a:r>
            <a:endParaRPr sz="2500" dirty="0">
              <a:solidFill>
                <a:schemeClr val="dk1"/>
              </a:solidFill>
              <a:latin typeface="Arial Nova" panose="020B0504020202020204" pitchFamily="34" charset="0"/>
            </a:endParaRPr>
          </a:p>
          <a:p>
            <a:pPr marL="22860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500" dirty="0">
                <a:solidFill>
                  <a:schemeClr val="dk1"/>
                </a:solidFill>
                <a:latin typeface="Arial Nova" panose="020B0504020202020204" pitchFamily="34" charset="0"/>
              </a:rPr>
              <a:t>Behavioral Health Treatment</a:t>
            </a:r>
            <a:endParaRPr sz="2500" dirty="0">
              <a:solidFill>
                <a:schemeClr val="dk1"/>
              </a:solidFill>
              <a:latin typeface="Arial Nova" panose="020B0504020202020204" pitchFamily="34" charset="0"/>
            </a:endParaRPr>
          </a:p>
          <a:p>
            <a:pPr marL="22860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500" dirty="0">
                <a:solidFill>
                  <a:schemeClr val="dk1"/>
                </a:solidFill>
                <a:latin typeface="Arial Nova" panose="020B0504020202020204" pitchFamily="34" charset="0"/>
              </a:rPr>
              <a:t>Community Corrections Funding</a:t>
            </a:r>
            <a:endParaRPr sz="2500" dirty="0">
              <a:solidFill>
                <a:schemeClr val="dk1"/>
              </a:solidFill>
              <a:latin typeface="Arial Nova" panose="020B0504020202020204" pitchFamily="34" charset="0"/>
            </a:endParaRPr>
          </a:p>
        </p:txBody>
      </p:sp>
      <p:pic>
        <p:nvPicPr>
          <p:cNvPr id="101" name="Google Shape;101;p2" descr="A picture of the Oregon State Capitol"/>
          <p:cNvPicPr preferRelativeResize="0"/>
          <p:nvPr/>
        </p:nvPicPr>
        <p:blipFill rotWithShape="1">
          <a:blip r:embed="rId3">
            <a:alphaModFix/>
          </a:blip>
          <a:srcRect l="26846" r="15353" b="-484"/>
          <a:stretch/>
        </p:blipFill>
        <p:spPr>
          <a:xfrm>
            <a:off x="6509982" y="10"/>
            <a:ext cx="5684641" cy="6891127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301700" y="85725"/>
            <a:ext cx="83307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en-US" sz="3900" b="1" dirty="0">
                <a:latin typeface="Arial"/>
                <a:ea typeface="Arial"/>
                <a:cs typeface="Arial"/>
                <a:sym typeface="Arial"/>
              </a:rPr>
              <a:t>Top Legislative Priorities </a:t>
            </a:r>
            <a:br>
              <a:rPr lang="en-US" sz="4600" b="1" dirty="0">
                <a:latin typeface="Arial"/>
                <a:ea typeface="Arial"/>
                <a:cs typeface="Arial"/>
                <a:sym typeface="Arial"/>
              </a:rPr>
            </a:br>
            <a:endParaRPr sz="46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313148" y="140688"/>
            <a:ext cx="8330592" cy="8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n-US" sz="4100" b="1">
                <a:latin typeface="Arial"/>
                <a:ea typeface="Arial"/>
                <a:cs typeface="Arial"/>
                <a:sym typeface="Arial"/>
              </a:rPr>
              <a:t>Shelter &amp; Housing</a:t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853440" y="5036110"/>
            <a:ext cx="233679" cy="6421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4" descr="City of Portland Temporary Alternative Shelter Site "/>
          <p:cNvPicPr preferRelativeResize="0"/>
          <p:nvPr/>
        </p:nvPicPr>
        <p:blipFill rotWithShape="1">
          <a:blip r:embed="rId3">
            <a:alphaModFix/>
          </a:blip>
          <a:srcRect l="49301" r="3289"/>
          <a:stretch/>
        </p:blipFill>
        <p:spPr>
          <a:xfrm>
            <a:off x="7318791" y="0"/>
            <a:ext cx="48732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313148" y="1123090"/>
            <a:ext cx="6606600" cy="53062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Shelter &amp; Rent Assistance</a:t>
            </a:r>
            <a:endParaRPr dirty="0"/>
          </a:p>
          <a:p>
            <a:pPr marL="685800" lvl="1" indent="-203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Statewide shelter funding framework w/ $204 M allocated statewide. </a:t>
            </a:r>
            <a:endParaRPr sz="2200" dirty="0"/>
          </a:p>
          <a:p>
            <a:pPr marL="685800" lvl="1" indent="-203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Reduced short- and long-term rent assistance funding. $135 M total statewide. </a:t>
            </a:r>
            <a:endParaRPr sz="22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9285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Housing</a:t>
            </a:r>
            <a:endParaRPr dirty="0"/>
          </a:p>
          <a:p>
            <a:pPr marL="685800" lvl="1" indent="-20955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Housing infrastructure fund with $10 M </a:t>
            </a:r>
            <a:endParaRPr sz="1900" dirty="0"/>
          </a:p>
          <a:p>
            <a:pPr marL="685800" lvl="1" indent="-20955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$50 M affordable housing preservation</a:t>
            </a:r>
            <a:endParaRPr sz="1900" dirty="0"/>
          </a:p>
          <a:p>
            <a:pPr marL="685800" lvl="1" indent="-20955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$568 M LIFT Affordable Rental Housing &amp; Homeownership Programs statewide</a:t>
            </a:r>
            <a:endParaRPr sz="1900" dirty="0"/>
          </a:p>
          <a:p>
            <a:pPr marL="685800" lvl="1" indent="-20955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Condo Defect Liability Reform</a:t>
            </a:r>
            <a:endParaRPr sz="1900" dirty="0"/>
          </a:p>
          <a:p>
            <a:pPr marL="685800" lvl="1" indent="-20955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Local Investments in OMSI, AVT</a:t>
            </a:r>
            <a:endParaRPr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5598839" y="-296900"/>
            <a:ext cx="6468491" cy="1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HB 4002 (2024) Implementation 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5678400" y="790250"/>
            <a:ext cx="6309300" cy="5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HB 5</a:t>
            </a:r>
            <a:r>
              <a:rPr lang="en-US" sz="2000" b="1" dirty="0"/>
              <a:t>0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05: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Criminal Justice Commission Budget</a:t>
            </a:r>
            <a:endParaRPr sz="2000" dirty="0"/>
          </a:p>
          <a:p>
            <a:pPr marL="685800" lvl="1" indent="-215900" algn="l" rtl="0">
              <a:lnSpc>
                <a:spcPct val="117647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2000" dirty="0"/>
              <a:t>4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0M for Deflection Grant Program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117647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000" dirty="0"/>
              <a:t>$10M for Behavioral Health IMPACTS Grants</a:t>
            </a:r>
            <a:endParaRPr sz="2000" dirty="0"/>
          </a:p>
          <a:p>
            <a:pPr marL="685800" lvl="1" indent="-215900" algn="l" rtl="0">
              <a:lnSpc>
                <a:spcPct val="117647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000" dirty="0"/>
              <a:t>$4M Restorative Justice Program</a:t>
            </a:r>
            <a:endParaRPr sz="2000" dirty="0"/>
          </a:p>
          <a:p>
            <a:pPr marL="685800" lvl="1" indent="-215900" algn="l" rtl="0">
              <a:lnSpc>
                <a:spcPct val="117647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000" dirty="0"/>
              <a:t>$6M Jail-Based Medication for Opioid Use Disorder Grant Program</a:t>
            </a:r>
            <a:br>
              <a:rPr lang="en-US" sz="2000" dirty="0"/>
            </a:b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SB 236: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statutory clarifications to HB 4002 (2024)</a:t>
            </a:r>
            <a:endParaRPr sz="2000" dirty="0"/>
          </a:p>
          <a:p>
            <a:pPr marL="685800" lvl="1" indent="-209550" algn="l" rtl="0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Separates possession, delivery and manufacture of fentanyl into separate statutes.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2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HB 3069: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Reorganizes and consolidates CJC grants under two programs:</a:t>
            </a:r>
            <a:endParaRPr sz="2000" dirty="0"/>
          </a:p>
          <a:p>
            <a:pPr marL="685800" lvl="1" indent="-196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Oregon Public Safety Grant Program</a:t>
            </a:r>
            <a:endParaRPr sz="2000" dirty="0"/>
          </a:p>
          <a:p>
            <a:pPr marL="685800" lvl="1" indent="-196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Law Enforcement Focused Grant Program </a:t>
            </a:r>
            <a:endParaRPr sz="2000" dirty="0"/>
          </a:p>
        </p:txBody>
      </p:sp>
      <p:pic>
        <p:nvPicPr>
          <p:cNvPr id="120" name="Google Shape;120;p5" descr="Downtown Portland building boarded up with plywood"/>
          <p:cNvPicPr preferRelativeResize="0"/>
          <p:nvPr/>
        </p:nvPicPr>
        <p:blipFill rotWithShape="1">
          <a:blip r:embed="rId3">
            <a:alphaModFix/>
          </a:blip>
          <a:srcRect l="46576" r="13491"/>
          <a:stretch/>
        </p:blipFill>
        <p:spPr>
          <a:xfrm>
            <a:off x="0" y="10"/>
            <a:ext cx="547721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 descr="Premium Vector | Two people doing conversation at the offic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/>
          <p:nvPr/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6" descr="Multnomah County Behavioral Health Resource Center"/>
          <p:cNvPicPr preferRelativeResize="0"/>
          <p:nvPr/>
        </p:nvPicPr>
        <p:blipFill rotWithShape="1">
          <a:blip r:embed="rId3">
            <a:alphaModFix/>
          </a:blip>
          <a:srcRect t="4417" b="7234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/>
          <p:nvPr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312420" y="1015841"/>
            <a:ext cx="7059168" cy="55825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HB 2005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: Omnibus Behavioral Health Bill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Civil commitment reforms 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Removes “imminent danger” standard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Procedural Changes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Voluntary pre-hearing treatment diversion 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Super-siting of residential facilities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Aid and Assist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Length of stay of defendants </a:t>
            </a:r>
            <a:br>
              <a:rPr lang="en-US" sz="2200" dirty="0">
                <a:latin typeface="Arial"/>
                <a:ea typeface="Arial"/>
                <a:cs typeface="Arial"/>
                <a:sym typeface="Arial"/>
              </a:rPr>
            </a:b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Expanding Capacity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~$81.8 M new funding including: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$65M for new residential treatment facilities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$5M for recruitment and retention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6" descr="Cascadia Garlington Health Center Mental Health Clinic "/>
          <p:cNvPicPr preferRelativeResize="0"/>
          <p:nvPr/>
        </p:nvPicPr>
        <p:blipFill rotWithShape="1">
          <a:blip r:embed="rId4">
            <a:alphaModFix/>
          </a:blip>
          <a:srcRect t="600" b="11051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 descr="Fora Health Clinic in Portland"/>
          <p:cNvPicPr preferRelativeResize="0"/>
          <p:nvPr/>
        </p:nvPicPr>
        <p:blipFill rotWithShape="1">
          <a:blip r:embed="rId5">
            <a:alphaModFix/>
          </a:blip>
          <a:srcRect t="11652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215900" y="259577"/>
            <a:ext cx="7468108" cy="5659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Expand Access to Behavioral Health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5073546" y="1212476"/>
            <a:ext cx="6716888" cy="5064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HB 5032: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DPSST Budget Bill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(Passed)</a:t>
            </a:r>
            <a:endParaRPr sz="1600" dirty="0"/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Approved for 2025-2027: $98.9 M</a:t>
            </a:r>
            <a:endParaRPr sz="1600" dirty="0"/>
          </a:p>
          <a:p>
            <a:pPr marL="11430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2023-2025 Service Level: $97.3 M</a:t>
            </a:r>
            <a:endParaRPr sz="1600" dirty="0"/>
          </a:p>
          <a:p>
            <a:pPr marL="11430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Maintains additional $13M secured in 2023 that eliminated police training academy backlog. </a:t>
            </a:r>
            <a:endParaRPr sz="19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HB 2183: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Recognition of Previous Experience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(Passed)</a:t>
            </a:r>
            <a:endParaRPr sz="1600" dirty="0"/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DPSST must adopt rules for prior law enforcement experience and training to be recognized in meeting some training requirements.</a:t>
            </a:r>
            <a:endParaRPr sz="20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 238: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Drones by Law Enforcement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(Failed)</a:t>
            </a:r>
            <a:endParaRPr sz="1600" dirty="0"/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have allowed drone use/acquisition of some info in connection with calls for service, emergencies (like fires), search &amp; rescue, executing a warrant, and obtaining info about a property (with property owner’s consent). </a:t>
            </a:r>
            <a:endParaRPr sz="1600" dirty="0"/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Maintained ORS 181A.250 prohibitions</a:t>
            </a:r>
            <a:endParaRPr sz="1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4759725" y="134775"/>
            <a:ext cx="9988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</a:pPr>
            <a:r>
              <a:rPr lang="en-US" sz="3300" b="1" dirty="0">
                <a:solidFill>
                  <a:schemeClr val="dk1"/>
                </a:solidFill>
              </a:rPr>
              <a:t>Law Enforcement Training &amp; Tools</a:t>
            </a:r>
            <a:endParaRPr sz="3300" dirty="0"/>
          </a:p>
        </p:txBody>
      </p:sp>
      <p:pic>
        <p:nvPicPr>
          <p:cNvPr id="144" name="Google Shape;144;p8" descr="Aerial view of East Portland and Mt Hood snowy peak"/>
          <p:cNvPicPr preferRelativeResize="0"/>
          <p:nvPr/>
        </p:nvPicPr>
        <p:blipFill rotWithShape="1">
          <a:blip r:embed="rId3">
            <a:alphaModFix/>
          </a:blip>
          <a:srcRect l="26686" r="27811"/>
          <a:stretch/>
        </p:blipFill>
        <p:spPr>
          <a:xfrm>
            <a:off x="0" y="0"/>
            <a:ext cx="46750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5214368" y="198118"/>
            <a:ext cx="6775701" cy="1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Gun Violence Prevention </a:t>
            </a: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5202905" y="1693543"/>
            <a:ext cx="6775699" cy="463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HB 243: </a:t>
            </a: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Omnibus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Local governments can regulate firearms in buildings where official meetings take place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Can apply to Concealed Handgun License holders now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Bans “bump stocks” </a:t>
            </a:r>
            <a:br>
              <a:rPr lang="en-US" sz="2700" dirty="0">
                <a:latin typeface="Arial"/>
                <a:ea typeface="Arial"/>
                <a:cs typeface="Arial"/>
                <a:sym typeface="Arial"/>
              </a:rPr>
            </a:b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HB 3076: </a:t>
            </a: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Gun Dealer Licensing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Did not emerge from Ways and Means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5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9" descr="Photo of the Eastbank Esplanade in Portland"/>
          <p:cNvPicPr preferRelativeResize="0"/>
          <p:nvPr/>
        </p:nvPicPr>
        <p:blipFill rotWithShape="1">
          <a:blip r:embed="rId3">
            <a:alphaModFix/>
          </a:blip>
          <a:srcRect l="26050" r="25355" b="-1"/>
          <a:stretch/>
        </p:blipFill>
        <p:spPr>
          <a:xfrm>
            <a:off x="-1" y="10"/>
            <a:ext cx="499256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7164447856_0_2" descr="A picture of the Oregon State Capitol"/>
          <p:cNvPicPr preferRelativeResize="0"/>
          <p:nvPr/>
        </p:nvPicPr>
        <p:blipFill rotWithShape="1">
          <a:blip r:embed="rId3">
            <a:alphaModFix/>
          </a:blip>
          <a:srcRect l="26848" r="15351" b="-482"/>
          <a:stretch/>
        </p:blipFill>
        <p:spPr>
          <a:xfrm>
            <a:off x="6509982" y="10"/>
            <a:ext cx="5692186" cy="68922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0" name="Google Shape;160;g37164447856_0_2"/>
          <p:cNvSpPr txBox="1">
            <a:spLocks noGrp="1"/>
          </p:cNvSpPr>
          <p:nvPr>
            <p:ph type="subTitle" idx="1"/>
          </p:nvPr>
        </p:nvSpPr>
        <p:spPr>
          <a:xfrm>
            <a:off x="400125" y="251274"/>
            <a:ext cx="6318300" cy="12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dirty="0"/>
              <a:t>Community Corrections &amp; Public Defense Commission</a:t>
            </a:r>
            <a:endParaRPr sz="4000" b="1" dirty="0"/>
          </a:p>
        </p:txBody>
      </p:sp>
      <p:sp>
        <p:nvSpPr>
          <p:cNvPr id="161" name="Google Shape;161;g37164447856_0_2"/>
          <p:cNvSpPr txBox="1"/>
          <p:nvPr/>
        </p:nvSpPr>
        <p:spPr>
          <a:xfrm>
            <a:off x="354250" y="1228300"/>
            <a:ext cx="6103500" cy="5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+mj-lt"/>
              </a:rPr>
              <a:t>HB 5004 - Dept. of Corrections</a:t>
            </a:r>
            <a:endParaRPr sz="2200" b="1" dirty="0">
              <a:solidFill>
                <a:schemeClr val="dk1"/>
              </a:solidFill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 dirty="0">
                <a:solidFill>
                  <a:schemeClr val="dk1"/>
                </a:solidFill>
                <a:latin typeface="+mj-lt"/>
              </a:rPr>
              <a:t>$315.9M for Community Corrections, includes $3.3 M for SB 395 DUII incarceration</a:t>
            </a:r>
            <a:endParaRPr sz="2200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+mj-lt"/>
              </a:rPr>
              <a:t>HB 5031 - Public Defense Commission</a:t>
            </a:r>
            <a:endParaRPr sz="2200" b="1" dirty="0">
              <a:solidFill>
                <a:schemeClr val="dk1"/>
              </a:solidFill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200" dirty="0">
                <a:solidFill>
                  <a:schemeClr val="dk1"/>
                </a:solidFill>
                <a:latin typeface="+mj-lt"/>
              </a:rPr>
              <a:t>$681M - Establish and maintain Oregon’s public defense system. </a:t>
            </a:r>
            <a:endParaRPr sz="2200" dirty="0">
              <a:solidFill>
                <a:schemeClr val="dk1"/>
              </a:solidFill>
              <a:latin typeface="+mj-l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dirty="0">
                <a:solidFill>
                  <a:schemeClr val="dk1"/>
                </a:solidFill>
                <a:latin typeface="+mj-lt"/>
              </a:rPr>
              <a:t>Funding is provided to reflect the April 2025 caseload forecast and to continue to address the unrepresented defendant crisis. 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dirty="0">
                <a:solidFill>
                  <a:schemeClr val="dk1"/>
                </a:solidFill>
                <a:latin typeface="+mj-lt"/>
              </a:rPr>
              <a:t>Includes the establishment of an Enhanced Provider Capacity Pilot Program in the six crisis counties, continuation of funding for law schools, a dedicated position for Expedited Resolution Case Docketing, and Case Assignment Coordinators.</a:t>
            </a:r>
            <a:endParaRPr sz="1600" dirty="0">
              <a:solidFill>
                <a:schemeClr val="dk1"/>
              </a:solidFill>
              <a:latin typeface="+mj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  </a:t>
            </a:r>
            <a:endParaRPr sz="1800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164447856_0_11"/>
          <p:cNvSpPr txBox="1">
            <a:spLocks noGrp="1"/>
          </p:cNvSpPr>
          <p:nvPr>
            <p:ph type="subTitle" idx="1"/>
          </p:nvPr>
        </p:nvSpPr>
        <p:spPr>
          <a:xfrm>
            <a:off x="5077650" y="1280775"/>
            <a:ext cx="6730800" cy="538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SJM 2: </a:t>
            </a:r>
            <a:r>
              <a:rPr lang="en-US" sz="2200" dirty="0"/>
              <a:t>Urging Federal Action to Address Crime Victims Fund Crisis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HB 2555: </a:t>
            </a:r>
            <a:r>
              <a:rPr lang="en-US" sz="2200" dirty="0"/>
              <a:t>Making the Family Sentencing Alternative Program Permanent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SB 816: </a:t>
            </a:r>
            <a:r>
              <a:rPr lang="en-US" sz="2200" dirty="0"/>
              <a:t>Updates to Juvenile Diversion and Crime Prevention Plans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HB 3929: </a:t>
            </a:r>
            <a:r>
              <a:rPr lang="en-US" sz="2200" dirty="0"/>
              <a:t>Peer Support Confidentiality for Public Safety Workers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SB 97: </a:t>
            </a:r>
            <a:r>
              <a:rPr lang="en-US" sz="2200" dirty="0"/>
              <a:t>Family Law Services Funding Changes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 b="1" dirty="0"/>
          </a:p>
        </p:txBody>
      </p:sp>
      <p:pic>
        <p:nvPicPr>
          <p:cNvPr id="168" name="Google Shape;168;g37164447856_0_11" descr="Aerial view of East Portland and Mt Hood snowy peak"/>
          <p:cNvPicPr preferRelativeResize="0"/>
          <p:nvPr/>
        </p:nvPicPr>
        <p:blipFill rotWithShape="1">
          <a:blip r:embed="rId3">
            <a:alphaModFix/>
          </a:blip>
          <a:srcRect l="26686" r="27810"/>
          <a:stretch/>
        </p:blipFill>
        <p:spPr>
          <a:xfrm>
            <a:off x="0" y="0"/>
            <a:ext cx="46750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7164447856_0_11"/>
          <p:cNvSpPr txBox="1">
            <a:spLocks noGrp="1"/>
          </p:cNvSpPr>
          <p:nvPr>
            <p:ph type="subTitle" idx="1"/>
          </p:nvPr>
        </p:nvSpPr>
        <p:spPr>
          <a:xfrm>
            <a:off x="5041300" y="251275"/>
            <a:ext cx="6867000" cy="12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dirty="0"/>
              <a:t>Other Legislation</a:t>
            </a:r>
            <a:endParaRPr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F93963921D5F4F8F7916819381D66D" ma:contentTypeVersion="17" ma:contentTypeDescription="Create a new document." ma:contentTypeScope="" ma:versionID="6e9bc40eb390ecef71c4f6fd9f96ff11">
  <xsd:schema xmlns:xsd="http://www.w3.org/2001/XMLSchema" xmlns:xs="http://www.w3.org/2001/XMLSchema" xmlns:p="http://schemas.microsoft.com/office/2006/metadata/properties" xmlns:ns2="265ee04c-61b5-4273-bf32-7af7bb13d8e7" xmlns:ns3="b32f03d1-3f73-406e-a5e7-de5a0a152b6d" targetNamespace="http://schemas.microsoft.com/office/2006/metadata/properties" ma:root="true" ma:fieldsID="5069cd91d5ecef5ceee8a6877f5b0146" ns2:_="" ns3:_="">
    <xsd:import namespace="265ee04c-61b5-4273-bf32-7af7bb13d8e7"/>
    <xsd:import namespace="b32f03d1-3f73-406e-a5e7-de5a0a152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e04c-61b5-4273-bf32-7af7bb13d8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5effce1-26ce-465d-98f3-ca32301bc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f03d1-3f73-406e-a5e7-de5a0a152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8e341ce1-9775-4ae1-838e-943b5121f68e}" ma:internalName="TaxCatchAll" ma:showField="CatchAllData" ma:web="b32f03d1-3f73-406e-a5e7-de5a0a152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5ee04c-61b5-4273-bf32-7af7bb13d8e7">
      <Terms xmlns="http://schemas.microsoft.com/office/infopath/2007/PartnerControls"/>
    </lcf76f155ced4ddcb4097134ff3c332f>
    <TaxCatchAll xmlns="b32f03d1-3f73-406e-a5e7-de5a0a152b6d" xsi:nil="true"/>
  </documentManagement>
</p:properties>
</file>

<file path=customXml/itemProps1.xml><?xml version="1.0" encoding="utf-8"?>
<ds:datastoreItem xmlns:ds="http://schemas.openxmlformats.org/officeDocument/2006/customXml" ds:itemID="{DCD85F39-18FF-4AA4-9C8B-979C1A795957}"/>
</file>

<file path=customXml/itemProps2.xml><?xml version="1.0" encoding="utf-8"?>
<ds:datastoreItem xmlns:ds="http://schemas.openxmlformats.org/officeDocument/2006/customXml" ds:itemID="{536F350C-5288-4049-BCB8-23C1CB73E614}"/>
</file>

<file path=customXml/itemProps3.xml><?xml version="1.0" encoding="utf-8"?>
<ds:datastoreItem xmlns:ds="http://schemas.openxmlformats.org/officeDocument/2006/customXml" ds:itemID="{B9062B93-F33E-4A6E-88E5-EB0EB236F81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Widescreen</PresentationFormat>
  <Paragraphs>131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Play</vt:lpstr>
      <vt:lpstr>Arial Nova</vt:lpstr>
      <vt:lpstr>Arial</vt:lpstr>
      <vt:lpstr>Office Theme</vt:lpstr>
      <vt:lpstr>City of Portland &amp; Multnomah County  2025 State Legislative Session Recap  LPSCC July 28, 2025   </vt:lpstr>
      <vt:lpstr>Top Legislative Priorities  </vt:lpstr>
      <vt:lpstr>Shelter &amp; Housing</vt:lpstr>
      <vt:lpstr>HB 4002 (2024) Implementation </vt:lpstr>
      <vt:lpstr>Expand Access to Behavioral Health </vt:lpstr>
      <vt:lpstr>PowerPoint Presentation</vt:lpstr>
      <vt:lpstr>Gun Violence Prevention </vt:lpstr>
      <vt:lpstr>PowerPoint Presentation</vt:lpstr>
      <vt:lpstr>PowerPoint Presentation</vt:lpstr>
      <vt:lpstr>Questions &amp;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Pfeiffer, Emily</dc:creator>
  <cp:lastModifiedBy>Mitchell, Evyn</cp:lastModifiedBy>
  <cp:revision>1</cp:revision>
  <dcterms:created xsi:type="dcterms:W3CDTF">2025-07-08T21:49:49Z</dcterms:created>
  <dcterms:modified xsi:type="dcterms:W3CDTF">2025-07-28T16:59:13Z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0x0101007CF93963921D5F4F8F7916819381D66D</vt:lpwstr>
  </property>
  <property fmtid="{D5CDD505-2E9C-101B-9397-08002B2CF9AE}" pid="3" name="MediaServiceImageTags">
    <vt:lpwstr/>
  </property>
</Properties>
</file>