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45_3BBCDC7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3" r:id="rId4"/>
    <p:sldId id="258" r:id="rId5"/>
    <p:sldId id="274" r:id="rId6"/>
    <p:sldId id="308" r:id="rId7"/>
    <p:sldId id="275" r:id="rId8"/>
    <p:sldId id="334" r:id="rId9"/>
    <p:sldId id="330" r:id="rId10"/>
    <p:sldId id="307" r:id="rId11"/>
    <p:sldId id="322" r:id="rId12"/>
    <p:sldId id="323" r:id="rId13"/>
    <p:sldId id="325" r:id="rId14"/>
    <p:sldId id="326" r:id="rId15"/>
    <p:sldId id="327" r:id="rId16"/>
    <p:sldId id="276" r:id="rId17"/>
    <p:sldId id="333" r:id="rId18"/>
    <p:sldId id="272"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23EE0E-098E-BD1C-73DC-F1C646A53EEB}" name="Matt Hastie" initials="MH" userId="S::mhastie@migcom.com::05073b0f-08d2-4350-8e32-b8280fa26eed" providerId="AD"/>
  <p188:author id="{8E976B8C-E617-EA88-41CD-F445279B521B}" name="Carrie Brennecke" initials="CB" userId="S::cbrennecke@migcom.com::7758b814-3292-4239-a369-1620bdde1ead" providerId="AD"/>
  <p188:author id="{94ACD7D2-7902-09D2-9549-FF9D8B5B7715}" name="Kevin Cook" initials="KC" userId="S::cookk@co.multnomah.or.us::7aaee1d5-6a85-4e38-b57b-7821fc4771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6" autoAdjust="0"/>
    <p:restoredTop sz="89031" autoAdjust="0"/>
  </p:normalViewPr>
  <p:slideViewPr>
    <p:cSldViewPr snapToGrid="0">
      <p:cViewPr varScale="1">
        <p:scale>
          <a:sx n="56" d="100"/>
          <a:sy n="56" d="100"/>
        </p:scale>
        <p:origin x="1080" y="52"/>
      </p:cViewPr>
      <p:guideLst/>
    </p:cSldViewPr>
  </p:slideViewPr>
  <p:notesTextViewPr>
    <p:cViewPr>
      <p:scale>
        <a:sx n="1" d="1"/>
        <a:sy n="1" d="1"/>
      </p:scale>
      <p:origin x="0" y="0"/>
    </p:cViewPr>
  </p:notesTextViewPr>
  <p:sorterViewPr>
    <p:cViewPr>
      <p:scale>
        <a:sx n="100" d="100"/>
        <a:sy n="100" d="100"/>
      </p:scale>
      <p:origin x="0" y="-7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45_3BBCDC7D.xml><?xml version="1.0" encoding="utf-8"?>
<p188:cmLst xmlns:a="http://schemas.openxmlformats.org/drawingml/2006/main" xmlns:r="http://schemas.openxmlformats.org/officeDocument/2006/relationships" xmlns:p188="http://schemas.microsoft.com/office/powerpoint/2018/8/main">
  <p188:cm id="{DBC44180-0E1B-493A-A417-99900E236589}" authorId="{94ACD7D2-7902-09D2-9549-FF9D8B5B7715}" status="resolved" created="2026-05-28T15:41:36.779" complete="100000">
    <ac:deMkLst xmlns:ac="http://schemas.microsoft.com/office/drawing/2013/main/command">
      <pc:docMk xmlns:pc="http://schemas.microsoft.com/office/powerpoint/2013/main/command"/>
      <pc:sldMk xmlns:pc="http://schemas.microsoft.com/office/powerpoint/2013/main/command" cId="1002232957" sldId="325"/>
      <ac:spMk id="3" creationId="{D3BECE37-55B8-BD4F-B44D-05C174B8B6A7}"/>
    </ac:deMkLst>
    <p188:txBody>
      <a:bodyPr/>
      <a:lstStyle/>
      <a:p>
        <a:r>
          <a:rPr lang="en-US"/>
          <a:t>And a handful of other urban properties along the boundary of Portland and Gresham.</a:t>
        </a:r>
      </a:p>
    </p188:txBody>
  </p188:cm>
</p188: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53E07-85DB-44B7-B402-88B40CC61337}" type="doc">
      <dgm:prSet loTypeId="urn:microsoft.com/office/officeart/2005/8/layout/hProcess9" loCatId="process" qsTypeId="urn:microsoft.com/office/officeart/2005/8/quickstyle/simple1" qsCatId="simple" csTypeId="urn:microsoft.com/office/officeart/2005/8/colors/accent6_2" csCatId="accent6" phldr="1"/>
      <dgm:spPr/>
    </dgm:pt>
    <dgm:pt modelId="{6BDE436A-3EF3-425A-AFEC-ED77F5CB164E}">
      <dgm:prSet phldrT="[Text]"/>
      <dgm:spPr>
        <a:solidFill>
          <a:schemeClr val="tx1">
            <a:lumMod val="50000"/>
            <a:lumOff val="50000"/>
          </a:schemeClr>
        </a:solidFill>
      </dgm:spPr>
      <dgm:t>
        <a:bodyPr/>
        <a:lstStyle/>
        <a:p>
          <a:r>
            <a:rPr lang="en-US" noProof="0" dirty="0"/>
            <a:t>Code Audit</a:t>
          </a:r>
        </a:p>
      </dgm:t>
    </dgm:pt>
    <dgm:pt modelId="{885A52A3-0DC2-48C8-B746-EB4F2723C5D0}" type="parTrans" cxnId="{14A731D9-25CD-4378-A23A-547D74277378}">
      <dgm:prSet/>
      <dgm:spPr/>
      <dgm:t>
        <a:bodyPr/>
        <a:lstStyle/>
        <a:p>
          <a:endParaRPr lang="en-US"/>
        </a:p>
      </dgm:t>
    </dgm:pt>
    <dgm:pt modelId="{F53F3DA0-23CF-4231-AA1D-89E1EEB81CCB}" type="sibTrans" cxnId="{14A731D9-25CD-4378-A23A-547D74277378}">
      <dgm:prSet/>
      <dgm:spPr/>
      <dgm:t>
        <a:bodyPr/>
        <a:lstStyle/>
        <a:p>
          <a:endParaRPr lang="en-US"/>
        </a:p>
      </dgm:t>
    </dgm:pt>
    <dgm:pt modelId="{7C971B6F-6D2B-4A33-AAE5-702EA4AA6B9E}">
      <dgm:prSet phldrT="[Text]"/>
      <dgm:spPr>
        <a:solidFill>
          <a:schemeClr val="tx1">
            <a:lumMod val="50000"/>
            <a:lumOff val="50000"/>
          </a:schemeClr>
        </a:solidFill>
      </dgm:spPr>
      <dgm:t>
        <a:bodyPr/>
        <a:lstStyle/>
        <a:p>
          <a:r>
            <a:rPr lang="en-US" noProof="0" dirty="0"/>
            <a:t>Policy Options &amp; Direction</a:t>
          </a:r>
        </a:p>
      </dgm:t>
    </dgm:pt>
    <dgm:pt modelId="{F180EA16-82A0-45AC-A9FA-01F50B27692B}" type="parTrans" cxnId="{3C9CB176-FA89-4E67-ADE4-47E39F65F967}">
      <dgm:prSet/>
      <dgm:spPr/>
      <dgm:t>
        <a:bodyPr/>
        <a:lstStyle/>
        <a:p>
          <a:endParaRPr lang="en-US"/>
        </a:p>
      </dgm:t>
    </dgm:pt>
    <dgm:pt modelId="{4BC6D5BA-F862-4A1B-A216-9E5412D43872}" type="sibTrans" cxnId="{3C9CB176-FA89-4E67-ADE4-47E39F65F967}">
      <dgm:prSet/>
      <dgm:spPr/>
      <dgm:t>
        <a:bodyPr/>
        <a:lstStyle/>
        <a:p>
          <a:endParaRPr lang="en-US"/>
        </a:p>
      </dgm:t>
    </dgm:pt>
    <dgm:pt modelId="{8C8D6209-E5F1-4CB2-BF9E-93571074F3FE}">
      <dgm:prSet phldrT="[Text]"/>
      <dgm:spPr>
        <a:solidFill>
          <a:schemeClr val="accent1"/>
        </a:solidFill>
      </dgm:spPr>
      <dgm:t>
        <a:bodyPr/>
        <a:lstStyle/>
        <a:p>
          <a:r>
            <a:rPr lang="en-US" noProof="0" dirty="0"/>
            <a:t>Adoption</a:t>
          </a:r>
        </a:p>
      </dgm:t>
    </dgm:pt>
    <dgm:pt modelId="{2F0E1CBC-DA76-4DF8-8DF7-88CEE2E8761B}" type="parTrans" cxnId="{DEB54D4F-E6B4-4108-BE85-6F19F1BB092E}">
      <dgm:prSet/>
      <dgm:spPr/>
      <dgm:t>
        <a:bodyPr/>
        <a:lstStyle/>
        <a:p>
          <a:endParaRPr lang="en-US"/>
        </a:p>
      </dgm:t>
    </dgm:pt>
    <dgm:pt modelId="{A31D6E66-2231-4A51-809C-B78C586E8C28}" type="sibTrans" cxnId="{DEB54D4F-E6B4-4108-BE85-6F19F1BB092E}">
      <dgm:prSet/>
      <dgm:spPr/>
      <dgm:t>
        <a:bodyPr/>
        <a:lstStyle/>
        <a:p>
          <a:endParaRPr lang="en-US"/>
        </a:p>
      </dgm:t>
    </dgm:pt>
    <dgm:pt modelId="{975C4A01-17E5-4A1A-922A-344C68302236}">
      <dgm:prSet/>
      <dgm:spPr>
        <a:ln w="38100">
          <a:solidFill>
            <a:srgbClr val="FF0000"/>
          </a:solidFill>
        </a:ln>
      </dgm:spPr>
      <dgm:t>
        <a:bodyPr/>
        <a:lstStyle/>
        <a:p>
          <a:r>
            <a:rPr lang="en-US" noProof="0" dirty="0"/>
            <a:t>Code Rewrite</a:t>
          </a:r>
        </a:p>
      </dgm:t>
    </dgm:pt>
    <dgm:pt modelId="{DD759374-C64C-42C3-AC6D-BC35564DAB50}" type="parTrans" cxnId="{094D7FA6-7BC1-4434-996F-C2C8B0148F82}">
      <dgm:prSet/>
      <dgm:spPr/>
      <dgm:t>
        <a:bodyPr/>
        <a:lstStyle/>
        <a:p>
          <a:endParaRPr lang="en-US"/>
        </a:p>
      </dgm:t>
    </dgm:pt>
    <dgm:pt modelId="{3D06597C-01C3-4357-A743-73C6E700B0DA}" type="sibTrans" cxnId="{094D7FA6-7BC1-4434-996F-C2C8B0148F82}">
      <dgm:prSet/>
      <dgm:spPr/>
      <dgm:t>
        <a:bodyPr/>
        <a:lstStyle/>
        <a:p>
          <a:endParaRPr lang="en-US"/>
        </a:p>
      </dgm:t>
    </dgm:pt>
    <dgm:pt modelId="{105E6E58-DD3A-428D-B0FA-2611CC95D1CC}" type="pres">
      <dgm:prSet presAssocID="{21453E07-85DB-44B7-B402-88B40CC61337}" presName="CompostProcess" presStyleCnt="0">
        <dgm:presLayoutVars>
          <dgm:dir/>
          <dgm:resizeHandles val="exact"/>
        </dgm:presLayoutVars>
      </dgm:prSet>
      <dgm:spPr/>
    </dgm:pt>
    <dgm:pt modelId="{603CE5CD-2AC8-4F05-AEEB-1E01EC4E64B6}" type="pres">
      <dgm:prSet presAssocID="{21453E07-85DB-44B7-B402-88B40CC61337}" presName="arrow" presStyleLbl="bgShp" presStyleIdx="0" presStyleCnt="1" custLinFactNeighborX="1228"/>
      <dgm:spPr/>
    </dgm:pt>
    <dgm:pt modelId="{C2AD3567-C8B2-4C89-875B-BE2D1DCFB363}" type="pres">
      <dgm:prSet presAssocID="{21453E07-85DB-44B7-B402-88B40CC61337}" presName="linearProcess" presStyleCnt="0"/>
      <dgm:spPr/>
    </dgm:pt>
    <dgm:pt modelId="{50F8B5F8-D2A4-4999-A1E4-92146DBC2C6C}" type="pres">
      <dgm:prSet presAssocID="{6BDE436A-3EF3-425A-AFEC-ED77F5CB164E}" presName="textNode" presStyleLbl="node1" presStyleIdx="0" presStyleCnt="4" custScaleY="68656">
        <dgm:presLayoutVars>
          <dgm:bulletEnabled val="1"/>
        </dgm:presLayoutVars>
      </dgm:prSet>
      <dgm:spPr/>
    </dgm:pt>
    <dgm:pt modelId="{6BE797C9-1727-4589-A5BF-75135BEBE14D}" type="pres">
      <dgm:prSet presAssocID="{F53F3DA0-23CF-4231-AA1D-89E1EEB81CCB}" presName="sibTrans" presStyleCnt="0"/>
      <dgm:spPr/>
    </dgm:pt>
    <dgm:pt modelId="{E52A0347-3E9B-47E8-B811-DCAFDA787858}" type="pres">
      <dgm:prSet presAssocID="{7C971B6F-6D2B-4A33-AAE5-702EA4AA6B9E}" presName="textNode" presStyleLbl="node1" presStyleIdx="1" presStyleCnt="4" custScaleY="68656">
        <dgm:presLayoutVars>
          <dgm:bulletEnabled val="1"/>
        </dgm:presLayoutVars>
      </dgm:prSet>
      <dgm:spPr/>
    </dgm:pt>
    <dgm:pt modelId="{339FCECC-71B3-4A0D-9944-404246F02617}" type="pres">
      <dgm:prSet presAssocID="{4BC6D5BA-F862-4A1B-A216-9E5412D43872}" presName="sibTrans" presStyleCnt="0"/>
      <dgm:spPr/>
    </dgm:pt>
    <dgm:pt modelId="{AF5F5D05-BFDF-4B21-ADDB-B321AA85A7B8}" type="pres">
      <dgm:prSet presAssocID="{975C4A01-17E5-4A1A-922A-344C68302236}" presName="textNode" presStyleLbl="node1" presStyleIdx="2" presStyleCnt="4" custScaleY="68656">
        <dgm:presLayoutVars>
          <dgm:bulletEnabled val="1"/>
        </dgm:presLayoutVars>
      </dgm:prSet>
      <dgm:spPr/>
    </dgm:pt>
    <dgm:pt modelId="{8BCEFC58-28D7-4502-A68D-D4E9F7D5944B}" type="pres">
      <dgm:prSet presAssocID="{3D06597C-01C3-4357-A743-73C6E700B0DA}" presName="sibTrans" presStyleCnt="0"/>
      <dgm:spPr/>
    </dgm:pt>
    <dgm:pt modelId="{5C234731-55F8-4CA6-997A-9C531ADB3666}" type="pres">
      <dgm:prSet presAssocID="{8C8D6209-E5F1-4CB2-BF9E-93571074F3FE}" presName="textNode" presStyleLbl="node1" presStyleIdx="3" presStyleCnt="4" custScaleY="68548">
        <dgm:presLayoutVars>
          <dgm:bulletEnabled val="1"/>
        </dgm:presLayoutVars>
      </dgm:prSet>
      <dgm:spPr/>
    </dgm:pt>
  </dgm:ptLst>
  <dgm:cxnLst>
    <dgm:cxn modelId="{7E092A0C-8CA1-46B2-8C82-C2E324F82779}" type="presOf" srcId="{8C8D6209-E5F1-4CB2-BF9E-93571074F3FE}" destId="{5C234731-55F8-4CA6-997A-9C531ADB3666}" srcOrd="0" destOrd="0" presId="urn:microsoft.com/office/officeart/2005/8/layout/hProcess9"/>
    <dgm:cxn modelId="{DEB54D4F-E6B4-4108-BE85-6F19F1BB092E}" srcId="{21453E07-85DB-44B7-B402-88B40CC61337}" destId="{8C8D6209-E5F1-4CB2-BF9E-93571074F3FE}" srcOrd="3" destOrd="0" parTransId="{2F0E1CBC-DA76-4DF8-8DF7-88CEE2E8761B}" sibTransId="{A31D6E66-2231-4A51-809C-B78C586E8C28}"/>
    <dgm:cxn modelId="{3C9CB176-FA89-4E67-ADE4-47E39F65F967}" srcId="{21453E07-85DB-44B7-B402-88B40CC61337}" destId="{7C971B6F-6D2B-4A33-AAE5-702EA4AA6B9E}" srcOrd="1" destOrd="0" parTransId="{F180EA16-82A0-45AC-A9FA-01F50B27692B}" sibTransId="{4BC6D5BA-F862-4A1B-A216-9E5412D43872}"/>
    <dgm:cxn modelId="{094D7FA6-7BC1-4434-996F-C2C8B0148F82}" srcId="{21453E07-85DB-44B7-B402-88B40CC61337}" destId="{975C4A01-17E5-4A1A-922A-344C68302236}" srcOrd="2" destOrd="0" parTransId="{DD759374-C64C-42C3-AC6D-BC35564DAB50}" sibTransId="{3D06597C-01C3-4357-A743-73C6E700B0DA}"/>
    <dgm:cxn modelId="{B589B3B2-0B1C-4B7C-BE6E-B20337567A6C}" type="presOf" srcId="{975C4A01-17E5-4A1A-922A-344C68302236}" destId="{AF5F5D05-BFDF-4B21-ADDB-B321AA85A7B8}" srcOrd="0" destOrd="0" presId="urn:microsoft.com/office/officeart/2005/8/layout/hProcess9"/>
    <dgm:cxn modelId="{C6CF77CF-3EE8-42B5-8823-18C79A859E76}" type="presOf" srcId="{7C971B6F-6D2B-4A33-AAE5-702EA4AA6B9E}" destId="{E52A0347-3E9B-47E8-B811-DCAFDA787858}" srcOrd="0" destOrd="0" presId="urn:microsoft.com/office/officeart/2005/8/layout/hProcess9"/>
    <dgm:cxn modelId="{14A731D9-25CD-4378-A23A-547D74277378}" srcId="{21453E07-85DB-44B7-B402-88B40CC61337}" destId="{6BDE436A-3EF3-425A-AFEC-ED77F5CB164E}" srcOrd="0" destOrd="0" parTransId="{885A52A3-0DC2-48C8-B746-EB4F2723C5D0}" sibTransId="{F53F3DA0-23CF-4231-AA1D-89E1EEB81CCB}"/>
    <dgm:cxn modelId="{D338CCDC-0AD6-494E-A7BD-9EBEA99FA64B}" type="presOf" srcId="{6BDE436A-3EF3-425A-AFEC-ED77F5CB164E}" destId="{50F8B5F8-D2A4-4999-A1E4-92146DBC2C6C}" srcOrd="0" destOrd="0" presId="urn:microsoft.com/office/officeart/2005/8/layout/hProcess9"/>
    <dgm:cxn modelId="{8C7AD7DF-A1CA-4F27-A70E-EFE6541AA7B5}" type="presOf" srcId="{21453E07-85DB-44B7-B402-88B40CC61337}" destId="{105E6E58-DD3A-428D-B0FA-2611CC95D1CC}" srcOrd="0" destOrd="0" presId="urn:microsoft.com/office/officeart/2005/8/layout/hProcess9"/>
    <dgm:cxn modelId="{1D71D40F-D0E6-4122-832E-99C501A3BEE3}" type="presParOf" srcId="{105E6E58-DD3A-428D-B0FA-2611CC95D1CC}" destId="{603CE5CD-2AC8-4F05-AEEB-1E01EC4E64B6}" srcOrd="0" destOrd="0" presId="urn:microsoft.com/office/officeart/2005/8/layout/hProcess9"/>
    <dgm:cxn modelId="{0932F40E-B77B-4464-A2B2-16E7438E937A}" type="presParOf" srcId="{105E6E58-DD3A-428D-B0FA-2611CC95D1CC}" destId="{C2AD3567-C8B2-4C89-875B-BE2D1DCFB363}" srcOrd="1" destOrd="0" presId="urn:microsoft.com/office/officeart/2005/8/layout/hProcess9"/>
    <dgm:cxn modelId="{0A33BC85-9567-40C2-A161-D2A171A0A5D2}" type="presParOf" srcId="{C2AD3567-C8B2-4C89-875B-BE2D1DCFB363}" destId="{50F8B5F8-D2A4-4999-A1E4-92146DBC2C6C}" srcOrd="0" destOrd="0" presId="urn:microsoft.com/office/officeart/2005/8/layout/hProcess9"/>
    <dgm:cxn modelId="{640E4908-979C-4BDD-9FDF-7B9ECDA4DA18}" type="presParOf" srcId="{C2AD3567-C8B2-4C89-875B-BE2D1DCFB363}" destId="{6BE797C9-1727-4589-A5BF-75135BEBE14D}" srcOrd="1" destOrd="0" presId="urn:microsoft.com/office/officeart/2005/8/layout/hProcess9"/>
    <dgm:cxn modelId="{8F546D9E-2C02-44F7-8430-6F8FCF53A1AB}" type="presParOf" srcId="{C2AD3567-C8B2-4C89-875B-BE2D1DCFB363}" destId="{E52A0347-3E9B-47E8-B811-DCAFDA787858}" srcOrd="2" destOrd="0" presId="urn:microsoft.com/office/officeart/2005/8/layout/hProcess9"/>
    <dgm:cxn modelId="{8280E749-07C7-4FCB-855B-D03F8DB996E9}" type="presParOf" srcId="{C2AD3567-C8B2-4C89-875B-BE2D1DCFB363}" destId="{339FCECC-71B3-4A0D-9944-404246F02617}" srcOrd="3" destOrd="0" presId="urn:microsoft.com/office/officeart/2005/8/layout/hProcess9"/>
    <dgm:cxn modelId="{5B885739-CC33-4C72-8D82-44D1079C6CFF}" type="presParOf" srcId="{C2AD3567-C8B2-4C89-875B-BE2D1DCFB363}" destId="{AF5F5D05-BFDF-4B21-ADDB-B321AA85A7B8}" srcOrd="4" destOrd="0" presId="urn:microsoft.com/office/officeart/2005/8/layout/hProcess9"/>
    <dgm:cxn modelId="{BDB89F06-EEA4-43B2-A8B0-6F2D2BBE724E}" type="presParOf" srcId="{C2AD3567-C8B2-4C89-875B-BE2D1DCFB363}" destId="{8BCEFC58-28D7-4502-A68D-D4E9F7D5944B}" srcOrd="5" destOrd="0" presId="urn:microsoft.com/office/officeart/2005/8/layout/hProcess9"/>
    <dgm:cxn modelId="{B1CBFFD0-7935-4852-9979-F78D1D9579AB}" type="presParOf" srcId="{C2AD3567-C8B2-4C89-875B-BE2D1DCFB363}" destId="{5C234731-55F8-4CA6-997A-9C531ADB366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AC9B9-FDD1-4768-8760-89456FEAB4B0}" type="doc">
      <dgm:prSet loTypeId="urn:microsoft.com/office/officeart/2005/8/layout/vList3" loCatId="picture" qsTypeId="urn:microsoft.com/office/officeart/2005/8/quickstyle/simple1" qsCatId="simple" csTypeId="urn:microsoft.com/office/officeart/2005/8/colors/colorful1" csCatId="colorful" phldr="1"/>
      <dgm:spPr/>
      <dgm:t>
        <a:bodyPr/>
        <a:lstStyle/>
        <a:p>
          <a:endParaRPr lang="en-US"/>
        </a:p>
      </dgm:t>
    </dgm:pt>
    <dgm:pt modelId="{42AB7A5F-FE35-44EB-8CA6-3CBEB22B9226}">
      <dgm:prSet phldrT="[Text]">
        <dgm:style>
          <a:lnRef idx="3">
            <a:schemeClr val="lt1"/>
          </a:lnRef>
          <a:fillRef idx="1">
            <a:schemeClr val="accent6"/>
          </a:fillRef>
          <a:effectRef idx="1">
            <a:schemeClr val="accent6"/>
          </a:effectRef>
          <a:fontRef idx="minor">
            <a:schemeClr val="lt1"/>
          </a:fontRef>
        </dgm:style>
      </dgm:prSet>
      <dgm:spPr/>
      <dgm:t>
        <a:bodyPr/>
        <a:lstStyle/>
        <a:p>
          <a:pPr>
            <a:buClr>
              <a:schemeClr val="accent6">
                <a:lumMod val="75000"/>
              </a:schemeClr>
            </a:buClr>
            <a:buNone/>
          </a:pPr>
          <a:r>
            <a:rPr lang="en-US" b="1" noProof="0" dirty="0"/>
            <a:t>PREPARE CODE UPDATE MODULE 4  REVIEW WITH STAFF</a:t>
          </a:r>
          <a:endParaRPr lang="en-US" noProof="0" dirty="0"/>
        </a:p>
      </dgm:t>
    </dgm:pt>
    <dgm:pt modelId="{A1F280FA-45A5-4E2A-964A-C37250E6D3CB}" type="parTrans" cxnId="{6D8B6233-2604-466B-B6C2-C00D67A79C66}">
      <dgm:prSet/>
      <dgm:spPr/>
      <dgm:t>
        <a:bodyPr/>
        <a:lstStyle/>
        <a:p>
          <a:endParaRPr lang="en-US"/>
        </a:p>
      </dgm:t>
    </dgm:pt>
    <dgm:pt modelId="{134C93C0-0BDD-4188-825E-5454CD211F4E}" type="sibTrans" cxnId="{6D8B6233-2604-466B-B6C2-C00D67A79C66}">
      <dgm:prSet/>
      <dgm:spPr/>
      <dgm:t>
        <a:bodyPr/>
        <a:lstStyle/>
        <a:p>
          <a:endParaRPr lang="en-US"/>
        </a:p>
      </dgm:t>
    </dgm:pt>
    <dgm:pt modelId="{1685BA2F-A4B4-4190-B83C-C9CC2FD51B12}">
      <dgm:prSet phldrT="[Text]"/>
      <dgm:spPr>
        <a:solidFill>
          <a:schemeClr val="accent4"/>
        </a:solidFill>
      </dgm:spPr>
      <dgm:t>
        <a:bodyPr/>
        <a:lstStyle/>
        <a:p>
          <a:pPr>
            <a:buClr>
              <a:schemeClr val="accent6">
                <a:lumMod val="75000"/>
              </a:schemeClr>
            </a:buClr>
            <a:buNone/>
          </a:pPr>
          <a:r>
            <a:rPr lang="en-US" b="1" noProof="0" dirty="0"/>
            <a:t>CONDUCT PC WORK SESSON FOR MODULE 4 AND BOCC PROJECT BRIEFING</a:t>
          </a:r>
          <a:endParaRPr lang="en-US" noProof="0" dirty="0"/>
        </a:p>
      </dgm:t>
    </dgm:pt>
    <dgm:pt modelId="{E4ABB192-C478-482A-852B-16A881C92CCE}" type="parTrans" cxnId="{98D9DA52-9D66-45AB-9AD4-C74EF6F82726}">
      <dgm:prSet/>
      <dgm:spPr/>
      <dgm:t>
        <a:bodyPr/>
        <a:lstStyle/>
        <a:p>
          <a:endParaRPr lang="en-US"/>
        </a:p>
      </dgm:t>
    </dgm:pt>
    <dgm:pt modelId="{B6713912-214F-476B-9C68-4C8CA2B72D16}" type="sibTrans" cxnId="{98D9DA52-9D66-45AB-9AD4-C74EF6F82726}">
      <dgm:prSet/>
      <dgm:spPr/>
      <dgm:t>
        <a:bodyPr/>
        <a:lstStyle/>
        <a:p>
          <a:endParaRPr lang="en-US"/>
        </a:p>
      </dgm:t>
    </dgm:pt>
    <dgm:pt modelId="{D791C9B9-7132-442B-B252-EDEA5F9DC8CC}">
      <dgm:prSet phldrT="[Text]"/>
      <dgm:spPr>
        <a:solidFill>
          <a:schemeClr val="accent5"/>
        </a:solidFill>
      </dgm:spPr>
      <dgm:t>
        <a:bodyPr/>
        <a:lstStyle/>
        <a:p>
          <a:pPr>
            <a:buClr>
              <a:schemeClr val="accent6">
                <a:lumMod val="75000"/>
              </a:schemeClr>
            </a:buClr>
            <a:buNone/>
          </a:pPr>
          <a:r>
            <a:rPr lang="en-US" b="1" noProof="0" dirty="0"/>
            <a:t>PLAN FOR AND CONDUCT STAKEHOLDER MEETINGS</a:t>
          </a:r>
          <a:endParaRPr lang="en-US" noProof="0" dirty="0"/>
        </a:p>
      </dgm:t>
    </dgm:pt>
    <dgm:pt modelId="{6CDF45D8-4AEF-4E43-8217-A6F687C4F9E6}" type="parTrans" cxnId="{8F6A422F-592A-44A7-89FA-4A0869D8DC68}">
      <dgm:prSet/>
      <dgm:spPr/>
      <dgm:t>
        <a:bodyPr/>
        <a:lstStyle/>
        <a:p>
          <a:endParaRPr lang="en-US"/>
        </a:p>
      </dgm:t>
    </dgm:pt>
    <dgm:pt modelId="{73868A08-1D5E-4808-916D-D51147CE4E4D}" type="sibTrans" cxnId="{8F6A422F-592A-44A7-89FA-4A0869D8DC68}">
      <dgm:prSet/>
      <dgm:spPr/>
      <dgm:t>
        <a:bodyPr/>
        <a:lstStyle/>
        <a:p>
          <a:endParaRPr lang="en-US"/>
        </a:p>
      </dgm:t>
    </dgm:pt>
    <dgm:pt modelId="{7D3EBDBF-2983-4251-8982-7708DFE7E36D}" type="pres">
      <dgm:prSet presAssocID="{051AC9B9-FDD1-4768-8760-89456FEAB4B0}" presName="linearFlow" presStyleCnt="0">
        <dgm:presLayoutVars>
          <dgm:dir/>
          <dgm:resizeHandles val="exact"/>
        </dgm:presLayoutVars>
      </dgm:prSet>
      <dgm:spPr/>
    </dgm:pt>
    <dgm:pt modelId="{A25967E2-3130-4F17-BDCA-93167BE50C81}" type="pres">
      <dgm:prSet presAssocID="{42AB7A5F-FE35-44EB-8CA6-3CBEB22B9226}" presName="composite" presStyleCnt="0"/>
      <dgm:spPr/>
    </dgm:pt>
    <dgm:pt modelId="{4005190B-EDB9-4BCB-A18A-0E31BE9F7704}" type="pres">
      <dgm:prSet presAssocID="{42AB7A5F-FE35-44EB-8CA6-3CBEB22B9226}" presName="imgShp" presStyleLbl="fgImgPlace1" presStyleIdx="0" presStyleCnt="3"/>
      <dgm:spPr/>
    </dgm:pt>
    <dgm:pt modelId="{32CB9A71-FA65-4FAE-B5D0-964DD61C6FE2}" type="pres">
      <dgm:prSet presAssocID="{42AB7A5F-FE35-44EB-8CA6-3CBEB22B9226}" presName="txShp" presStyleLbl="node1" presStyleIdx="0" presStyleCnt="3">
        <dgm:presLayoutVars>
          <dgm:bulletEnabled val="1"/>
        </dgm:presLayoutVars>
      </dgm:prSet>
      <dgm:spPr/>
    </dgm:pt>
    <dgm:pt modelId="{F607CF73-5CB7-4C0A-8EA0-9A21063EAA11}" type="pres">
      <dgm:prSet presAssocID="{134C93C0-0BDD-4188-825E-5454CD211F4E}" presName="spacing" presStyleCnt="0"/>
      <dgm:spPr/>
    </dgm:pt>
    <dgm:pt modelId="{530EF3CC-46B0-4F7A-A1CC-A549E4C3AD43}" type="pres">
      <dgm:prSet presAssocID="{1685BA2F-A4B4-4190-B83C-C9CC2FD51B12}" presName="composite" presStyleCnt="0"/>
      <dgm:spPr/>
    </dgm:pt>
    <dgm:pt modelId="{0982BD8A-B591-40E6-B5B0-76D9D46B2FCA}" type="pres">
      <dgm:prSet presAssocID="{1685BA2F-A4B4-4190-B83C-C9CC2FD51B12}" presName="imgShp" presStyleLbl="fgImgPlace1" presStyleIdx="1" presStyleCnt="3"/>
      <dgm:spPr/>
    </dgm:pt>
    <dgm:pt modelId="{AFAFCBCA-EDF5-4C6C-9540-8887DD0593C0}" type="pres">
      <dgm:prSet presAssocID="{1685BA2F-A4B4-4190-B83C-C9CC2FD51B12}" presName="txShp" presStyleLbl="node1" presStyleIdx="1" presStyleCnt="3" custLinFactY="22816" custLinFactNeighborX="-90" custLinFactNeighborY="100000">
        <dgm:presLayoutVars>
          <dgm:bulletEnabled val="1"/>
        </dgm:presLayoutVars>
      </dgm:prSet>
      <dgm:spPr/>
    </dgm:pt>
    <dgm:pt modelId="{1ED696F6-7FFD-46EB-894D-97451341D090}" type="pres">
      <dgm:prSet presAssocID="{B6713912-214F-476B-9C68-4C8CA2B72D16}" presName="spacing" presStyleCnt="0"/>
      <dgm:spPr/>
    </dgm:pt>
    <dgm:pt modelId="{E34B8CC8-35FB-461B-B5F6-BC490D4390C1}" type="pres">
      <dgm:prSet presAssocID="{D791C9B9-7132-442B-B252-EDEA5F9DC8CC}" presName="composite" presStyleCnt="0"/>
      <dgm:spPr/>
    </dgm:pt>
    <dgm:pt modelId="{4DD0E6B7-B340-409D-BDAC-2BA1BF358D66}" type="pres">
      <dgm:prSet presAssocID="{D791C9B9-7132-442B-B252-EDEA5F9DC8CC}" presName="imgShp" presStyleLbl="fgImgPlace1" presStyleIdx="2" presStyleCnt="3"/>
      <dgm:spPr/>
    </dgm:pt>
    <dgm:pt modelId="{BA6ED63F-FD97-4764-81F1-0DF00A8FD620}" type="pres">
      <dgm:prSet presAssocID="{D791C9B9-7132-442B-B252-EDEA5F9DC8CC}" presName="txShp" presStyleLbl="node1" presStyleIdx="2" presStyleCnt="3" custLinFactY="-31091" custLinFactNeighborX="40" custLinFactNeighborY="-100000">
        <dgm:presLayoutVars>
          <dgm:bulletEnabled val="1"/>
        </dgm:presLayoutVars>
      </dgm:prSet>
      <dgm:spPr/>
    </dgm:pt>
  </dgm:ptLst>
  <dgm:cxnLst>
    <dgm:cxn modelId="{8F6A422F-592A-44A7-89FA-4A0869D8DC68}" srcId="{051AC9B9-FDD1-4768-8760-89456FEAB4B0}" destId="{D791C9B9-7132-442B-B252-EDEA5F9DC8CC}" srcOrd="2" destOrd="0" parTransId="{6CDF45D8-4AEF-4E43-8217-A6F687C4F9E6}" sibTransId="{73868A08-1D5E-4808-916D-D51147CE4E4D}"/>
    <dgm:cxn modelId="{6D8B6233-2604-466B-B6C2-C00D67A79C66}" srcId="{051AC9B9-FDD1-4768-8760-89456FEAB4B0}" destId="{42AB7A5F-FE35-44EB-8CA6-3CBEB22B9226}" srcOrd="0" destOrd="0" parTransId="{A1F280FA-45A5-4E2A-964A-C37250E6D3CB}" sibTransId="{134C93C0-0BDD-4188-825E-5454CD211F4E}"/>
    <dgm:cxn modelId="{29B9D03B-8CA0-496E-AF07-EE601078015E}" type="presOf" srcId="{1685BA2F-A4B4-4190-B83C-C9CC2FD51B12}" destId="{AFAFCBCA-EDF5-4C6C-9540-8887DD0593C0}" srcOrd="0" destOrd="0" presId="urn:microsoft.com/office/officeart/2005/8/layout/vList3"/>
    <dgm:cxn modelId="{98D9DA52-9D66-45AB-9AD4-C74EF6F82726}" srcId="{051AC9B9-FDD1-4768-8760-89456FEAB4B0}" destId="{1685BA2F-A4B4-4190-B83C-C9CC2FD51B12}" srcOrd="1" destOrd="0" parTransId="{E4ABB192-C478-482A-852B-16A881C92CCE}" sibTransId="{B6713912-214F-476B-9C68-4C8CA2B72D16}"/>
    <dgm:cxn modelId="{03A31298-0345-4DCD-8F7B-D6C9941CB786}" type="presOf" srcId="{42AB7A5F-FE35-44EB-8CA6-3CBEB22B9226}" destId="{32CB9A71-FA65-4FAE-B5D0-964DD61C6FE2}" srcOrd="0" destOrd="0" presId="urn:microsoft.com/office/officeart/2005/8/layout/vList3"/>
    <dgm:cxn modelId="{6002A6A9-7201-4ED0-8DF7-C7D51ABB0E3C}" type="presOf" srcId="{051AC9B9-FDD1-4768-8760-89456FEAB4B0}" destId="{7D3EBDBF-2983-4251-8982-7708DFE7E36D}" srcOrd="0" destOrd="0" presId="urn:microsoft.com/office/officeart/2005/8/layout/vList3"/>
    <dgm:cxn modelId="{1B5543E8-818F-409B-BA54-967A763CADB2}" type="presOf" srcId="{D791C9B9-7132-442B-B252-EDEA5F9DC8CC}" destId="{BA6ED63F-FD97-4764-81F1-0DF00A8FD620}" srcOrd="0" destOrd="0" presId="urn:microsoft.com/office/officeart/2005/8/layout/vList3"/>
    <dgm:cxn modelId="{7BD8442A-6213-4CFB-8485-77BFE27F91FA}" type="presParOf" srcId="{7D3EBDBF-2983-4251-8982-7708DFE7E36D}" destId="{A25967E2-3130-4F17-BDCA-93167BE50C81}" srcOrd="0" destOrd="0" presId="urn:microsoft.com/office/officeart/2005/8/layout/vList3"/>
    <dgm:cxn modelId="{F3D1F5D8-51D5-4035-80F1-863BC636A266}" type="presParOf" srcId="{A25967E2-3130-4F17-BDCA-93167BE50C81}" destId="{4005190B-EDB9-4BCB-A18A-0E31BE9F7704}" srcOrd="0" destOrd="0" presId="urn:microsoft.com/office/officeart/2005/8/layout/vList3"/>
    <dgm:cxn modelId="{508473D1-FF3F-4543-9F6D-E90B50DA7ADB}" type="presParOf" srcId="{A25967E2-3130-4F17-BDCA-93167BE50C81}" destId="{32CB9A71-FA65-4FAE-B5D0-964DD61C6FE2}" srcOrd="1" destOrd="0" presId="urn:microsoft.com/office/officeart/2005/8/layout/vList3"/>
    <dgm:cxn modelId="{038A191D-D5D3-4765-AB91-0E887ECCEB0A}" type="presParOf" srcId="{7D3EBDBF-2983-4251-8982-7708DFE7E36D}" destId="{F607CF73-5CB7-4C0A-8EA0-9A21063EAA11}" srcOrd="1" destOrd="0" presId="urn:microsoft.com/office/officeart/2005/8/layout/vList3"/>
    <dgm:cxn modelId="{18960CA2-39C6-42CA-BBF0-0A19D8F3093F}" type="presParOf" srcId="{7D3EBDBF-2983-4251-8982-7708DFE7E36D}" destId="{530EF3CC-46B0-4F7A-A1CC-A549E4C3AD43}" srcOrd="2" destOrd="0" presId="urn:microsoft.com/office/officeart/2005/8/layout/vList3"/>
    <dgm:cxn modelId="{12A1857B-B122-4468-B050-F03D4E013153}" type="presParOf" srcId="{530EF3CC-46B0-4F7A-A1CC-A549E4C3AD43}" destId="{0982BD8A-B591-40E6-B5B0-76D9D46B2FCA}" srcOrd="0" destOrd="0" presId="urn:microsoft.com/office/officeart/2005/8/layout/vList3"/>
    <dgm:cxn modelId="{F423A3EF-91A6-4536-A517-270169272EA6}" type="presParOf" srcId="{530EF3CC-46B0-4F7A-A1CC-A549E4C3AD43}" destId="{AFAFCBCA-EDF5-4C6C-9540-8887DD0593C0}" srcOrd="1" destOrd="0" presId="urn:microsoft.com/office/officeart/2005/8/layout/vList3"/>
    <dgm:cxn modelId="{A1215989-4341-40C1-893D-F50C2E4C7E8D}" type="presParOf" srcId="{7D3EBDBF-2983-4251-8982-7708DFE7E36D}" destId="{1ED696F6-7FFD-46EB-894D-97451341D090}" srcOrd="3" destOrd="0" presId="urn:microsoft.com/office/officeart/2005/8/layout/vList3"/>
    <dgm:cxn modelId="{CBB7E705-B9BF-43C8-A5DE-CB3A5A2615BF}" type="presParOf" srcId="{7D3EBDBF-2983-4251-8982-7708DFE7E36D}" destId="{E34B8CC8-35FB-461B-B5F6-BC490D4390C1}" srcOrd="4" destOrd="0" presId="urn:microsoft.com/office/officeart/2005/8/layout/vList3"/>
    <dgm:cxn modelId="{737E6D30-E466-4466-9B10-A4844FAA6015}" type="presParOf" srcId="{E34B8CC8-35FB-461B-B5F6-BC490D4390C1}" destId="{4DD0E6B7-B340-409D-BDAC-2BA1BF358D66}" srcOrd="0" destOrd="0" presId="urn:microsoft.com/office/officeart/2005/8/layout/vList3"/>
    <dgm:cxn modelId="{F80B6486-07A5-4775-8F99-1525BCA588DC}" type="presParOf" srcId="{E34B8CC8-35FB-461B-B5F6-BC490D4390C1}" destId="{BA6ED63F-FD97-4764-81F1-0DF00A8FD62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CE5CD-2AC8-4F05-AEEB-1E01EC4E64B6}">
      <dsp:nvSpPr>
        <dsp:cNvPr id="0" name=""/>
        <dsp:cNvSpPr/>
      </dsp:nvSpPr>
      <dsp:spPr>
        <a:xfrm>
          <a:off x="932546" y="0"/>
          <a:ext cx="9277654" cy="5387975"/>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8B5F8-D2A4-4999-A1E4-92146DBC2C6C}">
      <dsp:nvSpPr>
        <dsp:cNvPr id="0" name=""/>
        <dsp:cNvSpPr/>
      </dsp:nvSpPr>
      <dsp:spPr>
        <a:xfrm>
          <a:off x="8277" y="1954153"/>
          <a:ext cx="2610464" cy="1479667"/>
        </a:xfrm>
        <a:prstGeom prst="roundRect">
          <a:avLst/>
        </a:prstGeom>
        <a:solidFill>
          <a:schemeClr val="tx1">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t>Code Audit</a:t>
          </a:r>
        </a:p>
      </dsp:txBody>
      <dsp:txXfrm>
        <a:off x="80508" y="2026384"/>
        <a:ext cx="2466002" cy="1335205"/>
      </dsp:txXfrm>
    </dsp:sp>
    <dsp:sp modelId="{E52A0347-3E9B-47E8-B811-DCAFDA787858}">
      <dsp:nvSpPr>
        <dsp:cNvPr id="0" name=""/>
        <dsp:cNvSpPr/>
      </dsp:nvSpPr>
      <dsp:spPr>
        <a:xfrm>
          <a:off x="2770900" y="1954153"/>
          <a:ext cx="2610464" cy="1479667"/>
        </a:xfrm>
        <a:prstGeom prst="roundRect">
          <a:avLst/>
        </a:prstGeom>
        <a:solidFill>
          <a:schemeClr val="tx1">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t>Policy Options &amp; Direction</a:t>
          </a:r>
        </a:p>
      </dsp:txBody>
      <dsp:txXfrm>
        <a:off x="2843131" y="2026384"/>
        <a:ext cx="2466002" cy="1335205"/>
      </dsp:txXfrm>
    </dsp:sp>
    <dsp:sp modelId="{AF5F5D05-BFDF-4B21-ADDB-B321AA85A7B8}">
      <dsp:nvSpPr>
        <dsp:cNvPr id="0" name=""/>
        <dsp:cNvSpPr/>
      </dsp:nvSpPr>
      <dsp:spPr>
        <a:xfrm>
          <a:off x="5533523" y="1954153"/>
          <a:ext cx="2610464" cy="1479667"/>
        </a:xfrm>
        <a:prstGeom prst="roundRect">
          <a:avLst/>
        </a:prstGeom>
        <a:solidFill>
          <a:schemeClr val="accent6">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t>Code Rewrite</a:t>
          </a:r>
        </a:p>
      </dsp:txBody>
      <dsp:txXfrm>
        <a:off x="5605754" y="2026384"/>
        <a:ext cx="2466002" cy="1335205"/>
      </dsp:txXfrm>
    </dsp:sp>
    <dsp:sp modelId="{5C234731-55F8-4CA6-997A-9C531ADB3666}">
      <dsp:nvSpPr>
        <dsp:cNvPr id="0" name=""/>
        <dsp:cNvSpPr/>
      </dsp:nvSpPr>
      <dsp:spPr>
        <a:xfrm>
          <a:off x="8296145" y="1955317"/>
          <a:ext cx="2610464" cy="1477339"/>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noProof="0" dirty="0"/>
            <a:t>Adoption</a:t>
          </a:r>
        </a:p>
      </dsp:txBody>
      <dsp:txXfrm>
        <a:off x="8368263" y="2027435"/>
        <a:ext cx="2466228" cy="1333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B9A71-FA65-4FAE-B5D0-964DD61C6FE2}">
      <dsp:nvSpPr>
        <dsp:cNvPr id="0" name=""/>
        <dsp:cNvSpPr/>
      </dsp:nvSpPr>
      <dsp:spPr>
        <a:xfrm rot="10800000">
          <a:off x="2157841" y="2839"/>
          <a:ext cx="6992874" cy="1585914"/>
        </a:xfrm>
        <a:prstGeom prst="homePlate">
          <a:avLst/>
        </a:prstGeom>
        <a:solidFill>
          <a:schemeClr val="accent6"/>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699344" tIns="118110" rIns="220472" bIns="118110" numCol="1" spcCol="1270" anchor="ctr" anchorCtr="0">
          <a:noAutofit/>
        </a:bodyPr>
        <a:lstStyle/>
        <a:p>
          <a:pPr marL="0" lvl="0" indent="0" algn="ctr" defTabSz="1377950">
            <a:lnSpc>
              <a:spcPct val="90000"/>
            </a:lnSpc>
            <a:spcBef>
              <a:spcPct val="0"/>
            </a:spcBef>
            <a:spcAft>
              <a:spcPct val="35000"/>
            </a:spcAft>
            <a:buClr>
              <a:schemeClr val="accent6">
                <a:lumMod val="75000"/>
              </a:schemeClr>
            </a:buClr>
            <a:buNone/>
          </a:pPr>
          <a:r>
            <a:rPr lang="en-US" sz="3100" b="1" kern="1200" noProof="0" dirty="0"/>
            <a:t>PREPARE CODE UPDATE MODULE 4  REVIEW WITH STAFF</a:t>
          </a:r>
          <a:endParaRPr lang="en-US" sz="3100" kern="1200" noProof="0" dirty="0"/>
        </a:p>
      </dsp:txBody>
      <dsp:txXfrm rot="10800000">
        <a:off x="2554319" y="2839"/>
        <a:ext cx="6596396" cy="1585914"/>
      </dsp:txXfrm>
    </dsp:sp>
    <dsp:sp modelId="{4005190B-EDB9-4BCB-A18A-0E31BE9F7704}">
      <dsp:nvSpPr>
        <dsp:cNvPr id="0" name=""/>
        <dsp:cNvSpPr/>
      </dsp:nvSpPr>
      <dsp:spPr>
        <a:xfrm>
          <a:off x="1364884" y="2839"/>
          <a:ext cx="1585914" cy="1585914"/>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FCBCA-EDF5-4C6C-9540-8887DD0593C0}">
      <dsp:nvSpPr>
        <dsp:cNvPr id="0" name=""/>
        <dsp:cNvSpPr/>
      </dsp:nvSpPr>
      <dsp:spPr>
        <a:xfrm rot="10800000">
          <a:off x="2151548" y="4009918"/>
          <a:ext cx="6992874" cy="1585914"/>
        </a:xfrm>
        <a:prstGeom prst="homePlate">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344" tIns="118110" rIns="220472" bIns="118110" numCol="1" spcCol="1270" anchor="ctr" anchorCtr="0">
          <a:noAutofit/>
        </a:bodyPr>
        <a:lstStyle/>
        <a:p>
          <a:pPr marL="0" lvl="0" indent="0" algn="ctr" defTabSz="1377950">
            <a:lnSpc>
              <a:spcPct val="90000"/>
            </a:lnSpc>
            <a:spcBef>
              <a:spcPct val="0"/>
            </a:spcBef>
            <a:spcAft>
              <a:spcPct val="35000"/>
            </a:spcAft>
            <a:buClr>
              <a:schemeClr val="accent6">
                <a:lumMod val="75000"/>
              </a:schemeClr>
            </a:buClr>
            <a:buNone/>
          </a:pPr>
          <a:r>
            <a:rPr lang="en-US" sz="3100" b="1" kern="1200" noProof="0" dirty="0"/>
            <a:t>CONDUCT PC WORK SESSON FOR MODULE 4 AND BOCC PROJECT BRIEFING</a:t>
          </a:r>
          <a:endParaRPr lang="en-US" sz="3100" kern="1200" noProof="0" dirty="0"/>
        </a:p>
      </dsp:txBody>
      <dsp:txXfrm rot="10800000">
        <a:off x="2548026" y="4009918"/>
        <a:ext cx="6596396" cy="1585914"/>
      </dsp:txXfrm>
    </dsp:sp>
    <dsp:sp modelId="{0982BD8A-B591-40E6-B5B0-76D9D46B2FCA}">
      <dsp:nvSpPr>
        <dsp:cNvPr id="0" name=""/>
        <dsp:cNvSpPr/>
      </dsp:nvSpPr>
      <dsp:spPr>
        <a:xfrm>
          <a:off x="1364884" y="2062161"/>
          <a:ext cx="1585914" cy="1585914"/>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6ED63F-FD97-4764-81F1-0DF00A8FD620}">
      <dsp:nvSpPr>
        <dsp:cNvPr id="0" name=""/>
        <dsp:cNvSpPr/>
      </dsp:nvSpPr>
      <dsp:spPr>
        <a:xfrm rot="10800000">
          <a:off x="2160638" y="2042492"/>
          <a:ext cx="6992874" cy="1585914"/>
        </a:xfrm>
        <a:prstGeom prst="homePlate">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344" tIns="118110" rIns="220472" bIns="118110" numCol="1" spcCol="1270" anchor="ctr" anchorCtr="0">
          <a:noAutofit/>
        </a:bodyPr>
        <a:lstStyle/>
        <a:p>
          <a:pPr marL="0" lvl="0" indent="0" algn="ctr" defTabSz="1377950">
            <a:lnSpc>
              <a:spcPct val="90000"/>
            </a:lnSpc>
            <a:spcBef>
              <a:spcPct val="0"/>
            </a:spcBef>
            <a:spcAft>
              <a:spcPct val="35000"/>
            </a:spcAft>
            <a:buClr>
              <a:schemeClr val="accent6">
                <a:lumMod val="75000"/>
              </a:schemeClr>
            </a:buClr>
            <a:buNone/>
          </a:pPr>
          <a:r>
            <a:rPr lang="en-US" sz="3100" b="1" kern="1200" noProof="0" dirty="0"/>
            <a:t>PLAN FOR AND CONDUCT STAKEHOLDER MEETINGS</a:t>
          </a:r>
          <a:endParaRPr lang="en-US" sz="3100" kern="1200" noProof="0" dirty="0"/>
        </a:p>
      </dsp:txBody>
      <dsp:txXfrm rot="10800000">
        <a:off x="2557116" y="2042492"/>
        <a:ext cx="6596396" cy="1585914"/>
      </dsp:txXfrm>
    </dsp:sp>
    <dsp:sp modelId="{4DD0E6B7-B340-409D-BDAC-2BA1BF358D66}">
      <dsp:nvSpPr>
        <dsp:cNvPr id="0" name=""/>
        <dsp:cNvSpPr/>
      </dsp:nvSpPr>
      <dsp:spPr>
        <a:xfrm>
          <a:off x="1364884" y="4121483"/>
          <a:ext cx="1585914" cy="1585914"/>
        </a:xfrm>
        <a:prstGeom prst="ellipse">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DBC8B-3425-4E03-8555-F2C2DDB1880F}"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F0E89B-EDE6-440C-B4EB-CA639FB363DE}" type="slidenum">
              <a:rPr lang="en-US" smtClean="0"/>
              <a:t>‹#›</a:t>
            </a:fld>
            <a:endParaRPr lang="en-US"/>
          </a:p>
        </p:txBody>
      </p:sp>
    </p:spTree>
    <p:extLst>
      <p:ext uri="{BB962C8B-B14F-4D97-AF65-F5344CB8AC3E}">
        <p14:creationId xmlns:p14="http://schemas.microsoft.com/office/powerpoint/2010/main" val="306440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3E52-1610-4CA6-AB48-D9BE8FE3F3CA}" type="slidenum">
              <a:rPr lang="en-US" smtClean="0"/>
              <a:t>6</a:t>
            </a:fld>
            <a:endParaRPr lang="en-US" dirty="0"/>
          </a:p>
        </p:txBody>
      </p:sp>
    </p:spTree>
    <p:extLst>
      <p:ext uri="{BB962C8B-B14F-4D97-AF65-F5344CB8AC3E}">
        <p14:creationId xmlns:p14="http://schemas.microsoft.com/office/powerpoint/2010/main" val="351762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review, recommended edits and discussion with the PC has been done for Module 1 and 2.</a:t>
            </a:r>
          </a:p>
          <a:p>
            <a:r>
              <a:rPr lang="en-US" dirty="0"/>
              <a:t>Initial review and comments has occurred for Module 3 with PC discussion tonight so initial work is still in progress.</a:t>
            </a:r>
          </a:p>
          <a:p>
            <a:r>
              <a:rPr lang="en-US" dirty="0"/>
              <a:t>Work on Module 4 is underway by the Consultant team now. </a:t>
            </a:r>
          </a:p>
          <a:p>
            <a:endParaRPr lang="en-US" dirty="0"/>
          </a:p>
        </p:txBody>
      </p:sp>
      <p:sp>
        <p:nvSpPr>
          <p:cNvPr id="4" name="Slide Number Placeholder 3"/>
          <p:cNvSpPr>
            <a:spLocks noGrp="1"/>
          </p:cNvSpPr>
          <p:nvPr>
            <p:ph type="sldNum" sz="quarter" idx="5"/>
          </p:nvPr>
        </p:nvSpPr>
        <p:spPr/>
        <p:txBody>
          <a:bodyPr/>
          <a:lstStyle/>
          <a:p>
            <a:fld id="{CCF0E89B-EDE6-440C-B4EB-CA639FB363DE}" type="slidenum">
              <a:rPr lang="en-US" smtClean="0"/>
              <a:t>7</a:t>
            </a:fld>
            <a:endParaRPr lang="en-US"/>
          </a:p>
        </p:txBody>
      </p:sp>
    </p:spTree>
    <p:extLst>
      <p:ext uri="{BB962C8B-B14F-4D97-AF65-F5344CB8AC3E}">
        <p14:creationId xmlns:p14="http://schemas.microsoft.com/office/powerpoint/2010/main" val="331510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F0E89B-EDE6-440C-B4EB-CA639FB363DE}" type="slidenum">
              <a:rPr lang="en-US" smtClean="0"/>
              <a:t>12</a:t>
            </a:fld>
            <a:endParaRPr lang="en-US"/>
          </a:p>
        </p:txBody>
      </p:sp>
    </p:spTree>
    <p:extLst>
      <p:ext uri="{BB962C8B-B14F-4D97-AF65-F5344CB8AC3E}">
        <p14:creationId xmlns:p14="http://schemas.microsoft.com/office/powerpoint/2010/main" val="29449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F0E89B-EDE6-440C-B4EB-CA639FB363DE}" type="slidenum">
              <a:rPr lang="en-US" smtClean="0"/>
              <a:t>13</a:t>
            </a:fld>
            <a:endParaRPr lang="en-US"/>
          </a:p>
        </p:txBody>
      </p:sp>
    </p:spTree>
    <p:extLst>
      <p:ext uri="{BB962C8B-B14F-4D97-AF65-F5344CB8AC3E}">
        <p14:creationId xmlns:p14="http://schemas.microsoft.com/office/powerpoint/2010/main" val="219235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F0E89B-EDE6-440C-B4EB-CA639FB363DE}" type="slidenum">
              <a:rPr lang="en-US" smtClean="0"/>
              <a:t>14</a:t>
            </a:fld>
            <a:endParaRPr lang="en-US"/>
          </a:p>
        </p:txBody>
      </p:sp>
    </p:spTree>
    <p:extLst>
      <p:ext uri="{BB962C8B-B14F-4D97-AF65-F5344CB8AC3E}">
        <p14:creationId xmlns:p14="http://schemas.microsoft.com/office/powerpoint/2010/main" val="186777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800"/>
              </a:spcBef>
              <a:buClr>
                <a:schemeClr val="accent6">
                  <a:lumMod val="75000"/>
                </a:schemeClr>
              </a:buClr>
              <a:buFont typeface="Wingdings" panose="05000000000000000000" pitchFamily="2" charset="2"/>
              <a:buChar char="Ø"/>
            </a:pPr>
            <a:r>
              <a:rPr lang="en-US" dirty="0"/>
              <a:t>State law requires the County to allow for Expedited Land Divisions and Middle Housing Land Divisions (MHLD). Incorporate new procedures and approval criteria into Part 9 as required. </a:t>
            </a:r>
          </a:p>
          <a:p>
            <a:pPr lvl="1">
              <a:lnSpc>
                <a:spcPct val="100000"/>
              </a:lnSpc>
              <a:spcBef>
                <a:spcPts val="1800"/>
              </a:spcBef>
              <a:buClr>
                <a:schemeClr val="accent6">
                  <a:lumMod val="75000"/>
                </a:schemeClr>
              </a:buClr>
              <a:buFont typeface="Wingdings" panose="05000000000000000000" pitchFamily="2" charset="2"/>
              <a:buChar char="Ø"/>
            </a:pPr>
            <a:r>
              <a:rPr lang="en-US" noProof="0" dirty="0"/>
              <a:t>As incorporated, the MHLD procedures are only applicable to lots entirely within the UGB. </a:t>
            </a:r>
            <a:r>
              <a:rPr lang="en-US" dirty="0"/>
              <a:t>The County will need to de</a:t>
            </a:r>
            <a:r>
              <a:rPr lang="en-US" noProof="0" dirty="0" err="1"/>
              <a:t>termine</a:t>
            </a:r>
            <a:r>
              <a:rPr lang="en-US" noProof="0" dirty="0"/>
              <a:t> whether MHLDs should be allowed within the RC zones if duplexes are allowed in those areas.</a:t>
            </a:r>
          </a:p>
          <a:p>
            <a:pPr lvl="1">
              <a:lnSpc>
                <a:spcPct val="100000"/>
              </a:lnSpc>
              <a:spcBef>
                <a:spcPts val="1800"/>
              </a:spcBef>
              <a:buClr>
                <a:schemeClr val="accent6">
                  <a:lumMod val="75000"/>
                </a:schemeClr>
              </a:buClr>
              <a:buFont typeface="Wingdings" panose="05000000000000000000" pitchFamily="2" charset="2"/>
              <a:buChar char="Ø"/>
            </a:pPr>
            <a:r>
              <a:rPr lang="en-US" dirty="0"/>
              <a:t>State requirements for MHLDs are very prescriptive and model code language from the state is recommended to be used.</a:t>
            </a:r>
            <a:endParaRPr lang="en-US" noProof="0" dirty="0"/>
          </a:p>
          <a:p>
            <a:endParaRPr lang="en-US" dirty="0"/>
          </a:p>
          <a:p>
            <a:r>
              <a:rPr lang="en-US" dirty="0"/>
              <a:t>Most counties and cities do not administer these provisions through their development code but address them through other non-land use application and review procedures. </a:t>
            </a:r>
          </a:p>
        </p:txBody>
      </p:sp>
      <p:sp>
        <p:nvSpPr>
          <p:cNvPr id="4" name="Slide Number Placeholder 3"/>
          <p:cNvSpPr>
            <a:spLocks noGrp="1"/>
          </p:cNvSpPr>
          <p:nvPr>
            <p:ph type="sldNum" sz="quarter" idx="5"/>
          </p:nvPr>
        </p:nvSpPr>
        <p:spPr/>
        <p:txBody>
          <a:bodyPr/>
          <a:lstStyle/>
          <a:p>
            <a:fld id="{CCF0E89B-EDE6-440C-B4EB-CA639FB363DE}" type="slidenum">
              <a:rPr lang="en-US" smtClean="0"/>
              <a:t>15</a:t>
            </a:fld>
            <a:endParaRPr lang="en-US"/>
          </a:p>
        </p:txBody>
      </p:sp>
    </p:spTree>
    <p:extLst>
      <p:ext uri="{BB962C8B-B14F-4D97-AF65-F5344CB8AC3E}">
        <p14:creationId xmlns:p14="http://schemas.microsoft.com/office/powerpoint/2010/main" val="73356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F0E89B-EDE6-440C-B4EB-CA639FB363DE}" type="slidenum">
              <a:rPr lang="en-US" smtClean="0"/>
              <a:t>16</a:t>
            </a:fld>
            <a:endParaRPr lang="en-US"/>
          </a:p>
        </p:txBody>
      </p:sp>
    </p:spTree>
    <p:extLst>
      <p:ext uri="{BB962C8B-B14F-4D97-AF65-F5344CB8AC3E}">
        <p14:creationId xmlns:p14="http://schemas.microsoft.com/office/powerpoint/2010/main" val="7810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EA48-02C2-976B-D548-07DE738C8A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2CA888-0339-3AF4-7767-6E85D45FA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3E03D6-65C0-8066-0E90-83B3D1CA01DE}"/>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A667A0B7-B669-98B8-D7B2-4A4F6A0C9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12E4B-DF3B-7793-E40F-798C24DD1AB7}"/>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361363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B81C-CA46-620B-4D07-2AD634F5AA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B4328-5AD3-C87F-6D16-B091B1A60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A5DAF-1290-0846-B4C1-BAAED543EE02}"/>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60019F80-5E67-39B2-66B8-4873523C7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770BE-C545-CB17-6104-FE041E28FE8A}"/>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249542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70CBE-C247-C488-ABD7-C396167A89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FDEDCF-8F05-C849-2F3E-FDA6D7B28A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B4-A66D-1C56-FB5E-324979B960C7}"/>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3378CD2B-F9F1-E399-C60D-36B9B8F3F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72165-37C9-34C3-0E04-63AB8C15590F}"/>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132593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4AD96E-DFDA-F34E-11E4-D917AE50121D}"/>
              </a:ext>
            </a:extLst>
          </p:cNvPr>
          <p:cNvSpPr/>
          <p:nvPr userDrawn="1"/>
        </p:nvSpPr>
        <p:spPr>
          <a:xfrm>
            <a:off x="0" y="0"/>
            <a:ext cx="12192000" cy="16906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B6CD5C-81BA-3573-9C51-DEF6F0578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8F0E4-E5C2-4A39-CF70-113B4967E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E32F8-7641-18C8-9F59-F8D898FE8E5D}"/>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9A6FEBC3-FA26-DC05-E6F6-03B107236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F1BDD-B62D-6B6F-4BED-431C651FE4C1}"/>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331662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DEED-9526-2219-8FD6-39C3079BEE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202A7-E545-F718-548B-71BE716183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10760-61B8-CF0D-E312-CB74FBA92C83}"/>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0C7B3AC3-831C-7005-2D9A-A49A8C011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B3A73-FB6F-C2C6-8BC3-A96D3974B219}"/>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166408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CD9E-AA18-C8AB-51BA-1F92C656B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DB4CC-9C7C-5CB4-4234-3E6C0AC6F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31D236-9AE0-9D90-63CB-5F0CD0EE4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0F145-4C9F-FA8D-431C-3C99DC947FAD}"/>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6" name="Footer Placeholder 5">
            <a:extLst>
              <a:ext uri="{FF2B5EF4-FFF2-40B4-BE49-F238E27FC236}">
                <a16:creationId xmlns:a16="http://schemas.microsoft.com/office/drawing/2014/main" id="{8A361375-B9B8-1740-6291-7C46AD227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8B024-5DF0-214F-CF82-12DD60421E06}"/>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267347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8D5A-95FF-6071-8003-816E7C1BA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842014-EF20-D4B7-79F0-3053A3142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11CF28-30BE-060F-AB65-4EB8C4D3AF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8C27A-736F-775F-6C1C-D09D15090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0C7DB-BD47-C5B2-F6A7-8014D49E4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05BEC-8AAD-A508-49C6-2ABA7C9ED27D}"/>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8" name="Footer Placeholder 7">
            <a:extLst>
              <a:ext uri="{FF2B5EF4-FFF2-40B4-BE49-F238E27FC236}">
                <a16:creationId xmlns:a16="http://schemas.microsoft.com/office/drawing/2014/main" id="{2D54A49B-534F-229B-F15B-2D56B4FB2A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374C93-42EC-C8E3-2C1F-A6DEA5F7BEAA}"/>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343463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A35F-99C3-483E-E839-6D64B6AE0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245448-32AA-9577-7574-3B380957985D}"/>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4" name="Footer Placeholder 3">
            <a:extLst>
              <a:ext uri="{FF2B5EF4-FFF2-40B4-BE49-F238E27FC236}">
                <a16:creationId xmlns:a16="http://schemas.microsoft.com/office/drawing/2014/main" id="{F9D057F2-0138-CC79-BA49-69BDDBEDCE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A437D-E2C6-0C96-4765-87AB0D335192}"/>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29969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7A7D-E2ED-D627-58F4-93BB621A21E3}"/>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3" name="Footer Placeholder 2">
            <a:extLst>
              <a:ext uri="{FF2B5EF4-FFF2-40B4-BE49-F238E27FC236}">
                <a16:creationId xmlns:a16="http://schemas.microsoft.com/office/drawing/2014/main" id="{8C17F390-3342-9688-27A3-B751ECFE38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BBA920-A2F8-0B06-D412-71098419CC34}"/>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18097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3104-689B-8DE5-C772-887E29496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F776A5-92E0-576B-7D8F-8871BAE36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79724-7A15-45E8-9105-F46C05C31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55077-FF02-5500-9924-F8464054E5EB}"/>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6" name="Footer Placeholder 5">
            <a:extLst>
              <a:ext uri="{FF2B5EF4-FFF2-40B4-BE49-F238E27FC236}">
                <a16:creationId xmlns:a16="http://schemas.microsoft.com/office/drawing/2014/main" id="{09275499-72E7-772F-0B94-78A867FA8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F9D09-A2DB-787A-BC05-CAEC7B9D8C94}"/>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222705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338-462A-8583-7202-4D9A4323E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C0D6D7-2054-DA8D-1649-957AF8274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CF37A5-6256-DF8C-3BCF-958B0B477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E2B0B-AC00-6D96-85B6-DB35FF6554BB}"/>
              </a:ext>
            </a:extLst>
          </p:cNvPr>
          <p:cNvSpPr>
            <a:spLocks noGrp="1"/>
          </p:cNvSpPr>
          <p:nvPr>
            <p:ph type="dt" sz="half" idx="10"/>
          </p:nvPr>
        </p:nvSpPr>
        <p:spPr/>
        <p:txBody>
          <a:bodyPr/>
          <a:lstStyle/>
          <a:p>
            <a:fld id="{76F540AB-9608-4AB3-BE19-AB2396A70AE8}" type="datetimeFigureOut">
              <a:rPr lang="en-US" smtClean="0"/>
              <a:t>6/1/2026</a:t>
            </a:fld>
            <a:endParaRPr lang="en-US"/>
          </a:p>
        </p:txBody>
      </p:sp>
      <p:sp>
        <p:nvSpPr>
          <p:cNvPr id="6" name="Footer Placeholder 5">
            <a:extLst>
              <a:ext uri="{FF2B5EF4-FFF2-40B4-BE49-F238E27FC236}">
                <a16:creationId xmlns:a16="http://schemas.microsoft.com/office/drawing/2014/main" id="{28017D68-C2D2-4701-B5B5-6B14F65F6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D8138-1D29-1131-DACD-6BDF6AD18A12}"/>
              </a:ext>
            </a:extLst>
          </p:cNvPr>
          <p:cNvSpPr>
            <a:spLocks noGrp="1"/>
          </p:cNvSpPr>
          <p:nvPr>
            <p:ph type="sldNum" sz="quarter" idx="12"/>
          </p:nvPr>
        </p:nvSpPr>
        <p:spPr/>
        <p:txBody>
          <a:bodyPr/>
          <a:lstStyle/>
          <a:p>
            <a:fld id="{091C218A-62F8-4292-A241-00472BBE3E9D}" type="slidenum">
              <a:rPr lang="en-US" smtClean="0"/>
              <a:t>‹#›</a:t>
            </a:fld>
            <a:endParaRPr lang="en-US"/>
          </a:p>
        </p:txBody>
      </p:sp>
    </p:spTree>
    <p:extLst>
      <p:ext uri="{BB962C8B-B14F-4D97-AF65-F5344CB8AC3E}">
        <p14:creationId xmlns:p14="http://schemas.microsoft.com/office/powerpoint/2010/main" val="1298825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E957E-275D-2CDE-5D02-255CD2D23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B6166A-00F8-FDB2-0C4A-11AAE7A1F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B8F40-C3E2-C5EB-1E76-EC3103FE16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540AB-9608-4AB3-BE19-AB2396A70AE8}" type="datetimeFigureOut">
              <a:rPr lang="en-US" smtClean="0"/>
              <a:t>6/1/2026</a:t>
            </a:fld>
            <a:endParaRPr lang="en-US"/>
          </a:p>
        </p:txBody>
      </p:sp>
      <p:sp>
        <p:nvSpPr>
          <p:cNvPr id="5" name="Footer Placeholder 4">
            <a:extLst>
              <a:ext uri="{FF2B5EF4-FFF2-40B4-BE49-F238E27FC236}">
                <a16:creationId xmlns:a16="http://schemas.microsoft.com/office/drawing/2014/main" id="{EE224DD3-58E8-6E01-EA07-AD3EEE3E4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808D01-38CB-D335-6804-A6005010F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1C218A-62F8-4292-A241-00472BBE3E9D}" type="slidenum">
              <a:rPr lang="en-US" smtClean="0"/>
              <a:t>‹#›</a:t>
            </a:fld>
            <a:endParaRPr lang="en-US"/>
          </a:p>
        </p:txBody>
      </p:sp>
    </p:spTree>
    <p:extLst>
      <p:ext uri="{BB962C8B-B14F-4D97-AF65-F5344CB8AC3E}">
        <p14:creationId xmlns:p14="http://schemas.microsoft.com/office/powerpoint/2010/main" val="900760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45_3BBCDC7D.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9.svg"/><Relationship Id="rId5" Type="http://schemas.openxmlformats.org/officeDocument/2006/relationships/diagramQuickStyle" Target="../diagrams/quickStyle2.xml"/><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48D1-C112-6ECF-B926-B2EC1E584A57}"/>
              </a:ext>
            </a:extLst>
          </p:cNvPr>
          <p:cNvSpPr>
            <a:spLocks noGrp="1"/>
          </p:cNvSpPr>
          <p:nvPr>
            <p:ph type="ctrTitle"/>
          </p:nvPr>
        </p:nvSpPr>
        <p:spPr>
          <a:xfrm>
            <a:off x="1524000" y="1090756"/>
            <a:ext cx="9144000" cy="2387600"/>
          </a:xfrm>
        </p:spPr>
        <p:txBody>
          <a:bodyPr/>
          <a:lstStyle/>
          <a:p>
            <a:pPr algn="l"/>
            <a:r>
              <a:rPr lang="en-US" noProof="0" dirty="0"/>
              <a:t>Multnomah County</a:t>
            </a:r>
            <a:br>
              <a:rPr lang="en-US" noProof="0" dirty="0"/>
            </a:br>
            <a:r>
              <a:rPr lang="en-US" sz="8000" b="1" noProof="0" dirty="0"/>
              <a:t>Code Update Project</a:t>
            </a:r>
            <a:endParaRPr lang="en-US" b="1" noProof="0" dirty="0"/>
          </a:p>
        </p:txBody>
      </p:sp>
      <p:sp>
        <p:nvSpPr>
          <p:cNvPr id="3" name="Subtitle 2">
            <a:extLst>
              <a:ext uri="{FF2B5EF4-FFF2-40B4-BE49-F238E27FC236}">
                <a16:creationId xmlns:a16="http://schemas.microsoft.com/office/drawing/2014/main" id="{2B039126-36CC-FC6E-E89F-910F49C196B3}"/>
              </a:ext>
            </a:extLst>
          </p:cNvPr>
          <p:cNvSpPr>
            <a:spLocks noGrp="1"/>
          </p:cNvSpPr>
          <p:nvPr>
            <p:ph type="subTitle" idx="1"/>
          </p:nvPr>
        </p:nvSpPr>
        <p:spPr>
          <a:xfrm>
            <a:off x="1524000" y="3570431"/>
            <a:ext cx="9144000" cy="1655762"/>
          </a:xfrm>
        </p:spPr>
        <p:txBody>
          <a:bodyPr anchor="ctr"/>
          <a:lstStyle/>
          <a:p>
            <a:pPr algn="l"/>
            <a:r>
              <a:rPr lang="en-US" noProof="0" dirty="0"/>
              <a:t>Planning Commission Meeting</a:t>
            </a:r>
          </a:p>
          <a:p>
            <a:pPr algn="l"/>
            <a:r>
              <a:rPr lang="en-US" dirty="0"/>
              <a:t>June 1</a:t>
            </a:r>
            <a:r>
              <a:rPr lang="en-US" noProof="0" dirty="0"/>
              <a:t>, 2026</a:t>
            </a:r>
          </a:p>
        </p:txBody>
      </p:sp>
      <p:pic>
        <p:nvPicPr>
          <p:cNvPr id="1026" name="Picture 2" descr="State of Oregon: County Records Guide - Multnomah County Addresses">
            <a:extLst>
              <a:ext uri="{FF2B5EF4-FFF2-40B4-BE49-F238E27FC236}">
                <a16:creationId xmlns:a16="http://schemas.microsoft.com/office/drawing/2014/main" id="{26613ED8-3D6C-B928-063C-4DF26C50E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302" y="5505622"/>
            <a:ext cx="3617146" cy="1042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rectangular object with a white letter i&#10;&#10;AI-generated content may be incorrect.">
            <a:extLst>
              <a:ext uri="{FF2B5EF4-FFF2-40B4-BE49-F238E27FC236}">
                <a16:creationId xmlns:a16="http://schemas.microsoft.com/office/drawing/2014/main" id="{F7FDF89B-CB22-C79E-21D0-A89CAB712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02" y="5673949"/>
            <a:ext cx="2116364" cy="706160"/>
          </a:xfrm>
          <a:prstGeom prst="rect">
            <a:avLst/>
          </a:prstGeom>
        </p:spPr>
      </p:pic>
    </p:spTree>
    <p:extLst>
      <p:ext uri="{BB962C8B-B14F-4D97-AF65-F5344CB8AC3E}">
        <p14:creationId xmlns:p14="http://schemas.microsoft.com/office/powerpoint/2010/main" val="1495099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0257-E76C-580D-B2DE-065DC7C99F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58B5C9-11F0-8BB3-7B21-2DC2A780B54F}"/>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896F4-1B5A-8B6F-B859-5FA624187977}"/>
              </a:ext>
            </a:extLst>
          </p:cNvPr>
          <p:cNvSpPr>
            <a:spLocks noGrp="1"/>
          </p:cNvSpPr>
          <p:nvPr>
            <p:ph type="title"/>
          </p:nvPr>
        </p:nvSpPr>
        <p:spPr>
          <a:xfrm>
            <a:off x="838200" y="49250"/>
            <a:ext cx="10515600" cy="1325563"/>
          </a:xfrm>
        </p:spPr>
        <p:txBody>
          <a:bodyPr/>
          <a:lstStyle/>
          <a:p>
            <a:r>
              <a:rPr lang="en-US" b="1" dirty="0"/>
              <a:t>Site Design Review</a:t>
            </a:r>
            <a:endParaRPr lang="en-US" b="1" noProof="0" dirty="0"/>
          </a:p>
        </p:txBody>
      </p:sp>
      <p:sp>
        <p:nvSpPr>
          <p:cNvPr id="3" name="Content Placeholder 2">
            <a:extLst>
              <a:ext uri="{FF2B5EF4-FFF2-40B4-BE49-F238E27FC236}">
                <a16:creationId xmlns:a16="http://schemas.microsoft.com/office/drawing/2014/main" id="{41C65EF7-7C33-1FC2-F559-3E182A5A44A5}"/>
              </a:ext>
            </a:extLst>
          </p:cNvPr>
          <p:cNvSpPr>
            <a:spLocks noGrp="1"/>
          </p:cNvSpPr>
          <p:nvPr>
            <p:ph idx="1"/>
          </p:nvPr>
        </p:nvSpPr>
        <p:spPr>
          <a:xfrm>
            <a:off x="838200" y="1562578"/>
            <a:ext cx="5702085" cy="4818767"/>
          </a:xfrm>
        </p:spPr>
        <p:txBody>
          <a:bodyPr>
            <a:normAutofit fontScale="85000" lnSpcReduction="10000"/>
          </a:bodyPr>
          <a:lstStyle/>
          <a:p>
            <a:pPr>
              <a:lnSpc>
                <a:spcPct val="100000"/>
              </a:lnSpc>
              <a:spcBef>
                <a:spcPts val="1800"/>
              </a:spcBef>
              <a:buClr>
                <a:schemeClr val="accent6">
                  <a:lumMod val="75000"/>
                </a:schemeClr>
              </a:buClr>
            </a:pPr>
            <a:r>
              <a:rPr lang="en-US" u="sng" noProof="0" dirty="0"/>
              <a:t>Issue</a:t>
            </a:r>
            <a:r>
              <a:rPr lang="en-US" noProof="0" dirty="0"/>
              <a:t>: </a:t>
            </a:r>
            <a:r>
              <a:rPr lang="en-US" dirty="0"/>
              <a:t>Site design review requirements are not clear and objective and are challenging for planning staff and decision-makers to address. </a:t>
            </a:r>
            <a:r>
              <a:rPr lang="en-US" noProof="0" dirty="0"/>
              <a:t>(</a:t>
            </a:r>
            <a:r>
              <a:rPr lang="en-US" dirty="0">
                <a:solidFill>
                  <a:srgbClr val="0070C0"/>
                </a:solidFill>
              </a:rPr>
              <a:t>State Compliance Issue</a:t>
            </a:r>
            <a:r>
              <a:rPr lang="en-US" noProof="0" dirty="0"/>
              <a:t>)</a:t>
            </a:r>
          </a:p>
          <a:p>
            <a:pPr>
              <a:lnSpc>
                <a:spcPct val="100000"/>
              </a:lnSpc>
              <a:spcBef>
                <a:spcPts val="1800"/>
              </a:spcBef>
              <a:buClr>
                <a:schemeClr val="accent6">
                  <a:lumMod val="75000"/>
                </a:schemeClr>
              </a:buClr>
            </a:pPr>
            <a:r>
              <a:rPr lang="en-US" u="sng" noProof="0" dirty="0"/>
              <a:t>Recommendation</a:t>
            </a:r>
            <a:r>
              <a:rPr lang="en-US" noProof="0" dirty="0"/>
              <a:t>: </a:t>
            </a:r>
          </a:p>
          <a:p>
            <a:pPr lvl="1">
              <a:lnSpc>
                <a:spcPct val="100000"/>
              </a:lnSpc>
              <a:spcBef>
                <a:spcPts val="1800"/>
              </a:spcBef>
              <a:buClr>
                <a:schemeClr val="accent6">
                  <a:lumMod val="75000"/>
                </a:schemeClr>
              </a:buClr>
              <a:buFont typeface="Wingdings" panose="05000000000000000000" pitchFamily="2" charset="2"/>
              <a:buChar char="Ø"/>
            </a:pPr>
            <a:r>
              <a:rPr lang="en-US" i="1" noProof="0" dirty="0"/>
              <a:t>Remove the site design review requirement for all housing (except multi-unit dwellings), Type C home occupations, and conditional uses.</a:t>
            </a:r>
          </a:p>
          <a:p>
            <a:pPr lvl="1">
              <a:lnSpc>
                <a:spcPct val="100000"/>
              </a:lnSpc>
              <a:spcBef>
                <a:spcPts val="1800"/>
              </a:spcBef>
              <a:buClr>
                <a:schemeClr val="accent6">
                  <a:lumMod val="75000"/>
                </a:schemeClr>
              </a:buClr>
              <a:buFont typeface="Wingdings" panose="05000000000000000000" pitchFamily="2" charset="2"/>
              <a:buChar char="Ø"/>
            </a:pPr>
            <a:r>
              <a:rPr lang="en-US" i="1" noProof="0" dirty="0"/>
              <a:t>Consider replacing the current site design review approval criteria with </a:t>
            </a:r>
            <a:r>
              <a:rPr lang="en-US" i="1" noProof="0" dirty="0" err="1"/>
              <a:t>TGM</a:t>
            </a:r>
            <a:r>
              <a:rPr lang="en-US" i="1" noProof="0" dirty="0"/>
              <a:t> model code site design review approval criteria.</a:t>
            </a:r>
            <a:endParaRPr lang="en-US" noProof="0" dirty="0"/>
          </a:p>
        </p:txBody>
      </p:sp>
      <p:sp>
        <p:nvSpPr>
          <p:cNvPr id="4" name="TextBox 3">
            <a:extLst>
              <a:ext uri="{FF2B5EF4-FFF2-40B4-BE49-F238E27FC236}">
                <a16:creationId xmlns:a16="http://schemas.microsoft.com/office/drawing/2014/main" id="{338A980B-A89C-F12A-7D87-022BFA4846FD}"/>
              </a:ext>
            </a:extLst>
          </p:cNvPr>
          <p:cNvSpPr txBox="1"/>
          <p:nvPr/>
        </p:nvSpPr>
        <p:spPr>
          <a:xfrm>
            <a:off x="6987942" y="1949380"/>
            <a:ext cx="4668252" cy="39703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trike="sngStrike" dirty="0">
              <a:solidFill>
                <a:srgbClr val="C00000"/>
              </a:solidFill>
            </a:endParaRPr>
          </a:p>
          <a:p>
            <a:r>
              <a:rPr lang="en-US" strike="sngStrike" dirty="0">
                <a:solidFill>
                  <a:srgbClr val="C00000"/>
                </a:solidFill>
              </a:rPr>
              <a:t>(1) Relation of Design Review Plan Elements to Environment.</a:t>
            </a:r>
          </a:p>
          <a:p>
            <a:pPr marL="342900" indent="-342900">
              <a:buAutoNum type="alphaLcParenBoth"/>
            </a:pPr>
            <a:r>
              <a:rPr lang="en-US" strike="sngStrike" dirty="0">
                <a:solidFill>
                  <a:srgbClr val="C00000"/>
                </a:solidFill>
              </a:rPr>
              <a:t>The elements of the design review plan shall relate harmoniously to the natural environment and existing buildings and structures having a visual relationship with the site.</a:t>
            </a:r>
          </a:p>
          <a:p>
            <a:endParaRPr lang="en-US" strike="sngStrike" dirty="0">
              <a:solidFill>
                <a:srgbClr val="C00000"/>
              </a:solidFill>
            </a:endParaRPr>
          </a:p>
          <a:p>
            <a:r>
              <a:rPr lang="en-US" dirty="0"/>
              <a:t>(1) For non-residential uses, all adverse impacts to adjacent properties, such as light, glare, noise, odor, vibration, smoke, dust, or visual impact, are avoided; or where impacts cannot be avoided, they are minimized</a:t>
            </a:r>
            <a:endParaRPr lang="en-US" strike="sngStrike" dirty="0">
              <a:solidFill>
                <a:srgbClr val="C00000"/>
              </a:solidFill>
            </a:endParaRPr>
          </a:p>
        </p:txBody>
      </p:sp>
      <p:sp>
        <p:nvSpPr>
          <p:cNvPr id="6" name="TextBox 5">
            <a:extLst>
              <a:ext uri="{FF2B5EF4-FFF2-40B4-BE49-F238E27FC236}">
                <a16:creationId xmlns:a16="http://schemas.microsoft.com/office/drawing/2014/main" id="{35BA6A6B-934E-A48C-3DD0-F6CCD0934123}"/>
              </a:ext>
            </a:extLst>
          </p:cNvPr>
          <p:cNvSpPr txBox="1"/>
          <p:nvPr/>
        </p:nvSpPr>
        <p:spPr>
          <a:xfrm>
            <a:off x="11302539" y="6216134"/>
            <a:ext cx="308098" cy="369332"/>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152346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999D-2D01-F4B1-B87C-2450796026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88079-2A94-1F40-2F2F-79CC3C0C2337}"/>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312DF6-4ABA-E376-5E38-AA22C074EE64}"/>
              </a:ext>
            </a:extLst>
          </p:cNvPr>
          <p:cNvSpPr>
            <a:spLocks noGrp="1"/>
          </p:cNvSpPr>
          <p:nvPr>
            <p:ph type="title"/>
          </p:nvPr>
        </p:nvSpPr>
        <p:spPr>
          <a:xfrm>
            <a:off x="838200" y="103188"/>
            <a:ext cx="10515600" cy="1325563"/>
          </a:xfrm>
        </p:spPr>
        <p:txBody>
          <a:bodyPr/>
          <a:lstStyle/>
          <a:p>
            <a:r>
              <a:rPr lang="en-US" b="1" noProof="0" dirty="0"/>
              <a:t>Specific Use Standards</a:t>
            </a:r>
          </a:p>
        </p:txBody>
      </p:sp>
      <p:sp>
        <p:nvSpPr>
          <p:cNvPr id="3" name="Content Placeholder 2">
            <a:extLst>
              <a:ext uri="{FF2B5EF4-FFF2-40B4-BE49-F238E27FC236}">
                <a16:creationId xmlns:a16="http://schemas.microsoft.com/office/drawing/2014/main" id="{EFD7A381-82EE-1F70-CA45-B494AFDDCD7B}"/>
              </a:ext>
            </a:extLst>
          </p:cNvPr>
          <p:cNvSpPr>
            <a:spLocks noGrp="1"/>
          </p:cNvSpPr>
          <p:nvPr>
            <p:ph idx="1"/>
          </p:nvPr>
        </p:nvSpPr>
        <p:spPr>
          <a:xfrm>
            <a:off x="838200" y="1562578"/>
            <a:ext cx="10515600" cy="4818767"/>
          </a:xfrm>
        </p:spPr>
        <p:txBody>
          <a:bodyPr>
            <a:normAutofit/>
          </a:bodyPr>
          <a:lstStyle/>
          <a:p>
            <a:pPr>
              <a:lnSpc>
                <a:spcPct val="100000"/>
              </a:lnSpc>
              <a:spcBef>
                <a:spcPts val="1800"/>
              </a:spcBef>
              <a:buClr>
                <a:schemeClr val="accent6">
                  <a:lumMod val="75000"/>
                </a:schemeClr>
              </a:buClr>
            </a:pPr>
            <a:r>
              <a:rPr lang="en-US" u="sng" noProof="0" dirty="0"/>
              <a:t>Issue</a:t>
            </a:r>
            <a:r>
              <a:rPr lang="en-US" noProof="0" dirty="0"/>
              <a:t>: Relocate some </a:t>
            </a:r>
            <a:r>
              <a:rPr lang="en-US" dirty="0"/>
              <a:t>specific use standards to more appropriate parts of the code </a:t>
            </a:r>
            <a:r>
              <a:rPr lang="en-US" noProof="0" dirty="0"/>
              <a:t> (</a:t>
            </a:r>
            <a:r>
              <a:rPr lang="en-US" noProof="0" dirty="0">
                <a:solidFill>
                  <a:srgbClr val="0070C0"/>
                </a:solidFill>
              </a:rPr>
              <a:t>Organizational Issue</a:t>
            </a:r>
            <a:r>
              <a:rPr lang="en-US" noProof="0" dirty="0"/>
              <a:t>)</a:t>
            </a:r>
          </a:p>
          <a:p>
            <a:pPr>
              <a:lnSpc>
                <a:spcPct val="100000"/>
              </a:lnSpc>
              <a:spcBef>
                <a:spcPts val="1800"/>
              </a:spcBef>
              <a:buClr>
                <a:schemeClr val="accent6">
                  <a:lumMod val="75000"/>
                </a:schemeClr>
              </a:buClr>
            </a:pPr>
            <a:r>
              <a:rPr lang="en-US" u="sng" noProof="0" dirty="0"/>
              <a:t>Examples</a:t>
            </a:r>
            <a:r>
              <a:rPr lang="en-US" noProof="0" dirty="0"/>
              <a:t>:</a:t>
            </a:r>
          </a:p>
          <a:p>
            <a:pPr lvl="1">
              <a:lnSpc>
                <a:spcPct val="100000"/>
              </a:lnSpc>
              <a:spcBef>
                <a:spcPts val="1800"/>
              </a:spcBef>
              <a:buClr>
                <a:schemeClr val="accent6">
                  <a:lumMod val="75000"/>
                </a:schemeClr>
              </a:buClr>
              <a:buFont typeface="Wingdings" panose="05000000000000000000" pitchFamily="2" charset="2"/>
              <a:buChar char="Ø"/>
            </a:pPr>
            <a:r>
              <a:rPr lang="en-US" i="1" dirty="0"/>
              <a:t>Move the accessory structures standards located in each base zone to Part 8.</a:t>
            </a:r>
          </a:p>
          <a:p>
            <a:pPr lvl="1">
              <a:lnSpc>
                <a:spcPct val="100000"/>
              </a:lnSpc>
              <a:spcBef>
                <a:spcPts val="1800"/>
              </a:spcBef>
              <a:buClr>
                <a:schemeClr val="accent6">
                  <a:lumMod val="75000"/>
                </a:schemeClr>
              </a:buClr>
              <a:buFont typeface="Wingdings" panose="05000000000000000000" pitchFamily="2" charset="2"/>
              <a:buChar char="Ø"/>
            </a:pPr>
            <a:r>
              <a:rPr lang="en-US" i="1" dirty="0"/>
              <a:t>Move the landscape requirements from the Site Design Review section to part 6 common development standards and update to be clear and objective.</a:t>
            </a:r>
            <a:endParaRPr lang="en-US" dirty="0"/>
          </a:p>
          <a:p>
            <a:pPr marL="228600" lvl="1">
              <a:lnSpc>
                <a:spcPct val="100000"/>
              </a:lnSpc>
              <a:spcBef>
                <a:spcPts val="1800"/>
              </a:spcBef>
              <a:buClr>
                <a:schemeClr val="accent6">
                  <a:lumMod val="75000"/>
                </a:schemeClr>
              </a:buClr>
            </a:pPr>
            <a:r>
              <a:rPr lang="en-US" sz="2800" u="sng" dirty="0"/>
              <a:t>Benefit</a:t>
            </a:r>
            <a:r>
              <a:rPr lang="en-US" sz="2800" dirty="0"/>
              <a:t>: Improves logic and navigability of the code  </a:t>
            </a:r>
          </a:p>
          <a:p>
            <a:pPr lvl="1">
              <a:lnSpc>
                <a:spcPct val="100000"/>
              </a:lnSpc>
              <a:spcBef>
                <a:spcPts val="1800"/>
              </a:spcBef>
              <a:buClr>
                <a:schemeClr val="accent6">
                  <a:lumMod val="75000"/>
                </a:schemeClr>
              </a:buClr>
              <a:buFont typeface="Wingdings" panose="05000000000000000000" pitchFamily="2" charset="2"/>
              <a:buChar char="Ø"/>
            </a:pPr>
            <a:endParaRPr lang="en-US" noProof="0" dirty="0"/>
          </a:p>
        </p:txBody>
      </p:sp>
      <p:sp>
        <p:nvSpPr>
          <p:cNvPr id="5" name="TextBox 4">
            <a:extLst>
              <a:ext uri="{FF2B5EF4-FFF2-40B4-BE49-F238E27FC236}">
                <a16:creationId xmlns:a16="http://schemas.microsoft.com/office/drawing/2014/main" id="{863850C5-E3BC-0C24-183D-B8D515FA1A46}"/>
              </a:ext>
            </a:extLst>
          </p:cNvPr>
          <p:cNvSpPr txBox="1"/>
          <p:nvPr/>
        </p:nvSpPr>
        <p:spPr>
          <a:xfrm>
            <a:off x="11302539" y="6216134"/>
            <a:ext cx="308098" cy="369332"/>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146584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A5FE3-B738-D184-FA71-F80C59738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B03AC-DD0D-C0F9-CBE5-8F3B033DEDD5}"/>
              </a:ext>
            </a:extLst>
          </p:cNvPr>
          <p:cNvSpPr>
            <a:spLocks noGrp="1"/>
          </p:cNvSpPr>
          <p:nvPr>
            <p:ph type="title"/>
          </p:nvPr>
        </p:nvSpPr>
        <p:spPr/>
        <p:txBody>
          <a:bodyPr/>
          <a:lstStyle/>
          <a:p>
            <a:r>
              <a:rPr lang="en-US" b="1" noProof="0" dirty="0"/>
              <a:t>Farm Store Standards</a:t>
            </a:r>
          </a:p>
        </p:txBody>
      </p:sp>
      <p:sp>
        <p:nvSpPr>
          <p:cNvPr id="3" name="Content Placeholder 2">
            <a:extLst>
              <a:ext uri="{FF2B5EF4-FFF2-40B4-BE49-F238E27FC236}">
                <a16:creationId xmlns:a16="http://schemas.microsoft.com/office/drawing/2014/main" id="{2E7ACBF3-C9A2-B0D4-9943-7AA739AC5AA9}"/>
              </a:ext>
            </a:extLst>
          </p:cNvPr>
          <p:cNvSpPr>
            <a:spLocks noGrp="1"/>
          </p:cNvSpPr>
          <p:nvPr>
            <p:ph idx="1"/>
          </p:nvPr>
        </p:nvSpPr>
        <p:spPr>
          <a:xfrm>
            <a:off x="838200" y="1562578"/>
            <a:ext cx="5368047" cy="4818767"/>
          </a:xfrm>
        </p:spPr>
        <p:txBody>
          <a:bodyPr>
            <a:normAutofit fontScale="85000" lnSpcReduction="20000"/>
          </a:bodyPr>
          <a:lstStyle/>
          <a:p>
            <a:pPr>
              <a:lnSpc>
                <a:spcPct val="100000"/>
              </a:lnSpc>
              <a:spcBef>
                <a:spcPts val="1800"/>
              </a:spcBef>
              <a:buClr>
                <a:schemeClr val="accent6">
                  <a:lumMod val="75000"/>
                </a:schemeClr>
              </a:buClr>
            </a:pPr>
            <a:r>
              <a:rPr lang="en-US" u="sng" noProof="0" dirty="0"/>
              <a:t>Issue</a:t>
            </a:r>
            <a:r>
              <a:rPr lang="en-US" noProof="0" dirty="0"/>
              <a:t>: Updating of rules for </a:t>
            </a:r>
            <a:r>
              <a:rPr lang="en-US" dirty="0"/>
              <a:t>consistency with both current state rules, as well as current county policy direction </a:t>
            </a:r>
            <a:r>
              <a:rPr lang="en-US" noProof="0" dirty="0"/>
              <a:t>(</a:t>
            </a:r>
            <a:r>
              <a:rPr lang="en-US" noProof="0" dirty="0">
                <a:solidFill>
                  <a:srgbClr val="C00000"/>
                </a:solidFill>
              </a:rPr>
              <a:t>Policy </a:t>
            </a:r>
            <a:r>
              <a:rPr lang="en-US" dirty="0">
                <a:solidFill>
                  <a:srgbClr val="C00000"/>
                </a:solidFill>
              </a:rPr>
              <a:t>Issue</a:t>
            </a:r>
            <a:r>
              <a:rPr lang="en-US" noProof="0" dirty="0"/>
              <a:t>)</a:t>
            </a:r>
          </a:p>
          <a:p>
            <a:pPr>
              <a:lnSpc>
                <a:spcPct val="100000"/>
              </a:lnSpc>
              <a:spcBef>
                <a:spcPts val="1800"/>
              </a:spcBef>
              <a:buClr>
                <a:schemeClr val="accent6">
                  <a:lumMod val="75000"/>
                </a:schemeClr>
              </a:buClr>
            </a:pPr>
            <a:r>
              <a:rPr lang="en-US" u="sng" noProof="0" dirty="0"/>
              <a:t>Recommendation</a:t>
            </a:r>
            <a:r>
              <a:rPr lang="en-US" noProof="0" dirty="0"/>
              <a:t>:</a:t>
            </a:r>
          </a:p>
          <a:p>
            <a:pPr lvl="1">
              <a:lnSpc>
                <a:spcPct val="100000"/>
              </a:lnSpc>
              <a:spcBef>
                <a:spcPts val="1800"/>
              </a:spcBef>
              <a:buClr>
                <a:schemeClr val="accent6">
                  <a:lumMod val="75000"/>
                </a:schemeClr>
              </a:buClr>
              <a:buFont typeface="Wingdings" panose="05000000000000000000" pitchFamily="2" charset="2"/>
              <a:buChar char="Ø"/>
            </a:pPr>
            <a:r>
              <a:rPr lang="en-US" i="1" noProof="0" dirty="0"/>
              <a:t>Continue to review HB 4153 and consult with DLCD regarding how best to implement the County’s Code, consistent with the legislation.</a:t>
            </a:r>
            <a:endParaRPr lang="en-US" noProof="0" dirty="0"/>
          </a:p>
          <a:p>
            <a:pPr lvl="1">
              <a:lnSpc>
                <a:spcPct val="100000"/>
              </a:lnSpc>
              <a:spcBef>
                <a:spcPts val="1800"/>
              </a:spcBef>
              <a:buClr>
                <a:schemeClr val="accent6">
                  <a:lumMod val="75000"/>
                </a:schemeClr>
              </a:buClr>
              <a:buFont typeface="Wingdings" panose="05000000000000000000" pitchFamily="2" charset="2"/>
              <a:buChar char="Ø"/>
            </a:pPr>
            <a:r>
              <a:rPr lang="en-US" i="1" noProof="0" dirty="0"/>
              <a:t>Based on continue review, consultation with DLCD, and further community and decision-maker engagement, recommend changes to these code provisions at a later date</a:t>
            </a:r>
            <a:endParaRPr lang="en-US" noProof="0" dirty="0"/>
          </a:p>
        </p:txBody>
      </p:sp>
      <p:pic>
        <p:nvPicPr>
          <p:cNvPr id="8" name="Picture 7" descr="Children in a pumpkin field">
            <a:extLst>
              <a:ext uri="{FF2B5EF4-FFF2-40B4-BE49-F238E27FC236}">
                <a16:creationId xmlns:a16="http://schemas.microsoft.com/office/drawing/2014/main" id="{87EFED2B-8753-7F5D-B4A9-90AA6822C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527" y="1550046"/>
            <a:ext cx="3727101" cy="2485970"/>
          </a:xfrm>
          <a:prstGeom prst="rect">
            <a:avLst/>
          </a:prstGeom>
        </p:spPr>
      </p:pic>
      <p:pic>
        <p:nvPicPr>
          <p:cNvPr id="10" name="Picture 9" descr="Woman stocking fruit baskets in store">
            <a:extLst>
              <a:ext uri="{FF2B5EF4-FFF2-40B4-BE49-F238E27FC236}">
                <a16:creationId xmlns:a16="http://schemas.microsoft.com/office/drawing/2014/main" id="{AAEC1135-DAC1-A773-1968-5359E9473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27" y="4200629"/>
            <a:ext cx="3727101" cy="2131072"/>
          </a:xfrm>
          <a:prstGeom prst="rect">
            <a:avLst/>
          </a:prstGeom>
        </p:spPr>
      </p:pic>
      <p:sp>
        <p:nvSpPr>
          <p:cNvPr id="4" name="TextBox 3">
            <a:extLst>
              <a:ext uri="{FF2B5EF4-FFF2-40B4-BE49-F238E27FC236}">
                <a16:creationId xmlns:a16="http://schemas.microsoft.com/office/drawing/2014/main" id="{ADBC2B06-A0B8-2F9F-36DA-40EE1B686108}"/>
              </a:ext>
            </a:extLst>
          </p:cNvPr>
          <p:cNvSpPr txBox="1"/>
          <p:nvPr/>
        </p:nvSpPr>
        <p:spPr>
          <a:xfrm>
            <a:off x="11302539" y="6216134"/>
            <a:ext cx="308098"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1165407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A7CF4-C045-1D56-EF2A-BE5D13D147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B93F0E2-CA18-B7F4-85F2-47AE9CBE871A}"/>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A5400B-C7F8-1D0D-A77F-1DA38B664CF6}"/>
              </a:ext>
            </a:extLst>
          </p:cNvPr>
          <p:cNvSpPr>
            <a:spLocks noGrp="1"/>
          </p:cNvSpPr>
          <p:nvPr>
            <p:ph type="title"/>
          </p:nvPr>
        </p:nvSpPr>
        <p:spPr>
          <a:xfrm>
            <a:off x="838200" y="99123"/>
            <a:ext cx="10515600" cy="1325563"/>
          </a:xfrm>
        </p:spPr>
        <p:txBody>
          <a:bodyPr>
            <a:normAutofit/>
          </a:bodyPr>
          <a:lstStyle/>
          <a:p>
            <a:r>
              <a:rPr lang="en-US" sz="4000" b="1" noProof="0" dirty="0"/>
              <a:t>Middle Housing Standards</a:t>
            </a:r>
          </a:p>
        </p:txBody>
      </p:sp>
      <p:sp>
        <p:nvSpPr>
          <p:cNvPr id="3" name="Content Placeholder 2">
            <a:extLst>
              <a:ext uri="{FF2B5EF4-FFF2-40B4-BE49-F238E27FC236}">
                <a16:creationId xmlns:a16="http://schemas.microsoft.com/office/drawing/2014/main" id="{D3BECE37-55B8-BD4F-B44D-05C174B8B6A7}"/>
              </a:ext>
            </a:extLst>
          </p:cNvPr>
          <p:cNvSpPr>
            <a:spLocks noGrp="1"/>
          </p:cNvSpPr>
          <p:nvPr>
            <p:ph idx="1"/>
          </p:nvPr>
        </p:nvSpPr>
        <p:spPr>
          <a:xfrm>
            <a:off x="838200" y="1541797"/>
            <a:ext cx="4965834" cy="4655342"/>
          </a:xfrm>
        </p:spPr>
        <p:txBody>
          <a:bodyPr>
            <a:normAutofit fontScale="92500" lnSpcReduction="10000"/>
          </a:bodyPr>
          <a:lstStyle/>
          <a:p>
            <a:pPr>
              <a:lnSpc>
                <a:spcPct val="100000"/>
              </a:lnSpc>
              <a:spcBef>
                <a:spcPts val="1800"/>
              </a:spcBef>
              <a:buClr>
                <a:schemeClr val="accent6">
                  <a:lumMod val="75000"/>
                </a:schemeClr>
              </a:buClr>
            </a:pPr>
            <a:r>
              <a:rPr lang="en-US" u="sng" noProof="0" dirty="0"/>
              <a:t>Issue</a:t>
            </a:r>
            <a:r>
              <a:rPr lang="en-US" noProof="0" dirty="0"/>
              <a:t>: Standards for Middle Housing (</a:t>
            </a:r>
            <a:r>
              <a:rPr lang="en-US" noProof="0" dirty="0">
                <a:solidFill>
                  <a:srgbClr val="0070C0"/>
                </a:solidFill>
              </a:rPr>
              <a:t>State Compliance Issue</a:t>
            </a:r>
            <a:r>
              <a:rPr lang="en-US" noProof="0" dirty="0"/>
              <a:t>)</a:t>
            </a:r>
          </a:p>
          <a:p>
            <a:pPr>
              <a:lnSpc>
                <a:spcPct val="100000"/>
              </a:lnSpc>
              <a:spcBef>
                <a:spcPts val="1800"/>
              </a:spcBef>
              <a:buClr>
                <a:schemeClr val="accent6">
                  <a:lumMod val="75000"/>
                </a:schemeClr>
              </a:buClr>
            </a:pPr>
            <a:r>
              <a:rPr lang="en-US" u="sng" noProof="0" dirty="0"/>
              <a:t>Recommendation</a:t>
            </a:r>
            <a:r>
              <a:rPr lang="en-US" noProof="0" dirty="0"/>
              <a:t>:</a:t>
            </a:r>
          </a:p>
          <a:p>
            <a:pPr marL="457200" lvl="1" indent="0">
              <a:lnSpc>
                <a:spcPct val="100000"/>
              </a:lnSpc>
              <a:spcBef>
                <a:spcPts val="1800"/>
              </a:spcBef>
              <a:buClr>
                <a:schemeClr val="accent6">
                  <a:lumMod val="75000"/>
                </a:schemeClr>
              </a:buClr>
              <a:buNone/>
            </a:pPr>
            <a:r>
              <a:rPr lang="en-US" noProof="0" dirty="0"/>
              <a:t>Incorporate standards from the OHNA model code for large cities into a proposed new section in part 9 to provide C&amp;O standards for middle housing development. </a:t>
            </a:r>
          </a:p>
          <a:p>
            <a:pPr marL="122238" lvl="1" indent="0">
              <a:lnSpc>
                <a:spcPct val="100000"/>
              </a:lnSpc>
              <a:spcBef>
                <a:spcPts val="1800"/>
              </a:spcBef>
              <a:buClr>
                <a:schemeClr val="accent6">
                  <a:lumMod val="75000"/>
                </a:schemeClr>
              </a:buClr>
              <a:buNone/>
            </a:pPr>
            <a:r>
              <a:rPr lang="en-US" i="1" u="sng" dirty="0"/>
              <a:t>Note</a:t>
            </a:r>
            <a:r>
              <a:rPr lang="en-US" i="1" dirty="0"/>
              <a:t>: These standards will only apply in Interlachen and a few properties in urban pockets</a:t>
            </a:r>
          </a:p>
        </p:txBody>
      </p:sp>
      <p:pic>
        <p:nvPicPr>
          <p:cNvPr id="5" name="Picture 4" descr="A screenshot of a cell phone&#10;&#10;Description automatically generated">
            <a:extLst>
              <a:ext uri="{FF2B5EF4-FFF2-40B4-BE49-F238E27FC236}">
                <a16:creationId xmlns:a16="http://schemas.microsoft.com/office/drawing/2014/main" id="{3AA11CF3-ACBF-D458-9E63-B4E046652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841" y="1541797"/>
            <a:ext cx="3438597" cy="3279586"/>
          </a:xfrm>
          <a:prstGeom prst="rect">
            <a:avLst/>
          </a:prstGeom>
          <a:blipFill>
            <a:blip r:embed="rId5"/>
            <a:tile tx="0" ty="0" sx="100000" sy="100000" flip="none" algn="tl"/>
          </a:blipFill>
        </p:spPr>
      </p:pic>
      <p:pic>
        <p:nvPicPr>
          <p:cNvPr id="6" name="Picture 5" descr="A screenshot of a cell phone&#10;&#10;Description automatically generated">
            <a:extLst>
              <a:ext uri="{FF2B5EF4-FFF2-40B4-BE49-F238E27FC236}">
                <a16:creationId xmlns:a16="http://schemas.microsoft.com/office/drawing/2014/main" id="{3940A268-8C96-FECD-7CE7-13555B085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1586" y="4703899"/>
            <a:ext cx="3957305" cy="1788976"/>
          </a:xfrm>
          <a:prstGeom prst="rect">
            <a:avLst/>
          </a:prstGeom>
        </p:spPr>
      </p:pic>
      <p:sp>
        <p:nvSpPr>
          <p:cNvPr id="7" name="TextBox 6">
            <a:extLst>
              <a:ext uri="{FF2B5EF4-FFF2-40B4-BE49-F238E27FC236}">
                <a16:creationId xmlns:a16="http://schemas.microsoft.com/office/drawing/2014/main" id="{94E33E53-D79C-B16F-A267-CC46C6D6BE42}"/>
              </a:ext>
            </a:extLst>
          </p:cNvPr>
          <p:cNvSpPr txBox="1"/>
          <p:nvPr/>
        </p:nvSpPr>
        <p:spPr>
          <a:xfrm>
            <a:off x="11302539" y="6216134"/>
            <a:ext cx="308098" cy="369332"/>
          </a:xfrm>
          <a:prstGeom prst="rect">
            <a:avLst/>
          </a:prstGeom>
          <a:noFill/>
        </p:spPr>
        <p:txBody>
          <a:bodyPr wrap="none" rtlCol="0">
            <a:spAutoFit/>
          </a:bodyPr>
          <a:lstStyle/>
          <a:p>
            <a:r>
              <a:rPr lang="en-US" dirty="0"/>
              <a:t>8</a:t>
            </a:r>
          </a:p>
        </p:txBody>
      </p:sp>
    </p:spTree>
    <p:extLst>
      <p:ext uri="{BB962C8B-B14F-4D97-AF65-F5344CB8AC3E}">
        <p14:creationId xmlns:p14="http://schemas.microsoft.com/office/powerpoint/2010/main" val="100223295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EB89-3555-676D-CB9A-EE25BCA9EF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1FF8F34-EC8D-94D9-74FA-AD25E50DABAD}"/>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DEF0A-E227-2B19-668F-AD6AF8914C58}"/>
              </a:ext>
            </a:extLst>
          </p:cNvPr>
          <p:cNvSpPr>
            <a:spLocks noGrp="1"/>
          </p:cNvSpPr>
          <p:nvPr>
            <p:ph type="title"/>
          </p:nvPr>
        </p:nvSpPr>
        <p:spPr>
          <a:xfrm>
            <a:off x="838200" y="99125"/>
            <a:ext cx="10515600" cy="1325563"/>
          </a:xfrm>
        </p:spPr>
        <p:txBody>
          <a:bodyPr>
            <a:normAutofit/>
          </a:bodyPr>
          <a:lstStyle/>
          <a:p>
            <a:r>
              <a:rPr lang="en-US" b="1" dirty="0"/>
              <a:t>Land Divisions</a:t>
            </a:r>
            <a:endParaRPr lang="en-US" b="1" noProof="0" dirty="0"/>
          </a:p>
        </p:txBody>
      </p:sp>
      <p:sp>
        <p:nvSpPr>
          <p:cNvPr id="3" name="Content Placeholder 2">
            <a:extLst>
              <a:ext uri="{FF2B5EF4-FFF2-40B4-BE49-F238E27FC236}">
                <a16:creationId xmlns:a16="http://schemas.microsoft.com/office/drawing/2014/main" id="{F31791A8-1BBD-1244-019E-9FBC883FFCB3}"/>
              </a:ext>
            </a:extLst>
          </p:cNvPr>
          <p:cNvSpPr>
            <a:spLocks noGrp="1"/>
          </p:cNvSpPr>
          <p:nvPr>
            <p:ph idx="1"/>
          </p:nvPr>
        </p:nvSpPr>
        <p:spPr>
          <a:xfrm>
            <a:off x="838199" y="1562578"/>
            <a:ext cx="6405081" cy="4818767"/>
          </a:xfrm>
        </p:spPr>
        <p:txBody>
          <a:bodyPr>
            <a:noAutofit/>
          </a:bodyPr>
          <a:lstStyle/>
          <a:p>
            <a:pPr>
              <a:lnSpc>
                <a:spcPct val="100000"/>
              </a:lnSpc>
              <a:spcBef>
                <a:spcPts val="1800"/>
              </a:spcBef>
              <a:buClr>
                <a:schemeClr val="accent6">
                  <a:lumMod val="75000"/>
                </a:schemeClr>
              </a:buClr>
            </a:pPr>
            <a:r>
              <a:rPr lang="en-US" sz="2000" u="sng" noProof="0" dirty="0"/>
              <a:t>Issue</a:t>
            </a:r>
            <a:r>
              <a:rPr lang="en-US" sz="2000" noProof="0" dirty="0"/>
              <a:t>: Updated the land division application and review processes to improve usability and clarity in the code and ensure compliance with recent state laws  (</a:t>
            </a:r>
            <a:r>
              <a:rPr lang="en-US" sz="2000" noProof="0" dirty="0">
                <a:solidFill>
                  <a:srgbClr val="0070C0"/>
                </a:solidFill>
              </a:rPr>
              <a:t>Streamlining</a:t>
            </a:r>
            <a:r>
              <a:rPr lang="en-US" sz="2000" dirty="0">
                <a:solidFill>
                  <a:srgbClr val="0070C0"/>
                </a:solidFill>
              </a:rPr>
              <a:t> and State Compliance</a:t>
            </a:r>
            <a:r>
              <a:rPr lang="en-US" sz="2000" noProof="0" dirty="0">
                <a:solidFill>
                  <a:srgbClr val="0070C0"/>
                </a:solidFill>
              </a:rPr>
              <a:t> Issue</a:t>
            </a:r>
            <a:r>
              <a:rPr lang="en-US" sz="2000" noProof="0" dirty="0"/>
              <a:t>)</a:t>
            </a:r>
          </a:p>
          <a:p>
            <a:pPr>
              <a:lnSpc>
                <a:spcPct val="100000"/>
              </a:lnSpc>
              <a:spcBef>
                <a:spcPts val="1800"/>
              </a:spcBef>
              <a:buClr>
                <a:schemeClr val="accent6">
                  <a:lumMod val="75000"/>
                </a:schemeClr>
              </a:buClr>
            </a:pPr>
            <a:r>
              <a:rPr lang="en-US" sz="2000" dirty="0"/>
              <a:t>Examples</a:t>
            </a:r>
            <a:r>
              <a:rPr lang="en-US" sz="2000" noProof="0" dirty="0"/>
              <a:t>:</a:t>
            </a:r>
          </a:p>
          <a:p>
            <a:pPr lvl="1">
              <a:lnSpc>
                <a:spcPct val="100000"/>
              </a:lnSpc>
              <a:spcBef>
                <a:spcPts val="1800"/>
              </a:spcBef>
              <a:buClr>
                <a:schemeClr val="accent6">
                  <a:lumMod val="75000"/>
                </a:schemeClr>
              </a:buClr>
              <a:buFont typeface="Wingdings" panose="05000000000000000000" pitchFamily="2" charset="2"/>
              <a:buChar char="Ø"/>
            </a:pPr>
            <a:r>
              <a:rPr lang="en-US" sz="2000" noProof="0" dirty="0"/>
              <a:t>Eliminate the four categories for Land Division applications and replace with two categories (Type II Land Divisions and Type III Land Divisions).</a:t>
            </a:r>
          </a:p>
          <a:p>
            <a:pPr lvl="1">
              <a:lnSpc>
                <a:spcPct val="100000"/>
              </a:lnSpc>
              <a:spcBef>
                <a:spcPts val="1800"/>
              </a:spcBef>
              <a:buClr>
                <a:schemeClr val="accent6">
                  <a:lumMod val="75000"/>
                </a:schemeClr>
              </a:buClr>
              <a:buFont typeface="Wingdings" panose="05000000000000000000" pitchFamily="2" charset="2"/>
              <a:buChar char="Ø"/>
            </a:pPr>
            <a:r>
              <a:rPr lang="en-US" sz="2000" noProof="0" dirty="0"/>
              <a:t>Update the review procedures for Tentative Plans and Final Plats and the application submittal requirements. Use the </a:t>
            </a:r>
            <a:r>
              <a:rPr lang="en-US" sz="2000" noProof="0" dirty="0" err="1"/>
              <a:t>TGM</a:t>
            </a:r>
            <a:r>
              <a:rPr lang="en-US" sz="2000" noProof="0" dirty="0"/>
              <a:t> Model Code (2026) as a template, while customizing the updated standards for Multnomah County.</a:t>
            </a:r>
          </a:p>
        </p:txBody>
      </p:sp>
      <p:sp>
        <p:nvSpPr>
          <p:cNvPr id="4" name="TextBox 3">
            <a:extLst>
              <a:ext uri="{FF2B5EF4-FFF2-40B4-BE49-F238E27FC236}">
                <a16:creationId xmlns:a16="http://schemas.microsoft.com/office/drawing/2014/main" id="{D8340BB0-CD70-8C7A-C47E-D439E0A4B8E6}"/>
              </a:ext>
            </a:extLst>
          </p:cNvPr>
          <p:cNvSpPr txBox="1"/>
          <p:nvPr/>
        </p:nvSpPr>
        <p:spPr>
          <a:xfrm>
            <a:off x="7798941" y="1610808"/>
            <a:ext cx="3554859" cy="47705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US" sz="1600" b="1" dirty="0"/>
              <a:t>§ 39.9400 GENERAL REQUIREMENTS</a:t>
            </a:r>
            <a:endParaRPr lang="en-US" sz="1600" dirty="0"/>
          </a:p>
          <a:p>
            <a:endParaRPr lang="en-US" sz="1600" dirty="0"/>
          </a:p>
          <a:p>
            <a:r>
              <a:rPr lang="en-US" sz="1600" dirty="0"/>
              <a:t>A. Subdivision and Partition Approval Through Two-Step Process.</a:t>
            </a:r>
          </a:p>
          <a:p>
            <a:endParaRPr lang="en-US" sz="1600" dirty="0"/>
          </a:p>
          <a:p>
            <a:r>
              <a:rPr lang="en-US" sz="1600" dirty="0"/>
              <a:t>Applications for subdivision or partition approval shall be processed by means of a tentative plan evaluation and a final plat evaluation, according to the following two steps:</a:t>
            </a:r>
          </a:p>
          <a:p>
            <a:endParaRPr lang="en-US" sz="1600" dirty="0"/>
          </a:p>
          <a:p>
            <a:r>
              <a:rPr lang="en-US" sz="1600" dirty="0"/>
              <a:t>1. The tentative plan must be approved before the final plat can be submitted for approval consideration; and</a:t>
            </a:r>
          </a:p>
          <a:p>
            <a:endParaRPr lang="en-US" sz="1600" dirty="0"/>
          </a:p>
          <a:p>
            <a:r>
              <a:rPr lang="en-US" sz="1600" dirty="0"/>
              <a:t>2.The final plat must demonstrate compliance with all conditions of approval of the tentative plan.</a:t>
            </a:r>
          </a:p>
        </p:txBody>
      </p:sp>
      <p:sp>
        <p:nvSpPr>
          <p:cNvPr id="6" name="TextBox 5">
            <a:extLst>
              <a:ext uri="{FF2B5EF4-FFF2-40B4-BE49-F238E27FC236}">
                <a16:creationId xmlns:a16="http://schemas.microsoft.com/office/drawing/2014/main" id="{515E1A5E-A426-29B0-2FAF-031DFF51FF04}"/>
              </a:ext>
            </a:extLst>
          </p:cNvPr>
          <p:cNvSpPr txBox="1"/>
          <p:nvPr/>
        </p:nvSpPr>
        <p:spPr>
          <a:xfrm>
            <a:off x="11485414" y="6216134"/>
            <a:ext cx="308098" cy="369332"/>
          </a:xfrm>
          <a:prstGeom prst="rect">
            <a:avLst/>
          </a:prstGeom>
          <a:noFill/>
        </p:spPr>
        <p:txBody>
          <a:bodyPr wrap="none" rtlCol="0">
            <a:spAutoFit/>
          </a:bodyPr>
          <a:lstStyle/>
          <a:p>
            <a:r>
              <a:rPr lang="en-US" dirty="0"/>
              <a:t>9</a:t>
            </a:r>
          </a:p>
        </p:txBody>
      </p:sp>
    </p:spTree>
    <p:extLst>
      <p:ext uri="{BB962C8B-B14F-4D97-AF65-F5344CB8AC3E}">
        <p14:creationId xmlns:p14="http://schemas.microsoft.com/office/powerpoint/2010/main" val="209178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67A0-A073-8205-A944-A11223847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9F6947-82A2-DB1D-CCDB-32C26AC594B0}"/>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A3ADB-DD67-CED2-3A08-37F592DE77EB}"/>
              </a:ext>
            </a:extLst>
          </p:cNvPr>
          <p:cNvSpPr>
            <a:spLocks noGrp="1"/>
          </p:cNvSpPr>
          <p:nvPr>
            <p:ph type="title"/>
          </p:nvPr>
        </p:nvSpPr>
        <p:spPr>
          <a:xfrm>
            <a:off x="838200" y="82500"/>
            <a:ext cx="10515600" cy="1325563"/>
          </a:xfrm>
        </p:spPr>
        <p:txBody>
          <a:bodyPr>
            <a:normAutofit/>
          </a:bodyPr>
          <a:lstStyle/>
          <a:p>
            <a:r>
              <a:rPr lang="en-US" sz="3800" b="1" noProof="0" dirty="0"/>
              <a:t>Middle Housing Land Divisions</a:t>
            </a:r>
          </a:p>
        </p:txBody>
      </p:sp>
      <p:sp>
        <p:nvSpPr>
          <p:cNvPr id="3" name="Content Placeholder 2">
            <a:extLst>
              <a:ext uri="{FF2B5EF4-FFF2-40B4-BE49-F238E27FC236}">
                <a16:creationId xmlns:a16="http://schemas.microsoft.com/office/drawing/2014/main" id="{FC6C74E6-F9F3-E4D4-858B-D09D84291FDA}"/>
              </a:ext>
            </a:extLst>
          </p:cNvPr>
          <p:cNvSpPr>
            <a:spLocks noGrp="1"/>
          </p:cNvSpPr>
          <p:nvPr>
            <p:ph idx="1"/>
          </p:nvPr>
        </p:nvSpPr>
        <p:spPr>
          <a:xfrm>
            <a:off x="738450" y="1562578"/>
            <a:ext cx="10515600" cy="1799922"/>
          </a:xfrm>
        </p:spPr>
        <p:txBody>
          <a:bodyPr>
            <a:normAutofit/>
          </a:bodyPr>
          <a:lstStyle/>
          <a:p>
            <a:pPr>
              <a:lnSpc>
                <a:spcPct val="100000"/>
              </a:lnSpc>
              <a:spcBef>
                <a:spcPts val="1800"/>
              </a:spcBef>
              <a:buClr>
                <a:schemeClr val="accent6">
                  <a:lumMod val="75000"/>
                </a:schemeClr>
              </a:buClr>
            </a:pPr>
            <a:r>
              <a:rPr lang="en-US" u="sng" noProof="0" dirty="0"/>
              <a:t>Issue</a:t>
            </a:r>
            <a:r>
              <a:rPr lang="en-US" noProof="0" dirty="0"/>
              <a:t>: Middle Housing Land Divisions (</a:t>
            </a:r>
            <a:r>
              <a:rPr lang="en-US" noProof="0" dirty="0">
                <a:solidFill>
                  <a:srgbClr val="0070C0"/>
                </a:solidFill>
              </a:rPr>
              <a:t>State Compliance </a:t>
            </a:r>
            <a:r>
              <a:rPr lang="en-US" noProof="0" dirty="0"/>
              <a:t>and </a:t>
            </a:r>
            <a:r>
              <a:rPr lang="en-US" noProof="0" dirty="0">
                <a:solidFill>
                  <a:srgbClr val="C00000"/>
                </a:solidFill>
              </a:rPr>
              <a:t>Policy Issue</a:t>
            </a:r>
            <a:r>
              <a:rPr lang="en-US" noProof="0" dirty="0"/>
              <a:t>)</a:t>
            </a:r>
          </a:p>
          <a:p>
            <a:pPr>
              <a:lnSpc>
                <a:spcPct val="100000"/>
              </a:lnSpc>
              <a:spcBef>
                <a:spcPts val="1800"/>
              </a:spcBef>
              <a:buClr>
                <a:schemeClr val="accent6">
                  <a:lumMod val="75000"/>
                </a:schemeClr>
              </a:buClr>
            </a:pPr>
            <a:r>
              <a:rPr lang="en-US" u="sng" noProof="0" dirty="0"/>
              <a:t>Options:</a:t>
            </a:r>
            <a:endParaRPr lang="en-US" noProof="0" dirty="0"/>
          </a:p>
        </p:txBody>
      </p:sp>
      <p:graphicFrame>
        <p:nvGraphicFramePr>
          <p:cNvPr id="8" name="Table 7">
            <a:extLst>
              <a:ext uri="{FF2B5EF4-FFF2-40B4-BE49-F238E27FC236}">
                <a16:creationId xmlns:a16="http://schemas.microsoft.com/office/drawing/2014/main" id="{72D89716-DA70-4472-F763-83354CEAA61B}"/>
              </a:ext>
            </a:extLst>
          </p:cNvPr>
          <p:cNvGraphicFramePr>
            <a:graphicFrameLocks noGrp="1"/>
          </p:cNvGraphicFramePr>
          <p:nvPr>
            <p:extLst>
              <p:ext uri="{D42A27DB-BD31-4B8C-83A1-F6EECF244321}">
                <p14:modId xmlns:p14="http://schemas.microsoft.com/office/powerpoint/2010/main" val="3516865991"/>
              </p:ext>
            </p:extLst>
          </p:nvPr>
        </p:nvGraphicFramePr>
        <p:xfrm>
          <a:off x="901476" y="3362500"/>
          <a:ext cx="5597108" cy="2694585"/>
        </p:xfrm>
        <a:graphic>
          <a:graphicData uri="http://schemas.openxmlformats.org/drawingml/2006/table">
            <a:tbl>
              <a:tblPr firstRow="1" bandRow="1">
                <a:tableStyleId>{5C22544A-7EE6-4342-B048-85BDC9FD1C3A}</a:tableStyleId>
              </a:tblPr>
              <a:tblGrid>
                <a:gridCol w="1865703">
                  <a:extLst>
                    <a:ext uri="{9D8B030D-6E8A-4147-A177-3AD203B41FA5}">
                      <a16:colId xmlns:a16="http://schemas.microsoft.com/office/drawing/2014/main" val="2790021330"/>
                    </a:ext>
                  </a:extLst>
                </a:gridCol>
                <a:gridCol w="1678930">
                  <a:extLst>
                    <a:ext uri="{9D8B030D-6E8A-4147-A177-3AD203B41FA5}">
                      <a16:colId xmlns:a16="http://schemas.microsoft.com/office/drawing/2014/main" val="3317086056"/>
                    </a:ext>
                  </a:extLst>
                </a:gridCol>
                <a:gridCol w="2052475">
                  <a:extLst>
                    <a:ext uri="{9D8B030D-6E8A-4147-A177-3AD203B41FA5}">
                      <a16:colId xmlns:a16="http://schemas.microsoft.com/office/drawing/2014/main" val="1623002514"/>
                    </a:ext>
                  </a:extLst>
                </a:gridCol>
              </a:tblGrid>
              <a:tr h="605245">
                <a:tc>
                  <a:txBody>
                    <a:bodyPr/>
                    <a:lstStyle/>
                    <a:p>
                      <a:endParaRPr lang="en-US" dirty="0"/>
                    </a:p>
                  </a:txBody>
                  <a:tcPr/>
                </a:tc>
                <a:tc>
                  <a:txBody>
                    <a:bodyPr/>
                    <a:lstStyle/>
                    <a:p>
                      <a:pPr algn="ctr"/>
                      <a:r>
                        <a:rPr lang="en-US" dirty="0"/>
                        <a:t>Inside UGB</a:t>
                      </a:r>
                    </a:p>
                  </a:txBody>
                  <a:tcPr anchor="ctr"/>
                </a:tc>
                <a:tc>
                  <a:txBody>
                    <a:bodyPr/>
                    <a:lstStyle/>
                    <a:p>
                      <a:pPr algn="ctr"/>
                      <a:r>
                        <a:rPr lang="en-US" dirty="0"/>
                        <a:t>Outside UGB</a:t>
                      </a:r>
                    </a:p>
                  </a:txBody>
                  <a:tcPr anchor="ctr"/>
                </a:tc>
                <a:extLst>
                  <a:ext uri="{0D108BD9-81ED-4DB2-BD59-A6C34878D82A}">
                    <a16:rowId xmlns:a16="http://schemas.microsoft.com/office/drawing/2014/main" val="1486786225"/>
                  </a:ext>
                </a:extLst>
              </a:tr>
              <a:tr h="1044670">
                <a:tc>
                  <a:txBody>
                    <a:bodyPr/>
                    <a:lstStyle/>
                    <a:p>
                      <a:r>
                        <a:rPr lang="en-US" sz="2000" b="1" dirty="0"/>
                        <a:t>Allow Middle Housing Types</a:t>
                      </a:r>
                    </a:p>
                  </a:txBody>
                  <a:tcPr anchor="ctr"/>
                </a:tc>
                <a:tc>
                  <a:txBody>
                    <a:bodyPr/>
                    <a:lstStyle/>
                    <a:p>
                      <a:pPr algn="ctr"/>
                      <a:r>
                        <a:rPr lang="en-US" sz="2000" b="1" i="1" dirty="0"/>
                        <a:t>Required</a:t>
                      </a:r>
                    </a:p>
                  </a:txBody>
                  <a:tcPr anchor="ctr"/>
                </a:tc>
                <a:tc>
                  <a:txBody>
                    <a:bodyPr/>
                    <a:lstStyle/>
                    <a:p>
                      <a:pPr algn="ctr"/>
                      <a:r>
                        <a:rPr lang="en-US" sz="2000" b="1" i="1" dirty="0"/>
                        <a:t>Optional</a:t>
                      </a:r>
                    </a:p>
                    <a:p>
                      <a:pPr algn="ctr"/>
                      <a:r>
                        <a:rPr lang="en-US" sz="2000" i="1" dirty="0"/>
                        <a:t>(considering duplexes)</a:t>
                      </a:r>
                    </a:p>
                  </a:txBody>
                  <a:tcPr anchor="ctr"/>
                </a:tc>
                <a:extLst>
                  <a:ext uri="{0D108BD9-81ED-4DB2-BD59-A6C34878D82A}">
                    <a16:rowId xmlns:a16="http://schemas.microsoft.com/office/drawing/2014/main" val="417448192"/>
                  </a:ext>
                </a:extLst>
              </a:tr>
              <a:tr h="1044670">
                <a:tc>
                  <a:txBody>
                    <a:bodyPr/>
                    <a:lstStyle/>
                    <a:p>
                      <a:r>
                        <a:rPr lang="en-US" sz="2000" b="1" dirty="0"/>
                        <a:t>Allow Middle Housing Land Divisions</a:t>
                      </a:r>
                    </a:p>
                  </a:txBody>
                  <a:tcPr anchor="ctr"/>
                </a:tc>
                <a:tc>
                  <a:txBody>
                    <a:bodyPr/>
                    <a:lstStyle/>
                    <a:p>
                      <a:pPr algn="ctr"/>
                      <a:r>
                        <a:rPr lang="en-US" sz="2000" b="1" i="1" dirty="0"/>
                        <a:t>Required</a:t>
                      </a:r>
                    </a:p>
                  </a:txBody>
                  <a:tcPr anchor="ctr"/>
                </a:tc>
                <a:tc>
                  <a:txBody>
                    <a:bodyPr/>
                    <a:lstStyle/>
                    <a:p>
                      <a:pPr algn="ctr"/>
                      <a:r>
                        <a:rPr lang="en-US" sz="2000" b="1" i="1" dirty="0"/>
                        <a:t>Optional</a:t>
                      </a:r>
                      <a:r>
                        <a:rPr lang="en-US" sz="2000" i="1" dirty="0"/>
                        <a:t> for any Middle Housing Types Allowed</a:t>
                      </a:r>
                    </a:p>
                  </a:txBody>
                  <a:tcPr anchor="ctr"/>
                </a:tc>
                <a:extLst>
                  <a:ext uri="{0D108BD9-81ED-4DB2-BD59-A6C34878D82A}">
                    <a16:rowId xmlns:a16="http://schemas.microsoft.com/office/drawing/2014/main" val="258730883"/>
                  </a:ext>
                </a:extLst>
              </a:tr>
            </a:tbl>
          </a:graphicData>
        </a:graphic>
      </p:graphicFrame>
      <p:pic>
        <p:nvPicPr>
          <p:cNvPr id="11" name="Picture 10">
            <a:extLst>
              <a:ext uri="{FF2B5EF4-FFF2-40B4-BE49-F238E27FC236}">
                <a16:creationId xmlns:a16="http://schemas.microsoft.com/office/drawing/2014/main" id="{DF2C29D4-D6E0-0FF9-DBC0-9D95A00CD933}"/>
              </a:ext>
            </a:extLst>
          </p:cNvPr>
          <p:cNvPicPr>
            <a:picLocks noChangeAspect="1"/>
          </p:cNvPicPr>
          <p:nvPr/>
        </p:nvPicPr>
        <p:blipFill>
          <a:blip r:embed="rId3">
            <a:extLst>
              <a:ext uri="{28A0092B-C50C-407E-A947-70E740481C1C}">
                <a14:useLocalDpi xmlns:a14="http://schemas.microsoft.com/office/drawing/2010/main" val="0"/>
              </a:ext>
            </a:extLst>
          </a:blip>
          <a:srcRect l="36167" t="44602"/>
          <a:stretch>
            <a:fillRect/>
          </a:stretch>
        </p:blipFill>
        <p:spPr>
          <a:xfrm>
            <a:off x="6764585" y="3500310"/>
            <a:ext cx="5239581" cy="2656525"/>
          </a:xfrm>
          <a:prstGeom prst="rect">
            <a:avLst/>
          </a:prstGeom>
        </p:spPr>
      </p:pic>
      <p:sp>
        <p:nvSpPr>
          <p:cNvPr id="5" name="TextBox 4">
            <a:extLst>
              <a:ext uri="{FF2B5EF4-FFF2-40B4-BE49-F238E27FC236}">
                <a16:creationId xmlns:a16="http://schemas.microsoft.com/office/drawing/2014/main" id="{63330086-6D97-D231-B711-0EE10383EEFB}"/>
              </a:ext>
            </a:extLst>
          </p:cNvPr>
          <p:cNvSpPr txBox="1"/>
          <p:nvPr/>
        </p:nvSpPr>
        <p:spPr>
          <a:xfrm>
            <a:off x="11302539" y="6216134"/>
            <a:ext cx="431528"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13953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72EE-6883-D6A0-0C27-EEFDB2D361A9}"/>
              </a:ext>
            </a:extLst>
          </p:cNvPr>
          <p:cNvSpPr>
            <a:spLocks noGrp="1"/>
          </p:cNvSpPr>
          <p:nvPr>
            <p:ph type="title"/>
          </p:nvPr>
        </p:nvSpPr>
        <p:spPr>
          <a:xfrm>
            <a:off x="409575" y="2625555"/>
            <a:ext cx="10515600" cy="1325563"/>
          </a:xfrm>
        </p:spPr>
        <p:txBody>
          <a:bodyPr/>
          <a:lstStyle/>
          <a:p>
            <a:r>
              <a:rPr lang="en-US" b="1" noProof="0" dirty="0"/>
              <a:t>Next Steps</a:t>
            </a:r>
          </a:p>
        </p:txBody>
      </p:sp>
      <p:graphicFrame>
        <p:nvGraphicFramePr>
          <p:cNvPr id="4" name="Content Placeholder 3">
            <a:extLst>
              <a:ext uri="{FF2B5EF4-FFF2-40B4-BE49-F238E27FC236}">
                <a16:creationId xmlns:a16="http://schemas.microsoft.com/office/drawing/2014/main" id="{2B7B556B-F585-D9C1-AE02-4DE0576117ED}"/>
              </a:ext>
            </a:extLst>
          </p:cNvPr>
          <p:cNvGraphicFramePr>
            <a:graphicFrameLocks noGrp="1"/>
          </p:cNvGraphicFramePr>
          <p:nvPr>
            <p:ph idx="1"/>
            <p:extLst>
              <p:ext uri="{D42A27DB-BD31-4B8C-83A1-F6EECF244321}">
                <p14:modId xmlns:p14="http://schemas.microsoft.com/office/powerpoint/2010/main" val="1646503714"/>
              </p:ext>
            </p:extLst>
          </p:nvPr>
        </p:nvGraphicFramePr>
        <p:xfrm>
          <a:off x="2628900" y="573881"/>
          <a:ext cx="10515600" cy="571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3F2870D6-9490-1900-CC7A-8195965E5560}"/>
              </a:ext>
            </a:extLst>
          </p:cNvPr>
          <p:cNvGrpSpPr/>
          <p:nvPr/>
        </p:nvGrpSpPr>
        <p:grpSpPr>
          <a:xfrm>
            <a:off x="3969414" y="573881"/>
            <a:ext cx="1622090" cy="1622090"/>
            <a:chOff x="4191000" y="1700520"/>
            <a:chExt cx="1789471" cy="1789471"/>
          </a:xfrm>
        </p:grpSpPr>
        <p:sp>
          <p:nvSpPr>
            <p:cNvPr id="8" name="Oval 7">
              <a:extLst>
                <a:ext uri="{FF2B5EF4-FFF2-40B4-BE49-F238E27FC236}">
                  <a16:creationId xmlns:a16="http://schemas.microsoft.com/office/drawing/2014/main" id="{BA7FC03A-6705-541C-E394-FC7EDE62746C}"/>
                </a:ext>
              </a:extLst>
            </p:cNvPr>
            <p:cNvSpPr/>
            <p:nvPr/>
          </p:nvSpPr>
          <p:spPr>
            <a:xfrm>
              <a:off x="4191000" y="1700520"/>
              <a:ext cx="1789471" cy="178947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noProof="0" dirty="0"/>
            </a:p>
          </p:txBody>
        </p:sp>
        <p:pic>
          <p:nvPicPr>
            <p:cNvPr id="9" name="Graphic 8" descr="Scribble with solid fill">
              <a:extLst>
                <a:ext uri="{FF2B5EF4-FFF2-40B4-BE49-F238E27FC236}">
                  <a16:creationId xmlns:a16="http://schemas.microsoft.com/office/drawing/2014/main" id="{1C002947-FEB5-5500-937D-C9A11E0F4A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33285" y="2056939"/>
              <a:ext cx="1104900" cy="1104900"/>
            </a:xfrm>
            <a:prstGeom prst="rect">
              <a:avLst/>
            </a:prstGeom>
          </p:spPr>
        </p:pic>
      </p:grpSp>
      <p:grpSp>
        <p:nvGrpSpPr>
          <p:cNvPr id="10" name="Group 9">
            <a:extLst>
              <a:ext uri="{FF2B5EF4-FFF2-40B4-BE49-F238E27FC236}">
                <a16:creationId xmlns:a16="http://schemas.microsoft.com/office/drawing/2014/main" id="{6FDB90E8-F1FD-51FB-21C0-B72E67E95C45}"/>
              </a:ext>
            </a:extLst>
          </p:cNvPr>
          <p:cNvGrpSpPr/>
          <p:nvPr/>
        </p:nvGrpSpPr>
        <p:grpSpPr>
          <a:xfrm>
            <a:off x="3969413" y="4658864"/>
            <a:ext cx="1622089" cy="1622089"/>
            <a:chOff x="6877665" y="1700520"/>
            <a:chExt cx="1789471" cy="1789471"/>
          </a:xfrm>
        </p:grpSpPr>
        <p:sp>
          <p:nvSpPr>
            <p:cNvPr id="11" name="Oval 10">
              <a:extLst>
                <a:ext uri="{FF2B5EF4-FFF2-40B4-BE49-F238E27FC236}">
                  <a16:creationId xmlns:a16="http://schemas.microsoft.com/office/drawing/2014/main" id="{40DA43B1-3D12-D205-247B-5EC704D9F13B}"/>
                </a:ext>
              </a:extLst>
            </p:cNvPr>
            <p:cNvSpPr/>
            <p:nvPr/>
          </p:nvSpPr>
          <p:spPr>
            <a:xfrm>
              <a:off x="6877665" y="1700520"/>
              <a:ext cx="1789471" cy="178947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noProof="0" dirty="0"/>
            </a:p>
          </p:txBody>
        </p:sp>
        <p:pic>
          <p:nvPicPr>
            <p:cNvPr id="12" name="Graphic 11" descr="Teacher with solid fill">
              <a:extLst>
                <a:ext uri="{FF2B5EF4-FFF2-40B4-BE49-F238E27FC236}">
                  <a16:creationId xmlns:a16="http://schemas.microsoft.com/office/drawing/2014/main" id="{81BDFBE7-66CD-3339-95EB-93CD69EE56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5816" y="2028671"/>
              <a:ext cx="1133168" cy="1133168"/>
            </a:xfrm>
            <a:prstGeom prst="rect">
              <a:avLst/>
            </a:prstGeom>
          </p:spPr>
        </p:pic>
      </p:grpSp>
      <p:grpSp>
        <p:nvGrpSpPr>
          <p:cNvPr id="13" name="Group 12">
            <a:extLst>
              <a:ext uri="{FF2B5EF4-FFF2-40B4-BE49-F238E27FC236}">
                <a16:creationId xmlns:a16="http://schemas.microsoft.com/office/drawing/2014/main" id="{3BE99537-248D-9CCD-91D9-53A164331621}"/>
              </a:ext>
            </a:extLst>
          </p:cNvPr>
          <p:cNvGrpSpPr/>
          <p:nvPr/>
        </p:nvGrpSpPr>
        <p:grpSpPr>
          <a:xfrm>
            <a:off x="3969413" y="2616373"/>
            <a:ext cx="1622089" cy="1622089"/>
            <a:chOff x="9564329" y="1700520"/>
            <a:chExt cx="1789471" cy="1789471"/>
          </a:xfrm>
        </p:grpSpPr>
        <p:sp>
          <p:nvSpPr>
            <p:cNvPr id="14" name="Oval 13">
              <a:extLst>
                <a:ext uri="{FF2B5EF4-FFF2-40B4-BE49-F238E27FC236}">
                  <a16:creationId xmlns:a16="http://schemas.microsoft.com/office/drawing/2014/main" id="{FC6A0F83-40AF-76C4-6F11-F2ED6461DE98}"/>
                </a:ext>
              </a:extLst>
            </p:cNvPr>
            <p:cNvSpPr/>
            <p:nvPr/>
          </p:nvSpPr>
          <p:spPr>
            <a:xfrm>
              <a:off x="9564329" y="1700520"/>
              <a:ext cx="1789471" cy="178947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noProof="0" dirty="0"/>
            </a:p>
          </p:txBody>
        </p:sp>
        <p:pic>
          <p:nvPicPr>
            <p:cNvPr id="15" name="Graphic 14" descr="Boardroom with solid fill">
              <a:extLst>
                <a:ext uri="{FF2B5EF4-FFF2-40B4-BE49-F238E27FC236}">
                  <a16:creationId xmlns:a16="http://schemas.microsoft.com/office/drawing/2014/main" id="{04C03E03-F485-02D4-BE84-3F6E81BB45E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892480" y="2028671"/>
              <a:ext cx="1133168" cy="1133168"/>
            </a:xfrm>
            <a:prstGeom prst="rect">
              <a:avLst/>
            </a:prstGeom>
          </p:spPr>
        </p:pic>
      </p:grpSp>
      <p:sp>
        <p:nvSpPr>
          <p:cNvPr id="3" name="TextBox 2">
            <a:extLst>
              <a:ext uri="{FF2B5EF4-FFF2-40B4-BE49-F238E27FC236}">
                <a16:creationId xmlns:a16="http://schemas.microsoft.com/office/drawing/2014/main" id="{C5A50A76-5196-873C-CD82-4821E2CF869C}"/>
              </a:ext>
            </a:extLst>
          </p:cNvPr>
          <p:cNvSpPr txBox="1"/>
          <p:nvPr/>
        </p:nvSpPr>
        <p:spPr>
          <a:xfrm>
            <a:off x="11302539" y="6282634"/>
            <a:ext cx="431528" cy="369332"/>
          </a:xfrm>
          <a:prstGeom prst="rect">
            <a:avLst/>
          </a:prstGeom>
          <a:noFill/>
        </p:spPr>
        <p:txBody>
          <a:bodyPr wrap="none" rtlCol="0">
            <a:spAutoFit/>
          </a:bodyPr>
          <a:lstStyle/>
          <a:p>
            <a:r>
              <a:rPr lang="en-US" dirty="0"/>
              <a:t>11</a:t>
            </a:r>
          </a:p>
        </p:txBody>
      </p:sp>
    </p:spTree>
    <p:extLst>
      <p:ext uri="{BB962C8B-B14F-4D97-AF65-F5344CB8AC3E}">
        <p14:creationId xmlns:p14="http://schemas.microsoft.com/office/powerpoint/2010/main" val="4174596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F0EE9F-E0D8-8479-FBDF-F22D0D316AD9}"/>
              </a:ext>
            </a:extLst>
          </p:cNvPr>
          <p:cNvSpPr/>
          <p:nvPr/>
        </p:nvSpPr>
        <p:spPr>
          <a:xfrm>
            <a:off x="0" y="0"/>
            <a:ext cx="12192000" cy="169068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D53A9-B07D-EF87-5C4F-E86E8B1FF180}"/>
              </a:ext>
            </a:extLst>
          </p:cNvPr>
          <p:cNvSpPr>
            <a:spLocks noGrp="1"/>
          </p:cNvSpPr>
          <p:nvPr>
            <p:ph type="title"/>
          </p:nvPr>
        </p:nvSpPr>
        <p:spPr>
          <a:xfrm>
            <a:off x="838200" y="232125"/>
            <a:ext cx="10515600" cy="1325563"/>
          </a:xfrm>
        </p:spPr>
        <p:txBody>
          <a:bodyPr/>
          <a:lstStyle/>
          <a:p>
            <a:r>
              <a:rPr lang="en-US" b="1" dirty="0"/>
              <a:t>Next Steps – Stakeholder &amp; Community Outreach</a:t>
            </a:r>
          </a:p>
        </p:txBody>
      </p:sp>
      <p:sp>
        <p:nvSpPr>
          <p:cNvPr id="3" name="Content Placeholder 2">
            <a:extLst>
              <a:ext uri="{FF2B5EF4-FFF2-40B4-BE49-F238E27FC236}">
                <a16:creationId xmlns:a16="http://schemas.microsoft.com/office/drawing/2014/main" id="{139C81FF-52CD-BAE8-EF4F-EC27B7E2F404}"/>
              </a:ext>
            </a:extLst>
          </p:cNvPr>
          <p:cNvSpPr>
            <a:spLocks noGrp="1"/>
          </p:cNvSpPr>
          <p:nvPr>
            <p:ph idx="1"/>
          </p:nvPr>
        </p:nvSpPr>
        <p:spPr>
          <a:xfrm>
            <a:off x="838200" y="1825625"/>
            <a:ext cx="4942668" cy="4351338"/>
          </a:xfrm>
        </p:spPr>
        <p:txBody>
          <a:bodyPr>
            <a:normAutofit lnSpcReduction="10000"/>
          </a:bodyPr>
          <a:lstStyle/>
          <a:p>
            <a:pPr marL="0" indent="0">
              <a:buNone/>
            </a:pPr>
            <a:r>
              <a:rPr lang="en-US" b="1" dirty="0">
                <a:solidFill>
                  <a:schemeClr val="accent5">
                    <a:lumMod val="50000"/>
                  </a:schemeClr>
                </a:solidFill>
              </a:rPr>
              <a:t>Stakeholder Meetings</a:t>
            </a:r>
          </a:p>
          <a:p>
            <a:r>
              <a:rPr lang="en-US" dirty="0"/>
              <a:t>Reconvene Phase 1+2 Stakeholders</a:t>
            </a:r>
          </a:p>
          <a:p>
            <a:r>
              <a:rPr lang="en-US" dirty="0"/>
              <a:t>Discuss Approach to Priority Recommendations</a:t>
            </a:r>
          </a:p>
          <a:p>
            <a:r>
              <a:rPr lang="en-US" dirty="0"/>
              <a:t>Use Results to Inform Community Meetings and Refine Code Amendments</a:t>
            </a:r>
          </a:p>
          <a:p>
            <a:r>
              <a:rPr lang="en-US" dirty="0"/>
              <a:t>Conduct and Summarize in late June</a:t>
            </a:r>
          </a:p>
        </p:txBody>
      </p:sp>
      <p:sp>
        <p:nvSpPr>
          <p:cNvPr id="4" name="Content Placeholder 2">
            <a:extLst>
              <a:ext uri="{FF2B5EF4-FFF2-40B4-BE49-F238E27FC236}">
                <a16:creationId xmlns:a16="http://schemas.microsoft.com/office/drawing/2014/main" id="{F4663934-83C3-91BA-641C-D5A1614F49F8}"/>
              </a:ext>
            </a:extLst>
          </p:cNvPr>
          <p:cNvSpPr txBox="1">
            <a:spLocks/>
          </p:cNvSpPr>
          <p:nvPr/>
        </p:nvSpPr>
        <p:spPr>
          <a:xfrm>
            <a:off x="6213529" y="1822450"/>
            <a:ext cx="49426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5">
                    <a:lumMod val="50000"/>
                  </a:schemeClr>
                </a:solidFill>
              </a:rPr>
              <a:t>Community Engagement</a:t>
            </a:r>
          </a:p>
          <a:p>
            <a:r>
              <a:rPr lang="en-US" dirty="0"/>
              <a:t>Hold Community Meetings (similar to Phases 1+2)</a:t>
            </a:r>
          </a:p>
          <a:p>
            <a:r>
              <a:rPr lang="en-US" dirty="0"/>
              <a:t>Update People on Work to Date </a:t>
            </a:r>
          </a:p>
          <a:p>
            <a:r>
              <a:rPr lang="en-US" dirty="0"/>
              <a:t>Ask for Opinions Related to Priority Recommendations</a:t>
            </a:r>
          </a:p>
          <a:p>
            <a:r>
              <a:rPr lang="en-US" dirty="0"/>
              <a:t>Conduct and Summarize in early Fall</a:t>
            </a:r>
          </a:p>
        </p:txBody>
      </p:sp>
      <p:sp>
        <p:nvSpPr>
          <p:cNvPr id="6" name="TextBox 5">
            <a:extLst>
              <a:ext uri="{FF2B5EF4-FFF2-40B4-BE49-F238E27FC236}">
                <a16:creationId xmlns:a16="http://schemas.microsoft.com/office/drawing/2014/main" id="{C6179075-9B9C-8436-2E14-C00DCE4DC7B1}"/>
              </a:ext>
            </a:extLst>
          </p:cNvPr>
          <p:cNvSpPr txBox="1"/>
          <p:nvPr/>
        </p:nvSpPr>
        <p:spPr>
          <a:xfrm>
            <a:off x="11302539" y="6216134"/>
            <a:ext cx="431528" cy="369332"/>
          </a:xfrm>
          <a:prstGeom prst="rect">
            <a:avLst/>
          </a:prstGeom>
          <a:noFill/>
        </p:spPr>
        <p:txBody>
          <a:bodyPr wrap="none" rtlCol="0">
            <a:spAutoFit/>
          </a:bodyPr>
          <a:lstStyle/>
          <a:p>
            <a:r>
              <a:rPr lang="en-US" dirty="0"/>
              <a:t>12</a:t>
            </a:r>
          </a:p>
        </p:txBody>
      </p:sp>
    </p:spTree>
    <p:extLst>
      <p:ext uri="{BB962C8B-B14F-4D97-AF65-F5344CB8AC3E}">
        <p14:creationId xmlns:p14="http://schemas.microsoft.com/office/powerpoint/2010/main" val="77473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with trees and a road&#10;&#10;AI-generated content may be incorrect.">
            <a:extLst>
              <a:ext uri="{FF2B5EF4-FFF2-40B4-BE49-F238E27FC236}">
                <a16:creationId xmlns:a16="http://schemas.microsoft.com/office/drawing/2014/main" id="{FE0ABD1F-2A55-8381-8EB6-1DA5949113A4}"/>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529" t="1736" r="1657" b="12206"/>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3A74DCB-1EFF-214E-DD60-2E29C8101CA5}"/>
              </a:ext>
            </a:extLst>
          </p:cNvPr>
          <p:cNvSpPr>
            <a:spLocks noGrp="1"/>
          </p:cNvSpPr>
          <p:nvPr>
            <p:ph type="title"/>
          </p:nvPr>
        </p:nvSpPr>
        <p:spPr/>
        <p:txBody>
          <a:bodyPr>
            <a:normAutofit/>
          </a:bodyPr>
          <a:lstStyle/>
          <a:p>
            <a:r>
              <a:rPr lang="en-US" b="1" noProof="0" dirty="0"/>
              <a:t>Additional Questions </a:t>
            </a:r>
            <a:br>
              <a:rPr lang="en-US" b="1" noProof="0" dirty="0"/>
            </a:br>
            <a:r>
              <a:rPr lang="en-US" b="1" noProof="0" dirty="0"/>
              <a:t>and Discussion</a:t>
            </a:r>
          </a:p>
        </p:txBody>
      </p:sp>
      <p:sp>
        <p:nvSpPr>
          <p:cNvPr id="3" name="TextBox 2">
            <a:extLst>
              <a:ext uri="{FF2B5EF4-FFF2-40B4-BE49-F238E27FC236}">
                <a16:creationId xmlns:a16="http://schemas.microsoft.com/office/drawing/2014/main" id="{6FA9CDC2-8B1B-9A88-B4BD-D00C69C46814}"/>
              </a:ext>
            </a:extLst>
          </p:cNvPr>
          <p:cNvSpPr txBox="1"/>
          <p:nvPr/>
        </p:nvSpPr>
        <p:spPr>
          <a:xfrm>
            <a:off x="11302539" y="6216134"/>
            <a:ext cx="431528" cy="369332"/>
          </a:xfrm>
          <a:prstGeom prst="rect">
            <a:avLst/>
          </a:prstGeom>
          <a:noFill/>
        </p:spPr>
        <p:txBody>
          <a:bodyPr wrap="none" rtlCol="0">
            <a:spAutoFit/>
          </a:bodyPr>
          <a:lstStyle/>
          <a:p>
            <a:r>
              <a:rPr lang="en-US" dirty="0"/>
              <a:t>13</a:t>
            </a:r>
          </a:p>
        </p:txBody>
      </p:sp>
    </p:spTree>
    <p:extLst>
      <p:ext uri="{BB962C8B-B14F-4D97-AF65-F5344CB8AC3E}">
        <p14:creationId xmlns:p14="http://schemas.microsoft.com/office/powerpoint/2010/main" val="4138186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7F341A-632C-FBCB-B355-9A3C3364E7BB}"/>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D41F9-2707-7741-5529-3789331ADE71}"/>
              </a:ext>
            </a:extLst>
          </p:cNvPr>
          <p:cNvSpPr>
            <a:spLocks noGrp="1"/>
          </p:cNvSpPr>
          <p:nvPr>
            <p:ph type="title"/>
          </p:nvPr>
        </p:nvSpPr>
        <p:spPr>
          <a:xfrm>
            <a:off x="838200" y="65875"/>
            <a:ext cx="10515600" cy="1325563"/>
          </a:xfrm>
        </p:spPr>
        <p:txBody>
          <a:bodyPr/>
          <a:lstStyle/>
          <a:p>
            <a:r>
              <a:rPr lang="en-US" b="1" noProof="0" dirty="0"/>
              <a:t>Project Contact Info</a:t>
            </a:r>
          </a:p>
        </p:txBody>
      </p:sp>
      <p:sp>
        <p:nvSpPr>
          <p:cNvPr id="3" name="Content Placeholder 2">
            <a:extLst>
              <a:ext uri="{FF2B5EF4-FFF2-40B4-BE49-F238E27FC236}">
                <a16:creationId xmlns:a16="http://schemas.microsoft.com/office/drawing/2014/main" id="{CFF08D69-AF67-3C84-1FCB-1E8CE88750FA}"/>
              </a:ext>
            </a:extLst>
          </p:cNvPr>
          <p:cNvSpPr>
            <a:spLocks noGrp="1"/>
          </p:cNvSpPr>
          <p:nvPr>
            <p:ph idx="1"/>
          </p:nvPr>
        </p:nvSpPr>
        <p:spPr/>
        <p:txBody>
          <a:bodyPr/>
          <a:lstStyle/>
          <a:p>
            <a:pPr marL="0" indent="0">
              <a:buNone/>
            </a:pPr>
            <a:r>
              <a:rPr lang="en-US" sz="3200" b="1" noProof="0" dirty="0">
                <a:solidFill>
                  <a:schemeClr val="accent1">
                    <a:lumMod val="50000"/>
                  </a:schemeClr>
                </a:solidFill>
              </a:rPr>
              <a:t>Kevin Cook, Principal Planner </a:t>
            </a:r>
          </a:p>
          <a:p>
            <a:pPr marL="0" indent="0">
              <a:buNone/>
            </a:pPr>
            <a:r>
              <a:rPr lang="en-US" sz="3200" b="1" noProof="0" dirty="0">
                <a:solidFill>
                  <a:schemeClr val="accent1">
                    <a:lumMod val="50000"/>
                  </a:schemeClr>
                </a:solidFill>
              </a:rPr>
              <a:t>kevin.c.cook@multco.us </a:t>
            </a:r>
          </a:p>
          <a:p>
            <a:pPr marL="0" indent="0">
              <a:buNone/>
            </a:pPr>
            <a:r>
              <a:rPr lang="en-US" sz="3200" b="1" noProof="0" dirty="0">
                <a:solidFill>
                  <a:schemeClr val="accent1">
                    <a:lumMod val="50000"/>
                  </a:schemeClr>
                </a:solidFill>
              </a:rPr>
              <a:t>971-421-3497</a:t>
            </a:r>
          </a:p>
          <a:p>
            <a:pPr marL="0" indent="0">
              <a:buNone/>
            </a:pPr>
            <a:endParaRPr lang="en-US" noProof="0" dirty="0"/>
          </a:p>
          <a:p>
            <a:pPr marL="0" indent="0">
              <a:buNone/>
            </a:pPr>
            <a:r>
              <a:rPr lang="en-US" noProof="0" dirty="0"/>
              <a:t>Department of Community Services</a:t>
            </a:r>
          </a:p>
          <a:p>
            <a:pPr marL="0" indent="0">
              <a:buNone/>
            </a:pPr>
            <a:r>
              <a:rPr lang="en-US" noProof="0" dirty="0"/>
              <a:t>Land Use Planning </a:t>
            </a:r>
          </a:p>
          <a:p>
            <a:pPr marL="0" indent="0">
              <a:buNone/>
            </a:pPr>
            <a:r>
              <a:rPr lang="en-US" noProof="0" dirty="0"/>
              <a:t>1600 SE 190</a:t>
            </a:r>
            <a:r>
              <a:rPr lang="en-US" baseline="30000" noProof="0" dirty="0"/>
              <a:t>th</a:t>
            </a:r>
            <a:r>
              <a:rPr lang="en-US" noProof="0" dirty="0"/>
              <a:t> Ave</a:t>
            </a:r>
          </a:p>
          <a:p>
            <a:pPr marL="0" indent="0">
              <a:buNone/>
            </a:pPr>
            <a:r>
              <a:rPr lang="en-US" noProof="0" dirty="0"/>
              <a:t>Portland OR 97233</a:t>
            </a:r>
          </a:p>
        </p:txBody>
      </p:sp>
      <p:sp>
        <p:nvSpPr>
          <p:cNvPr id="5" name="TextBox 4">
            <a:extLst>
              <a:ext uri="{FF2B5EF4-FFF2-40B4-BE49-F238E27FC236}">
                <a16:creationId xmlns:a16="http://schemas.microsoft.com/office/drawing/2014/main" id="{A6133597-D732-41DC-854B-C801812BF964}"/>
              </a:ext>
            </a:extLst>
          </p:cNvPr>
          <p:cNvSpPr txBox="1"/>
          <p:nvPr/>
        </p:nvSpPr>
        <p:spPr>
          <a:xfrm>
            <a:off x="11302539" y="6216134"/>
            <a:ext cx="431528" cy="369332"/>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265414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trees and a blue sky&#10;&#10;AI-generated content may be incorrect.">
            <a:extLst>
              <a:ext uri="{FF2B5EF4-FFF2-40B4-BE49-F238E27FC236}">
                <a16:creationId xmlns:a16="http://schemas.microsoft.com/office/drawing/2014/main" id="{BBA3517B-A437-278E-17DD-5AD6E4768BE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1982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A36304-9963-3847-6085-B0A81AF8378B}"/>
              </a:ext>
            </a:extLst>
          </p:cNvPr>
          <p:cNvSpPr>
            <a:spLocks noGrp="1"/>
          </p:cNvSpPr>
          <p:nvPr>
            <p:ph type="title"/>
          </p:nvPr>
        </p:nvSpPr>
        <p:spPr>
          <a:xfrm>
            <a:off x="705197" y="2740818"/>
            <a:ext cx="10515600" cy="1325563"/>
          </a:xfrm>
        </p:spPr>
        <p:txBody>
          <a:bodyPr/>
          <a:lstStyle/>
          <a:p>
            <a:r>
              <a:rPr lang="en-US" b="1" noProof="0" dirty="0"/>
              <a:t>Presentation </a:t>
            </a:r>
            <a:br>
              <a:rPr lang="en-US" b="1" noProof="0" dirty="0"/>
            </a:br>
            <a:r>
              <a:rPr lang="en-US" b="1" noProof="0" dirty="0"/>
              <a:t>Agenda</a:t>
            </a:r>
          </a:p>
        </p:txBody>
      </p:sp>
      <p:sp>
        <p:nvSpPr>
          <p:cNvPr id="3" name="Content Placeholder 2">
            <a:extLst>
              <a:ext uri="{FF2B5EF4-FFF2-40B4-BE49-F238E27FC236}">
                <a16:creationId xmlns:a16="http://schemas.microsoft.com/office/drawing/2014/main" id="{24757173-12EC-F409-0E97-A36CD775374D}"/>
              </a:ext>
            </a:extLst>
          </p:cNvPr>
          <p:cNvSpPr>
            <a:spLocks noGrp="1"/>
          </p:cNvSpPr>
          <p:nvPr>
            <p:ph idx="4294967295"/>
          </p:nvPr>
        </p:nvSpPr>
        <p:spPr>
          <a:xfrm>
            <a:off x="6102350" y="1103313"/>
            <a:ext cx="6089650" cy="4600575"/>
          </a:xfrm>
        </p:spPr>
        <p:txBody>
          <a:bodyPr anchor="ctr"/>
          <a:lstStyle/>
          <a:p>
            <a:pPr>
              <a:buClr>
                <a:schemeClr val="accent6"/>
              </a:buClr>
            </a:pPr>
            <a:r>
              <a:rPr lang="en-US" noProof="0" dirty="0"/>
              <a:t>Project Update</a:t>
            </a:r>
          </a:p>
          <a:p>
            <a:pPr>
              <a:buClr>
                <a:schemeClr val="accent6"/>
              </a:buClr>
            </a:pPr>
            <a:r>
              <a:rPr lang="en-US" noProof="0" dirty="0"/>
              <a:t>Module 3 Code Amendment Presentation &amp; Discussion</a:t>
            </a:r>
          </a:p>
          <a:p>
            <a:pPr>
              <a:buClr>
                <a:schemeClr val="accent6"/>
              </a:buClr>
            </a:pPr>
            <a:r>
              <a:rPr lang="en-US" noProof="0" dirty="0"/>
              <a:t>Next Steps</a:t>
            </a:r>
          </a:p>
          <a:p>
            <a:pPr>
              <a:buClr>
                <a:schemeClr val="accent6"/>
              </a:buClr>
            </a:pPr>
            <a:r>
              <a:rPr lang="en-US" noProof="0" dirty="0"/>
              <a:t>Questions &amp; Discussion</a:t>
            </a:r>
          </a:p>
        </p:txBody>
      </p:sp>
      <p:cxnSp>
        <p:nvCxnSpPr>
          <p:cNvPr id="6" name="Straight Connector 5">
            <a:extLst>
              <a:ext uri="{FF2B5EF4-FFF2-40B4-BE49-F238E27FC236}">
                <a16:creationId xmlns:a16="http://schemas.microsoft.com/office/drawing/2014/main" id="{C27822A7-7050-0272-6F14-9AE16FDBDD40}"/>
              </a:ext>
            </a:extLst>
          </p:cNvPr>
          <p:cNvCxnSpPr>
            <a:cxnSpLocks/>
          </p:cNvCxnSpPr>
          <p:nvPr/>
        </p:nvCxnSpPr>
        <p:spPr>
          <a:xfrm>
            <a:off x="4495800" y="457200"/>
            <a:ext cx="0" cy="594360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52C27284-E543-3F13-B2E5-317D2DD650D3}"/>
              </a:ext>
            </a:extLst>
          </p:cNvPr>
          <p:cNvSpPr txBox="1"/>
          <p:nvPr/>
        </p:nvSpPr>
        <p:spPr>
          <a:xfrm>
            <a:off x="11302539" y="6216134"/>
            <a:ext cx="308098"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269070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field of flowers and trees in front of a mountain&#10;&#10;AI-generated content may be incorrect.">
            <a:extLst>
              <a:ext uri="{FF2B5EF4-FFF2-40B4-BE49-F238E27FC236}">
                <a16:creationId xmlns:a16="http://schemas.microsoft.com/office/drawing/2014/main" id="{8627B9C7-9904-5734-803A-EC6D68AE199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2500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F955C0-F4F8-CE1F-D580-6E05EFD37582}"/>
              </a:ext>
            </a:extLst>
          </p:cNvPr>
          <p:cNvSpPr>
            <a:spLocks noGrp="1"/>
          </p:cNvSpPr>
          <p:nvPr>
            <p:ph type="title"/>
          </p:nvPr>
        </p:nvSpPr>
        <p:spPr/>
        <p:txBody>
          <a:bodyPr/>
          <a:lstStyle/>
          <a:p>
            <a:r>
              <a:rPr lang="en-US" b="1" noProof="0" dirty="0"/>
              <a:t>Project Team</a:t>
            </a:r>
          </a:p>
        </p:txBody>
      </p:sp>
      <p:sp>
        <p:nvSpPr>
          <p:cNvPr id="3" name="Content Placeholder 2">
            <a:extLst>
              <a:ext uri="{FF2B5EF4-FFF2-40B4-BE49-F238E27FC236}">
                <a16:creationId xmlns:a16="http://schemas.microsoft.com/office/drawing/2014/main" id="{D32A4223-BA1D-9E21-2D7D-6D83A49675DB}"/>
              </a:ext>
            </a:extLst>
          </p:cNvPr>
          <p:cNvSpPr>
            <a:spLocks noGrp="1"/>
          </p:cNvSpPr>
          <p:nvPr>
            <p:ph sz="half" idx="1"/>
          </p:nvPr>
        </p:nvSpPr>
        <p:spPr>
          <a:xfrm>
            <a:off x="838200" y="3428999"/>
            <a:ext cx="5181600" cy="2747963"/>
          </a:xfrm>
        </p:spPr>
        <p:txBody>
          <a:bodyPr>
            <a:normAutofit lnSpcReduction="10000"/>
          </a:bodyPr>
          <a:lstStyle/>
          <a:p>
            <a:pPr marL="0" indent="0">
              <a:buClr>
                <a:schemeClr val="accent6">
                  <a:lumMod val="75000"/>
                </a:schemeClr>
              </a:buClr>
              <a:buNone/>
            </a:pPr>
            <a:r>
              <a:rPr lang="en-US" i="1" noProof="0" dirty="0"/>
              <a:t>County Staff Team</a:t>
            </a:r>
          </a:p>
          <a:p>
            <a:pPr>
              <a:buClr>
                <a:schemeClr val="accent6">
                  <a:lumMod val="75000"/>
                </a:schemeClr>
              </a:buClr>
            </a:pPr>
            <a:r>
              <a:rPr lang="en-US" noProof="0" dirty="0"/>
              <a:t>Megan Gibb, Land Use Planning Director</a:t>
            </a:r>
          </a:p>
          <a:p>
            <a:pPr>
              <a:buClr>
                <a:schemeClr val="accent6">
                  <a:lumMod val="75000"/>
                </a:schemeClr>
              </a:buClr>
            </a:pPr>
            <a:r>
              <a:rPr lang="en-US" noProof="0" dirty="0"/>
              <a:t>Kevin Cook, Principal Planner</a:t>
            </a:r>
          </a:p>
          <a:p>
            <a:pPr>
              <a:buClr>
                <a:schemeClr val="accent6">
                  <a:lumMod val="75000"/>
                </a:schemeClr>
              </a:buClr>
            </a:pPr>
            <a:r>
              <a:rPr lang="en-US" noProof="0" dirty="0"/>
              <a:t>Alexandra Howard, Land Use Deputy Director  </a:t>
            </a:r>
          </a:p>
          <a:p>
            <a:pPr marL="0" indent="0">
              <a:buClr>
                <a:schemeClr val="accent6">
                  <a:lumMod val="75000"/>
                </a:schemeClr>
              </a:buClr>
              <a:buNone/>
            </a:pPr>
            <a:endParaRPr lang="en-US" noProof="0" dirty="0"/>
          </a:p>
          <a:p>
            <a:endParaRPr lang="en-US" noProof="0" dirty="0"/>
          </a:p>
        </p:txBody>
      </p:sp>
      <p:sp>
        <p:nvSpPr>
          <p:cNvPr id="4" name="Content Placeholder 3">
            <a:extLst>
              <a:ext uri="{FF2B5EF4-FFF2-40B4-BE49-F238E27FC236}">
                <a16:creationId xmlns:a16="http://schemas.microsoft.com/office/drawing/2014/main" id="{88653939-B7D0-A2BB-2A3C-A52E115C3210}"/>
              </a:ext>
            </a:extLst>
          </p:cNvPr>
          <p:cNvSpPr>
            <a:spLocks noGrp="1"/>
          </p:cNvSpPr>
          <p:nvPr>
            <p:ph sz="half" idx="2"/>
          </p:nvPr>
        </p:nvSpPr>
        <p:spPr>
          <a:xfrm>
            <a:off x="7105649" y="3428998"/>
            <a:ext cx="4638675" cy="2747964"/>
          </a:xfrm>
        </p:spPr>
        <p:txBody>
          <a:bodyPr>
            <a:normAutofit lnSpcReduction="10000"/>
          </a:bodyPr>
          <a:lstStyle/>
          <a:p>
            <a:pPr marL="0" indent="0">
              <a:buClr>
                <a:schemeClr val="accent6">
                  <a:lumMod val="75000"/>
                </a:schemeClr>
              </a:buClr>
              <a:buNone/>
            </a:pPr>
            <a:r>
              <a:rPr lang="en-US" i="1" noProof="0" dirty="0"/>
              <a:t>Consulting Team (MIG)</a:t>
            </a:r>
          </a:p>
          <a:p>
            <a:pPr>
              <a:buClr>
                <a:schemeClr val="accent6">
                  <a:lumMod val="75000"/>
                </a:schemeClr>
              </a:buClr>
            </a:pPr>
            <a:r>
              <a:rPr lang="en-US" noProof="0" dirty="0"/>
              <a:t>Matt Hastie</a:t>
            </a:r>
          </a:p>
          <a:p>
            <a:pPr>
              <a:buClr>
                <a:schemeClr val="accent6">
                  <a:lumMod val="75000"/>
                </a:schemeClr>
              </a:buClr>
            </a:pPr>
            <a:r>
              <a:rPr lang="en-US" noProof="0" dirty="0"/>
              <a:t>Carrie Brennecke</a:t>
            </a:r>
          </a:p>
          <a:p>
            <a:pPr>
              <a:buClr>
                <a:schemeClr val="accent6">
                  <a:lumMod val="75000"/>
                </a:schemeClr>
              </a:buClr>
            </a:pPr>
            <a:r>
              <a:rPr lang="en-US" noProof="0" dirty="0"/>
              <a:t>Cathy Corliss</a:t>
            </a:r>
          </a:p>
          <a:p>
            <a:endParaRPr lang="en-US" noProof="0" dirty="0"/>
          </a:p>
        </p:txBody>
      </p:sp>
      <p:pic>
        <p:nvPicPr>
          <p:cNvPr id="5" name="Picture 2" descr="State of Oregon: County Records Guide - Multnomah County Addresses">
            <a:extLst>
              <a:ext uri="{FF2B5EF4-FFF2-40B4-BE49-F238E27FC236}">
                <a16:creationId xmlns:a16="http://schemas.microsoft.com/office/drawing/2014/main" id="{0BDF6E34-9E50-3305-CF68-304C4CA6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07" y="1981223"/>
            <a:ext cx="3617146" cy="10428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yellow rectangular object with a white letter i&#10;&#10;AI-generated content may be incorrect.">
            <a:extLst>
              <a:ext uri="{FF2B5EF4-FFF2-40B4-BE49-F238E27FC236}">
                <a16:creationId xmlns:a16="http://schemas.microsoft.com/office/drawing/2014/main" id="{29C41091-94ED-4C57-CDDD-C3C70F8B2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584" y="1987701"/>
            <a:ext cx="3105903" cy="1036336"/>
          </a:xfrm>
          <a:prstGeom prst="rect">
            <a:avLst/>
          </a:prstGeom>
        </p:spPr>
      </p:pic>
    </p:spTree>
    <p:extLst>
      <p:ext uri="{BB962C8B-B14F-4D97-AF65-F5344CB8AC3E}">
        <p14:creationId xmlns:p14="http://schemas.microsoft.com/office/powerpoint/2010/main" val="159585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body of water with a building in the distance&#10;&#10;AI-generated content may be incorrect.">
            <a:extLst>
              <a:ext uri="{FF2B5EF4-FFF2-40B4-BE49-F238E27FC236}">
                <a16:creationId xmlns:a16="http://schemas.microsoft.com/office/drawing/2014/main" id="{56323B8A-84A9-4451-28CF-8B57AF3DFE9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663" t="6710" r="663" b="19285"/>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1D2C80F5-6588-8622-10B2-43E923B8C03C}"/>
              </a:ext>
            </a:extLst>
          </p:cNvPr>
          <p:cNvSpPr>
            <a:spLocks noGrp="1"/>
          </p:cNvSpPr>
          <p:nvPr>
            <p:ph type="title"/>
          </p:nvPr>
        </p:nvSpPr>
        <p:spPr/>
        <p:txBody>
          <a:bodyPr/>
          <a:lstStyle/>
          <a:p>
            <a:r>
              <a:rPr lang="en-US" b="1" noProof="0" dirty="0"/>
              <a:t>Project Background</a:t>
            </a:r>
          </a:p>
        </p:txBody>
      </p:sp>
      <p:sp>
        <p:nvSpPr>
          <p:cNvPr id="3" name="Content Placeholder 2">
            <a:extLst>
              <a:ext uri="{FF2B5EF4-FFF2-40B4-BE49-F238E27FC236}">
                <a16:creationId xmlns:a16="http://schemas.microsoft.com/office/drawing/2014/main" id="{6E4FA439-EBCB-D969-5D66-2F7371805EF0}"/>
              </a:ext>
            </a:extLst>
          </p:cNvPr>
          <p:cNvSpPr>
            <a:spLocks noGrp="1"/>
          </p:cNvSpPr>
          <p:nvPr>
            <p:ph idx="1"/>
          </p:nvPr>
        </p:nvSpPr>
        <p:spPr>
          <a:xfrm>
            <a:off x="838200" y="1656990"/>
            <a:ext cx="10515600" cy="4220718"/>
          </a:xfrm>
        </p:spPr>
        <p:txBody>
          <a:bodyPr>
            <a:normAutofit/>
          </a:bodyPr>
          <a:lstStyle/>
          <a:p>
            <a:pPr marL="0" indent="0">
              <a:buNone/>
            </a:pPr>
            <a:r>
              <a:rPr lang="en-US" sz="3200" b="1" noProof="0" dirty="0">
                <a:solidFill>
                  <a:schemeClr val="accent6"/>
                </a:solidFill>
              </a:rPr>
              <a:t>Project Goals</a:t>
            </a:r>
          </a:p>
          <a:p>
            <a:pPr>
              <a:spcAft>
                <a:spcPts val="1200"/>
              </a:spcAft>
              <a:buClr>
                <a:schemeClr val="accent6"/>
              </a:buClr>
            </a:pPr>
            <a:r>
              <a:rPr lang="en-US" b="0" i="0" u="none" strike="noStrike" baseline="0" noProof="0" dirty="0">
                <a:solidFill>
                  <a:srgbClr val="000000"/>
                </a:solidFill>
                <a:latin typeface="Aptos" panose="020B0004020202020204" pitchFamily="34" charset="0"/>
              </a:rPr>
              <a:t>Update and modernize the Zoning Code</a:t>
            </a:r>
          </a:p>
          <a:p>
            <a:pPr>
              <a:spcAft>
                <a:spcPts val="1200"/>
              </a:spcAft>
              <a:buClr>
                <a:schemeClr val="accent6"/>
              </a:buClr>
            </a:pPr>
            <a:r>
              <a:rPr lang="en-US" b="0" i="0" u="none" strike="noStrike" baseline="0" noProof="0" dirty="0">
                <a:solidFill>
                  <a:srgbClr val="000000"/>
                </a:solidFill>
                <a:latin typeface="Aptos" panose="020B0004020202020204" pitchFamily="34" charset="0"/>
              </a:rPr>
              <a:t>Make the code consistent with County policy priorities</a:t>
            </a:r>
          </a:p>
          <a:p>
            <a:pPr lvl="1">
              <a:spcAft>
                <a:spcPts val="1200"/>
              </a:spcAft>
              <a:buClr>
                <a:schemeClr val="accent6"/>
              </a:buClr>
            </a:pPr>
            <a:r>
              <a:rPr lang="en-US" sz="2000" b="0" i="0" u="none" strike="noStrike" baseline="0" noProof="0" dirty="0">
                <a:solidFill>
                  <a:srgbClr val="000000"/>
                </a:solidFill>
                <a:latin typeface="Aptos" panose="020B0004020202020204" pitchFamily="34" charset="0"/>
              </a:rPr>
              <a:t>Promote affordable housing, social equity, climate resiliency, and customer service</a:t>
            </a:r>
          </a:p>
          <a:p>
            <a:pPr>
              <a:spcAft>
                <a:spcPts val="1200"/>
              </a:spcAft>
              <a:buClr>
                <a:schemeClr val="accent6"/>
              </a:buClr>
            </a:pPr>
            <a:r>
              <a:rPr lang="en-US" noProof="0" dirty="0">
                <a:solidFill>
                  <a:srgbClr val="000000"/>
                </a:solidFill>
                <a:latin typeface="Aptos" panose="020B0004020202020204" pitchFamily="34" charset="0"/>
              </a:rPr>
              <a:t>Ensure housing related provisions are Clear &amp; Objective (C&amp;O) and comply with State legal requirements</a:t>
            </a:r>
          </a:p>
        </p:txBody>
      </p:sp>
      <p:sp>
        <p:nvSpPr>
          <p:cNvPr id="5" name="TextBox 4">
            <a:extLst>
              <a:ext uri="{FF2B5EF4-FFF2-40B4-BE49-F238E27FC236}">
                <a16:creationId xmlns:a16="http://schemas.microsoft.com/office/drawing/2014/main" id="{5C1D35BB-331D-629F-C84D-0748CAFDE765}"/>
              </a:ext>
            </a:extLst>
          </p:cNvPr>
          <p:cNvSpPr txBox="1"/>
          <p:nvPr/>
        </p:nvSpPr>
        <p:spPr>
          <a:xfrm>
            <a:off x="838199" y="5354488"/>
            <a:ext cx="8780585" cy="523220"/>
          </a:xfrm>
          <a:prstGeom prst="rect">
            <a:avLst/>
          </a:prstGeom>
          <a:noFill/>
        </p:spPr>
        <p:txBody>
          <a:bodyPr wrap="square">
            <a:spAutoFit/>
          </a:bodyPr>
          <a:lstStyle/>
          <a:p>
            <a:pPr marL="0" indent="0">
              <a:buNone/>
            </a:pPr>
            <a:r>
              <a:rPr lang="en-US" sz="2800" b="1" i="1" noProof="0" dirty="0"/>
              <a:t>Funded with County and State Grant Funding</a:t>
            </a:r>
          </a:p>
        </p:txBody>
      </p:sp>
    </p:spTree>
    <p:extLst>
      <p:ext uri="{BB962C8B-B14F-4D97-AF65-F5344CB8AC3E}">
        <p14:creationId xmlns:p14="http://schemas.microsoft.com/office/powerpoint/2010/main" val="392538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55DD1F-F28D-A8E9-0345-F5B4477CC548}"/>
            </a:ext>
          </a:extLst>
        </p:cNvPr>
        <p:cNvGrpSpPr/>
        <p:nvPr/>
      </p:nvGrpSpPr>
      <p:grpSpPr>
        <a:xfrm>
          <a:off x="0" y="0"/>
          <a:ext cx="0" cy="0"/>
          <a:chOff x="0" y="0"/>
          <a:chExt cx="0" cy="0"/>
        </a:xfrm>
      </p:grpSpPr>
      <p:pic>
        <p:nvPicPr>
          <p:cNvPr id="5" name="Picture 4" descr="A river with trees in the background&#10;&#10;AI-generated content may be incorrect.">
            <a:extLst>
              <a:ext uri="{FF2B5EF4-FFF2-40B4-BE49-F238E27FC236}">
                <a16:creationId xmlns:a16="http://schemas.microsoft.com/office/drawing/2014/main" id="{9920F7A3-0EDD-1A37-25C7-58BA6391B5A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54" t="3950" b="21167"/>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A3513A-04E6-AC90-D672-2BF7DA9EB8BA}"/>
              </a:ext>
            </a:extLst>
          </p:cNvPr>
          <p:cNvSpPr>
            <a:spLocks noGrp="1"/>
          </p:cNvSpPr>
          <p:nvPr>
            <p:ph type="title"/>
          </p:nvPr>
        </p:nvSpPr>
        <p:spPr/>
        <p:txBody>
          <a:bodyPr/>
          <a:lstStyle/>
          <a:p>
            <a:r>
              <a:rPr lang="en-US" b="1" noProof="0" dirty="0"/>
              <a:t>Overall Process </a:t>
            </a:r>
          </a:p>
        </p:txBody>
      </p:sp>
      <p:graphicFrame>
        <p:nvGraphicFramePr>
          <p:cNvPr id="3" name="Diagram 2">
            <a:extLst>
              <a:ext uri="{FF2B5EF4-FFF2-40B4-BE49-F238E27FC236}">
                <a16:creationId xmlns:a16="http://schemas.microsoft.com/office/drawing/2014/main" id="{92B4DC1D-C530-8CA9-5C5D-0D6200F25A74}"/>
              </a:ext>
            </a:extLst>
          </p:cNvPr>
          <p:cNvGraphicFramePr/>
          <p:nvPr>
            <p:extLst>
              <p:ext uri="{D42A27DB-BD31-4B8C-83A1-F6EECF244321}">
                <p14:modId xmlns:p14="http://schemas.microsoft.com/office/powerpoint/2010/main" val="1440243204"/>
              </p:ext>
            </p:extLst>
          </p:nvPr>
        </p:nvGraphicFramePr>
        <p:xfrm>
          <a:off x="638556" y="1104900"/>
          <a:ext cx="10914888" cy="5387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024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8812E8E-1F6E-F4D1-57ED-C13E69130D3A}"/>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75978B0D-D3F3-773A-F7C8-57AE1FFE3903}"/>
              </a:ext>
            </a:extLst>
          </p:cNvPr>
          <p:cNvGraphicFramePr>
            <a:graphicFrameLocks noGrp="1"/>
          </p:cNvGraphicFramePr>
          <p:nvPr>
            <p:extLst>
              <p:ext uri="{D42A27DB-BD31-4B8C-83A1-F6EECF244321}">
                <p14:modId xmlns:p14="http://schemas.microsoft.com/office/powerpoint/2010/main" val="3451379361"/>
              </p:ext>
            </p:extLst>
          </p:nvPr>
        </p:nvGraphicFramePr>
        <p:xfrm>
          <a:off x="-168204" y="1408307"/>
          <a:ext cx="12015575" cy="3092050"/>
        </p:xfrm>
        <a:graphic>
          <a:graphicData uri="http://schemas.openxmlformats.org/drawingml/2006/table">
            <a:tbl>
              <a:tblPr firstRow="1" bandRow="1">
                <a:tableStyleId>{2D5ABB26-0587-4C30-8999-92F81FD0307C}</a:tableStyleId>
              </a:tblPr>
              <a:tblGrid>
                <a:gridCol w="616055">
                  <a:extLst>
                    <a:ext uri="{9D8B030D-6E8A-4147-A177-3AD203B41FA5}">
                      <a16:colId xmlns:a16="http://schemas.microsoft.com/office/drawing/2014/main" val="2422461478"/>
                    </a:ext>
                  </a:extLst>
                </a:gridCol>
                <a:gridCol w="670560">
                  <a:extLst>
                    <a:ext uri="{9D8B030D-6E8A-4147-A177-3AD203B41FA5}">
                      <a16:colId xmlns:a16="http://schemas.microsoft.com/office/drawing/2014/main" val="256837989"/>
                    </a:ext>
                  </a:extLst>
                </a:gridCol>
                <a:gridCol w="670560">
                  <a:extLst>
                    <a:ext uri="{9D8B030D-6E8A-4147-A177-3AD203B41FA5}">
                      <a16:colId xmlns:a16="http://schemas.microsoft.com/office/drawing/2014/main" val="411422534"/>
                    </a:ext>
                  </a:extLst>
                </a:gridCol>
                <a:gridCol w="670560">
                  <a:extLst>
                    <a:ext uri="{9D8B030D-6E8A-4147-A177-3AD203B41FA5}">
                      <a16:colId xmlns:a16="http://schemas.microsoft.com/office/drawing/2014/main" val="3668905107"/>
                    </a:ext>
                  </a:extLst>
                </a:gridCol>
                <a:gridCol w="670560">
                  <a:extLst>
                    <a:ext uri="{9D8B030D-6E8A-4147-A177-3AD203B41FA5}">
                      <a16:colId xmlns:a16="http://schemas.microsoft.com/office/drawing/2014/main" val="1001544737"/>
                    </a:ext>
                  </a:extLst>
                </a:gridCol>
                <a:gridCol w="670560">
                  <a:extLst>
                    <a:ext uri="{9D8B030D-6E8A-4147-A177-3AD203B41FA5}">
                      <a16:colId xmlns:a16="http://schemas.microsoft.com/office/drawing/2014/main" val="3394073400"/>
                    </a:ext>
                  </a:extLst>
                </a:gridCol>
                <a:gridCol w="670560">
                  <a:extLst>
                    <a:ext uri="{9D8B030D-6E8A-4147-A177-3AD203B41FA5}">
                      <a16:colId xmlns:a16="http://schemas.microsoft.com/office/drawing/2014/main" val="2761505583"/>
                    </a:ext>
                  </a:extLst>
                </a:gridCol>
                <a:gridCol w="670560">
                  <a:extLst>
                    <a:ext uri="{9D8B030D-6E8A-4147-A177-3AD203B41FA5}">
                      <a16:colId xmlns:a16="http://schemas.microsoft.com/office/drawing/2014/main" val="425581075"/>
                    </a:ext>
                  </a:extLst>
                </a:gridCol>
                <a:gridCol w="670560">
                  <a:extLst>
                    <a:ext uri="{9D8B030D-6E8A-4147-A177-3AD203B41FA5}">
                      <a16:colId xmlns:a16="http://schemas.microsoft.com/office/drawing/2014/main" val="2127666479"/>
                    </a:ext>
                  </a:extLst>
                </a:gridCol>
                <a:gridCol w="670560">
                  <a:extLst>
                    <a:ext uri="{9D8B030D-6E8A-4147-A177-3AD203B41FA5}">
                      <a16:colId xmlns:a16="http://schemas.microsoft.com/office/drawing/2014/main" val="2828961033"/>
                    </a:ext>
                  </a:extLst>
                </a:gridCol>
                <a:gridCol w="670560">
                  <a:extLst>
                    <a:ext uri="{9D8B030D-6E8A-4147-A177-3AD203B41FA5}">
                      <a16:colId xmlns:a16="http://schemas.microsoft.com/office/drawing/2014/main" val="840375508"/>
                    </a:ext>
                  </a:extLst>
                </a:gridCol>
                <a:gridCol w="670560">
                  <a:extLst>
                    <a:ext uri="{9D8B030D-6E8A-4147-A177-3AD203B41FA5}">
                      <a16:colId xmlns:a16="http://schemas.microsoft.com/office/drawing/2014/main" val="1901328371"/>
                    </a:ext>
                  </a:extLst>
                </a:gridCol>
                <a:gridCol w="670560">
                  <a:extLst>
                    <a:ext uri="{9D8B030D-6E8A-4147-A177-3AD203B41FA5}">
                      <a16:colId xmlns:a16="http://schemas.microsoft.com/office/drawing/2014/main" val="351361096"/>
                    </a:ext>
                  </a:extLst>
                </a:gridCol>
                <a:gridCol w="670560">
                  <a:extLst>
                    <a:ext uri="{9D8B030D-6E8A-4147-A177-3AD203B41FA5}">
                      <a16:colId xmlns:a16="http://schemas.microsoft.com/office/drawing/2014/main" val="2136335810"/>
                    </a:ext>
                  </a:extLst>
                </a:gridCol>
                <a:gridCol w="670560">
                  <a:extLst>
                    <a:ext uri="{9D8B030D-6E8A-4147-A177-3AD203B41FA5}">
                      <a16:colId xmlns:a16="http://schemas.microsoft.com/office/drawing/2014/main" val="358746993"/>
                    </a:ext>
                  </a:extLst>
                </a:gridCol>
                <a:gridCol w="670560">
                  <a:extLst>
                    <a:ext uri="{9D8B030D-6E8A-4147-A177-3AD203B41FA5}">
                      <a16:colId xmlns:a16="http://schemas.microsoft.com/office/drawing/2014/main" val="1963722920"/>
                    </a:ext>
                  </a:extLst>
                </a:gridCol>
                <a:gridCol w="670560">
                  <a:extLst>
                    <a:ext uri="{9D8B030D-6E8A-4147-A177-3AD203B41FA5}">
                      <a16:colId xmlns:a16="http://schemas.microsoft.com/office/drawing/2014/main" val="3079764606"/>
                    </a:ext>
                  </a:extLst>
                </a:gridCol>
                <a:gridCol w="670560">
                  <a:extLst>
                    <a:ext uri="{9D8B030D-6E8A-4147-A177-3AD203B41FA5}">
                      <a16:colId xmlns:a16="http://schemas.microsoft.com/office/drawing/2014/main" val="2790820560"/>
                    </a:ext>
                  </a:extLst>
                </a:gridCol>
              </a:tblGrid>
              <a:tr h="309205">
                <a:tc>
                  <a:txBody>
                    <a:bodyPr/>
                    <a:lstStyle/>
                    <a:p>
                      <a:endParaRPr lang="en-US" sz="1200" b="1" noProof="0" dirty="0">
                        <a:solidFill>
                          <a:schemeClr val="tx1"/>
                        </a:solidFill>
                      </a:endParaRPr>
                    </a:p>
                  </a:txBody>
                  <a:tcPr marL="60960" marR="60960" marT="30480" marB="3048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10">
                  <a:txBody>
                    <a:bodyPr/>
                    <a:lstStyle/>
                    <a:p>
                      <a:r>
                        <a:rPr lang="en-US" sz="1200" b="1" noProof="0" dirty="0">
                          <a:solidFill>
                            <a:schemeClr val="tx1"/>
                          </a:solidFill>
                        </a:rPr>
                        <a:t>2026</a:t>
                      </a:r>
                    </a:p>
                  </a:txBody>
                  <a:tcPr marL="60960" marR="60960" marT="30480" marB="30480" anchor="ctr">
                    <a:lnL>
                      <a:noFill/>
                    </a:lnL>
                    <a:lnB w="12700" cap="flat" cmpd="sng" algn="ctr">
                      <a:solidFill>
                        <a:schemeClr val="tx1"/>
                      </a:solidFill>
                      <a:prstDash val="solid"/>
                      <a:round/>
                      <a:headEnd type="none" w="med" len="med"/>
                      <a:tailEnd type="none" w="med" len="med"/>
                    </a:lnB>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a:txBody>
                    <a:bodyPr/>
                    <a:lstStyle/>
                    <a:p>
                      <a:endParaRPr lang="en-US" sz="1200" b="1" noProof="0" dirty="0">
                        <a:solidFill>
                          <a:schemeClr val="tx1"/>
                        </a:solidFill>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endParaRPr lang="en-US" sz="1200" b="1" noProof="0" dirty="0">
                        <a:solidFill>
                          <a:schemeClr val="tx1"/>
                        </a:solidFill>
                      </a:endParaRPr>
                    </a:p>
                  </a:txBody>
                  <a:tcPr marL="60960" marR="60960" marT="30480" marB="30480" anchor="ctr">
                    <a:lnB w="12700" cap="flat" cmpd="sng" algn="ctr">
                      <a:solidFill>
                        <a:schemeClr val="tx1"/>
                      </a:solidFill>
                      <a:prstDash val="solid"/>
                      <a:round/>
                      <a:headEnd type="none" w="med" len="med"/>
                      <a:tailEnd type="none" w="med" len="med"/>
                    </a:lnB>
                  </a:tcPr>
                </a:tc>
                <a:tc gridSpan="3">
                  <a:txBody>
                    <a:bodyPr/>
                    <a:lstStyle/>
                    <a:p>
                      <a:r>
                        <a:rPr lang="en-US" sz="1200" b="1" noProof="0" dirty="0">
                          <a:solidFill>
                            <a:schemeClr val="tx1"/>
                          </a:solidFill>
                        </a:rPr>
                        <a:t>2027</a:t>
                      </a:r>
                    </a:p>
                  </a:txBody>
                  <a:tcPr marL="60960" marR="60960" marT="30480" marB="30480" anchor="ctr">
                    <a:lnB w="12700" cap="flat" cmpd="sng" algn="ctr">
                      <a:solidFill>
                        <a:schemeClr val="tx1"/>
                      </a:solidFill>
                      <a:prstDash val="solid"/>
                      <a:round/>
                      <a:headEnd type="none" w="med" len="med"/>
                      <a:tailEnd type="none" w="med" len="med"/>
                    </a:lnB>
                  </a:tcPr>
                </a:tc>
                <a:tc hMerge="1">
                  <a:txBody>
                    <a:bodyPr/>
                    <a:lstStyle/>
                    <a:p>
                      <a:endParaRPr lang="en-US" b="1" dirty="0">
                        <a:solidFill>
                          <a:schemeClr val="tx1"/>
                        </a:solidFill>
                      </a:endParaRPr>
                    </a:p>
                  </a:txBody>
                  <a:tcPr anchor="ctr">
                    <a:lnB w="12700" cap="flat" cmpd="sng" algn="ctr">
                      <a:solidFill>
                        <a:schemeClr val="tx1"/>
                      </a:solidFill>
                      <a:prstDash val="solid"/>
                      <a:round/>
                      <a:headEnd type="none" w="med" len="med"/>
                      <a:tailEnd type="none" w="med" len="med"/>
                    </a:lnB>
                  </a:tcPr>
                </a:tc>
                <a:tc hMerge="1">
                  <a:txBody>
                    <a:bodyPr/>
                    <a:lstStyle/>
                    <a:p>
                      <a:endParaRPr lang="en-US" b="1"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endParaRPr lang="en-US" sz="1200" b="1" noProof="0" dirty="0">
                        <a:solidFill>
                          <a:schemeClr val="tx1"/>
                        </a:solidFill>
                      </a:endParaRPr>
                    </a:p>
                  </a:txBody>
                  <a:tcPr marL="60960" marR="60960" marT="30480" marB="30480" anchor="ctr">
                    <a:lnB w="12700" cap="flat" cmpd="sng" algn="ctr">
                      <a:solidFill>
                        <a:schemeClr val="tx1"/>
                      </a:solidFill>
                      <a:prstDash val="solid"/>
                      <a:round/>
                      <a:headEnd type="none" w="med" len="med"/>
                      <a:tailEnd type="none" w="med" len="med"/>
                    </a:lnB>
                  </a:tcPr>
                </a:tc>
                <a:tc>
                  <a:txBody>
                    <a:bodyPr/>
                    <a:lstStyle/>
                    <a:p>
                      <a:endParaRPr lang="en-US" sz="1200" b="1" noProof="0" dirty="0">
                        <a:solidFill>
                          <a:schemeClr val="tx1"/>
                        </a:solidFill>
                      </a:endParaRPr>
                    </a:p>
                  </a:txBody>
                  <a:tcPr marL="60960" marR="60960" marT="30480" marB="3048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5083672"/>
                  </a:ext>
                </a:extLst>
              </a:tr>
              <a:tr h="309205">
                <a:tc>
                  <a:txBody>
                    <a:bodyPr/>
                    <a:lstStyle/>
                    <a:p>
                      <a:endParaRPr lang="en-US" sz="700" b="1" noProof="0" dirty="0"/>
                    </a:p>
                  </a:txBody>
                  <a:tcPr marL="60960" marR="60960" marT="30480" marB="304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700" b="1" noProof="0" dirty="0"/>
                        <a:t>JAN.</a:t>
                      </a:r>
                    </a:p>
                  </a:txBody>
                  <a:tcPr marL="60960" marR="60960" marT="30480" marB="3048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FEB.</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MAR.</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APR.</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MAY</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JUNE</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JULY</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AUG.</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SEPT.</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OCT.</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NOV.</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DEC.</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JAN.</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FEB.</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MAR.</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APR.</a:t>
                      </a:r>
                    </a:p>
                  </a:txBody>
                  <a:tcPr marL="60960" marR="60960" marT="30480" marB="3048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700" b="1" noProof="0" dirty="0"/>
                        <a:t>MAY</a:t>
                      </a:r>
                    </a:p>
                  </a:txBody>
                  <a:tcPr marL="60960" marR="60960" marT="30480" marB="3048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075529"/>
                  </a:ext>
                </a:extLst>
              </a:tr>
              <a:tr h="309205">
                <a:tc>
                  <a:txBody>
                    <a:bodyPr/>
                    <a:lstStyle/>
                    <a:p>
                      <a:endParaRPr lang="en-US" sz="700" b="1" noProof="0" dirty="0"/>
                    </a:p>
                  </a:txBody>
                  <a:tcPr marL="60960" marR="60960" marT="30480" marB="304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91046530"/>
                  </a:ext>
                </a:extLst>
              </a:tr>
              <a:tr h="309205">
                <a:tc>
                  <a:txBody>
                    <a:bodyPr/>
                    <a:lstStyle/>
                    <a:p>
                      <a:endParaRPr lang="en-US" sz="700" b="1" noProof="0" dirty="0"/>
                    </a:p>
                  </a:txBody>
                  <a:tcPr marL="60960" marR="60960" marT="30480" marB="304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46318606"/>
                  </a:ext>
                </a:extLst>
              </a:tr>
              <a:tr h="309205">
                <a:tc>
                  <a:txBody>
                    <a:bodyPr/>
                    <a:lstStyle/>
                    <a:p>
                      <a:endParaRPr lang="en-US" sz="700" b="1" noProof="0" dirty="0"/>
                    </a:p>
                  </a:txBody>
                  <a:tcPr marL="60960" marR="60960" marT="30480" marB="304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4274902"/>
                  </a:ext>
                </a:extLst>
              </a:tr>
              <a:tr h="309205">
                <a:tc>
                  <a:txBody>
                    <a:bodyPr/>
                    <a:lstStyle/>
                    <a:p>
                      <a:endParaRPr lang="en-US" sz="700" b="1" noProof="0" dirty="0"/>
                    </a:p>
                  </a:txBody>
                  <a:tcPr marL="60960" marR="60960" marT="30480" marB="3048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41246417"/>
                  </a:ext>
                </a:extLst>
              </a:tr>
              <a:tr h="309205">
                <a:tc>
                  <a:txBody>
                    <a:bodyPr/>
                    <a:lstStyle/>
                    <a:p>
                      <a:endParaRPr lang="en-US" sz="700" b="1" noProof="0" dirty="0"/>
                    </a:p>
                  </a:txBody>
                  <a:tcPr marL="60960" marR="60960" marT="30480" marB="3048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01199914"/>
                  </a:ext>
                </a:extLst>
              </a:tr>
              <a:tr h="309205">
                <a:tc>
                  <a:txBody>
                    <a:bodyPr/>
                    <a:lstStyle/>
                    <a:p>
                      <a:endParaRPr lang="en-US" sz="700" b="1" noProof="0" dirty="0"/>
                    </a:p>
                  </a:txBody>
                  <a:tcPr marL="60960" marR="60960" marT="30480" marB="3048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10800559"/>
                  </a:ext>
                </a:extLst>
              </a:tr>
              <a:tr h="309205">
                <a:tc>
                  <a:txBody>
                    <a:bodyPr/>
                    <a:lstStyle/>
                    <a:p>
                      <a:endParaRPr lang="en-US" sz="700" b="1" noProof="0" dirty="0"/>
                    </a:p>
                  </a:txBody>
                  <a:tcPr marL="60960" marR="60960" marT="30480" marB="3048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50970325"/>
                  </a:ext>
                </a:extLst>
              </a:tr>
              <a:tr h="309205">
                <a:tc>
                  <a:txBody>
                    <a:bodyPr/>
                    <a:lstStyle/>
                    <a:p>
                      <a:endParaRPr lang="en-US" sz="700" b="1" noProof="0" dirty="0"/>
                    </a:p>
                  </a:txBody>
                  <a:tcPr marL="60960" marR="60960" marT="30480" marB="3048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700" b="1" noProof="0" dirty="0"/>
                    </a:p>
                  </a:txBody>
                  <a:tcPr marL="60960" marR="60960" marT="30480" marB="30480" anchor="ctr">
                    <a:lnL w="12700" cap="flat" cmpd="sng" algn="ctr">
                      <a:solidFill>
                        <a:schemeClr val="tx1"/>
                      </a:solidFill>
                      <a:prstDash val="sys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45247080"/>
                  </a:ext>
                </a:extLst>
              </a:tr>
            </a:tbl>
          </a:graphicData>
        </a:graphic>
      </p:graphicFrame>
      <p:sp>
        <p:nvSpPr>
          <p:cNvPr id="19" name="TextBox 18">
            <a:extLst>
              <a:ext uri="{FF2B5EF4-FFF2-40B4-BE49-F238E27FC236}">
                <a16:creationId xmlns:a16="http://schemas.microsoft.com/office/drawing/2014/main" id="{240BC8EF-4A87-BB0B-6A28-A4F92B505A50}"/>
              </a:ext>
            </a:extLst>
          </p:cNvPr>
          <p:cNvSpPr txBox="1"/>
          <p:nvPr/>
        </p:nvSpPr>
        <p:spPr>
          <a:xfrm>
            <a:off x="407616" y="2632902"/>
            <a:ext cx="1497526" cy="215444"/>
          </a:xfrm>
          <a:prstGeom prst="rect">
            <a:avLst/>
          </a:prstGeom>
          <a:solidFill>
            <a:schemeClr val="bg1"/>
          </a:solidFill>
        </p:spPr>
        <p:txBody>
          <a:bodyPr wrap="none" rtlCol="0">
            <a:spAutoFit/>
          </a:bodyPr>
          <a:lstStyle/>
          <a:p>
            <a:r>
              <a:rPr lang="en-US" sz="800" b="1" noProof="0" dirty="0"/>
              <a:t>DRAFT CODE AMENDMENTS</a:t>
            </a:r>
          </a:p>
        </p:txBody>
      </p:sp>
      <p:sp>
        <p:nvSpPr>
          <p:cNvPr id="20" name="Rectangle: Rounded Corners 19">
            <a:extLst>
              <a:ext uri="{FF2B5EF4-FFF2-40B4-BE49-F238E27FC236}">
                <a16:creationId xmlns:a16="http://schemas.microsoft.com/office/drawing/2014/main" id="{87D9FD4A-B08F-D9A6-7B4E-53EDCD828C11}"/>
              </a:ext>
            </a:extLst>
          </p:cNvPr>
          <p:cNvSpPr/>
          <p:nvPr/>
        </p:nvSpPr>
        <p:spPr>
          <a:xfrm>
            <a:off x="788540" y="2823540"/>
            <a:ext cx="849330" cy="253276"/>
          </a:xfrm>
          <a:prstGeom prst="roundRect">
            <a:avLst>
              <a:gd name="adj" fmla="val 50000"/>
            </a:avLst>
          </a:prstGeom>
          <a:solidFill>
            <a:srgbClr val="FFBFB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MODULE 1</a:t>
            </a:r>
          </a:p>
        </p:txBody>
      </p:sp>
      <p:sp>
        <p:nvSpPr>
          <p:cNvPr id="24" name="Rectangle: Rounded Corners 23">
            <a:extLst>
              <a:ext uri="{FF2B5EF4-FFF2-40B4-BE49-F238E27FC236}">
                <a16:creationId xmlns:a16="http://schemas.microsoft.com/office/drawing/2014/main" id="{A2C01A65-1518-4CCA-7AEC-55D442F5A669}"/>
              </a:ext>
            </a:extLst>
          </p:cNvPr>
          <p:cNvSpPr/>
          <p:nvPr/>
        </p:nvSpPr>
        <p:spPr>
          <a:xfrm>
            <a:off x="1637871" y="2993755"/>
            <a:ext cx="1165661" cy="253276"/>
          </a:xfrm>
          <a:prstGeom prst="roundRect">
            <a:avLst>
              <a:gd name="adj" fmla="val 50000"/>
            </a:avLst>
          </a:prstGeom>
          <a:solidFill>
            <a:srgbClr val="FBE5D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09630">
              <a:defRPr/>
            </a:pPr>
            <a:r>
              <a:rPr lang="en-US" sz="733" b="1" noProof="0" dirty="0">
                <a:solidFill>
                  <a:prstClr val="black"/>
                </a:solidFill>
                <a:latin typeface="Aptos" panose="02110004020202020204"/>
              </a:rPr>
              <a:t>MODULE 2</a:t>
            </a:r>
          </a:p>
        </p:txBody>
      </p:sp>
      <p:sp>
        <p:nvSpPr>
          <p:cNvPr id="29" name="TextBox 28">
            <a:extLst>
              <a:ext uri="{FF2B5EF4-FFF2-40B4-BE49-F238E27FC236}">
                <a16:creationId xmlns:a16="http://schemas.microsoft.com/office/drawing/2014/main" id="{D76A3D71-E8A3-3369-1D1D-60611DE42D73}"/>
              </a:ext>
            </a:extLst>
          </p:cNvPr>
          <p:cNvSpPr txBox="1"/>
          <p:nvPr/>
        </p:nvSpPr>
        <p:spPr>
          <a:xfrm>
            <a:off x="1021993" y="5208392"/>
            <a:ext cx="676788" cy="194990"/>
          </a:xfrm>
          <a:prstGeom prst="rect">
            <a:avLst/>
          </a:prstGeom>
          <a:solidFill>
            <a:schemeClr val="bg1"/>
          </a:solidFill>
        </p:spPr>
        <p:txBody>
          <a:bodyPr wrap="none" rtlCol="0">
            <a:spAutoFit/>
          </a:bodyPr>
          <a:lstStyle/>
          <a:p>
            <a:r>
              <a:rPr lang="en-US" sz="667" b="1" noProof="0" dirty="0"/>
              <a:t>PC MEETING</a:t>
            </a:r>
          </a:p>
        </p:txBody>
      </p:sp>
      <p:sp>
        <p:nvSpPr>
          <p:cNvPr id="18" name="Star: 5 Points 17">
            <a:extLst>
              <a:ext uri="{FF2B5EF4-FFF2-40B4-BE49-F238E27FC236}">
                <a16:creationId xmlns:a16="http://schemas.microsoft.com/office/drawing/2014/main" id="{7C72296A-68AE-1BDD-A4BB-542052042D54}"/>
              </a:ext>
            </a:extLst>
          </p:cNvPr>
          <p:cNvSpPr/>
          <p:nvPr/>
        </p:nvSpPr>
        <p:spPr>
          <a:xfrm>
            <a:off x="3754954" y="4455498"/>
            <a:ext cx="292100" cy="279400"/>
          </a:xfrm>
          <a:prstGeom prst="star5">
            <a:avLst>
              <a:gd name="adj" fmla="val 26845"/>
              <a:gd name="hf" fmla="val 105146"/>
              <a:gd name="vf" fmla="val 110557"/>
            </a:avLst>
          </a:prstGeom>
          <a:solidFill>
            <a:srgbClr val="FFC0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grpSp>
        <p:nvGrpSpPr>
          <p:cNvPr id="42" name="Group 41">
            <a:extLst>
              <a:ext uri="{FF2B5EF4-FFF2-40B4-BE49-F238E27FC236}">
                <a16:creationId xmlns:a16="http://schemas.microsoft.com/office/drawing/2014/main" id="{2DED1B8B-F31D-F2FD-CAF2-5B3E23B68AF6}"/>
              </a:ext>
            </a:extLst>
          </p:cNvPr>
          <p:cNvGrpSpPr/>
          <p:nvPr/>
        </p:nvGrpSpPr>
        <p:grpSpPr>
          <a:xfrm>
            <a:off x="9227956" y="4138891"/>
            <a:ext cx="245343" cy="245755"/>
            <a:chOff x="3366135" y="5782612"/>
            <a:chExt cx="368015" cy="368633"/>
          </a:xfrm>
        </p:grpSpPr>
        <p:sp>
          <p:nvSpPr>
            <p:cNvPr id="43" name="Oval 42">
              <a:extLst>
                <a:ext uri="{FF2B5EF4-FFF2-40B4-BE49-F238E27FC236}">
                  <a16:creationId xmlns:a16="http://schemas.microsoft.com/office/drawing/2014/main" id="{47BABE28-21BE-4F64-461E-061A6A6E458A}"/>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44" name="Graphic 43" descr="Users with solid fill">
              <a:extLst>
                <a:ext uri="{FF2B5EF4-FFF2-40B4-BE49-F238E27FC236}">
                  <a16:creationId xmlns:a16="http://schemas.microsoft.com/office/drawing/2014/main" id="{F5EF300A-5EE5-B527-2972-AC7BA6B2F2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sp>
        <p:nvSpPr>
          <p:cNvPr id="48" name="TextBox 47">
            <a:extLst>
              <a:ext uri="{FF2B5EF4-FFF2-40B4-BE49-F238E27FC236}">
                <a16:creationId xmlns:a16="http://schemas.microsoft.com/office/drawing/2014/main" id="{3E0CD12B-34B3-E7DE-AB1B-E7A9C66199C4}"/>
              </a:ext>
            </a:extLst>
          </p:cNvPr>
          <p:cNvSpPr txBox="1"/>
          <p:nvPr/>
        </p:nvSpPr>
        <p:spPr>
          <a:xfrm>
            <a:off x="1021993" y="5498634"/>
            <a:ext cx="801823" cy="194990"/>
          </a:xfrm>
          <a:prstGeom prst="rect">
            <a:avLst/>
          </a:prstGeom>
          <a:solidFill>
            <a:schemeClr val="bg1"/>
          </a:solidFill>
        </p:spPr>
        <p:txBody>
          <a:bodyPr wrap="none" rtlCol="0">
            <a:spAutoFit/>
          </a:bodyPr>
          <a:lstStyle/>
          <a:p>
            <a:r>
              <a:rPr lang="en-US" sz="667" b="1" noProof="0" dirty="0"/>
              <a:t>BOCC MEETING</a:t>
            </a:r>
          </a:p>
        </p:txBody>
      </p:sp>
      <p:grpSp>
        <p:nvGrpSpPr>
          <p:cNvPr id="45" name="Group 44">
            <a:extLst>
              <a:ext uri="{FF2B5EF4-FFF2-40B4-BE49-F238E27FC236}">
                <a16:creationId xmlns:a16="http://schemas.microsoft.com/office/drawing/2014/main" id="{E74B0650-8537-3AFC-12BC-754D6D4437DC}"/>
              </a:ext>
            </a:extLst>
          </p:cNvPr>
          <p:cNvGrpSpPr/>
          <p:nvPr/>
        </p:nvGrpSpPr>
        <p:grpSpPr>
          <a:xfrm>
            <a:off x="679641" y="5462597"/>
            <a:ext cx="243840" cy="243840"/>
            <a:chOff x="3366135" y="5785485"/>
            <a:chExt cx="365760" cy="365760"/>
          </a:xfrm>
        </p:grpSpPr>
        <p:sp>
          <p:nvSpPr>
            <p:cNvPr id="46" name="Oval 45">
              <a:extLst>
                <a:ext uri="{FF2B5EF4-FFF2-40B4-BE49-F238E27FC236}">
                  <a16:creationId xmlns:a16="http://schemas.microsoft.com/office/drawing/2014/main" id="{F9E3BCDA-3186-E1CB-5F9A-7291AA9AE751}"/>
                </a:ext>
              </a:extLst>
            </p:cNvPr>
            <p:cNvSpPr/>
            <p:nvPr/>
          </p:nvSpPr>
          <p:spPr>
            <a:xfrm>
              <a:off x="3366135" y="5785485"/>
              <a:ext cx="365760" cy="3657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47" name="Graphic 46" descr="Users with solid fill">
              <a:extLst>
                <a:ext uri="{FF2B5EF4-FFF2-40B4-BE49-F238E27FC236}">
                  <a16:creationId xmlns:a16="http://schemas.microsoft.com/office/drawing/2014/main" id="{5831324B-5048-E664-9DC7-F449FF3B8A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6135" y="5785485"/>
              <a:ext cx="365760" cy="365760"/>
            </a:xfrm>
            <a:prstGeom prst="rect">
              <a:avLst/>
            </a:prstGeom>
          </p:spPr>
        </p:pic>
      </p:grpSp>
      <p:sp>
        <p:nvSpPr>
          <p:cNvPr id="2" name="Rectangle: Rounded Corners 1">
            <a:extLst>
              <a:ext uri="{FF2B5EF4-FFF2-40B4-BE49-F238E27FC236}">
                <a16:creationId xmlns:a16="http://schemas.microsoft.com/office/drawing/2014/main" id="{917BDE02-682B-3BA4-3351-247EB881642F}"/>
              </a:ext>
            </a:extLst>
          </p:cNvPr>
          <p:cNvSpPr/>
          <p:nvPr/>
        </p:nvSpPr>
        <p:spPr>
          <a:xfrm>
            <a:off x="2684428" y="3274394"/>
            <a:ext cx="849331" cy="253276"/>
          </a:xfrm>
          <a:prstGeom prst="roundRect">
            <a:avLst>
              <a:gd name="adj" fmla="val 50000"/>
            </a:avLst>
          </a:prstGeom>
          <a:solidFill>
            <a:srgbClr val="FFF2CC"/>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09630">
              <a:defRPr/>
            </a:pPr>
            <a:r>
              <a:rPr lang="en-US" sz="733" b="1" noProof="0" dirty="0">
                <a:solidFill>
                  <a:prstClr val="black"/>
                </a:solidFill>
                <a:latin typeface="Aptos" panose="02110004020202020204"/>
              </a:rPr>
              <a:t>MODULE 3</a:t>
            </a:r>
          </a:p>
        </p:txBody>
      </p:sp>
      <p:sp>
        <p:nvSpPr>
          <p:cNvPr id="3" name="TextBox 2">
            <a:extLst>
              <a:ext uri="{FF2B5EF4-FFF2-40B4-BE49-F238E27FC236}">
                <a16:creationId xmlns:a16="http://schemas.microsoft.com/office/drawing/2014/main" id="{43AD4EDA-E4C4-9047-E988-D1950A5BABED}"/>
              </a:ext>
            </a:extLst>
          </p:cNvPr>
          <p:cNvSpPr txBox="1"/>
          <p:nvPr/>
        </p:nvSpPr>
        <p:spPr>
          <a:xfrm>
            <a:off x="3407485" y="2506069"/>
            <a:ext cx="1600118" cy="215444"/>
          </a:xfrm>
          <a:prstGeom prst="rect">
            <a:avLst/>
          </a:prstGeom>
          <a:solidFill>
            <a:schemeClr val="bg1"/>
          </a:solidFill>
        </p:spPr>
        <p:txBody>
          <a:bodyPr wrap="none" rtlCol="0">
            <a:spAutoFit/>
          </a:bodyPr>
          <a:lstStyle/>
          <a:p>
            <a:r>
              <a:rPr lang="en-US" sz="800" b="1" noProof="0" dirty="0"/>
              <a:t>REVISED CODE AMENDMENTS</a:t>
            </a:r>
          </a:p>
        </p:txBody>
      </p:sp>
      <p:sp>
        <p:nvSpPr>
          <p:cNvPr id="4" name="Rectangle: Rounded Corners 3">
            <a:extLst>
              <a:ext uri="{FF2B5EF4-FFF2-40B4-BE49-F238E27FC236}">
                <a16:creationId xmlns:a16="http://schemas.microsoft.com/office/drawing/2014/main" id="{BA35B32B-BD2A-1738-79FC-7C26F5967E35}"/>
              </a:ext>
            </a:extLst>
          </p:cNvPr>
          <p:cNvSpPr/>
          <p:nvPr/>
        </p:nvSpPr>
        <p:spPr>
          <a:xfrm>
            <a:off x="3471260" y="3509372"/>
            <a:ext cx="849330" cy="243840"/>
          </a:xfrm>
          <a:prstGeom prst="roundRect">
            <a:avLst>
              <a:gd name="adj" fmla="val 50000"/>
            </a:avLst>
          </a:prstGeom>
          <a:solidFill>
            <a:srgbClr val="E2F0D9"/>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09630">
              <a:defRPr/>
            </a:pPr>
            <a:r>
              <a:rPr lang="en-US" sz="733" b="1" noProof="0" dirty="0">
                <a:solidFill>
                  <a:prstClr val="black"/>
                </a:solidFill>
                <a:latin typeface="Aptos" panose="02110004020202020204"/>
              </a:rPr>
              <a:t>MODULE 4</a:t>
            </a:r>
          </a:p>
        </p:txBody>
      </p:sp>
      <p:sp>
        <p:nvSpPr>
          <p:cNvPr id="5" name="Rectangle: Rounded Corners 4">
            <a:extLst>
              <a:ext uri="{FF2B5EF4-FFF2-40B4-BE49-F238E27FC236}">
                <a16:creationId xmlns:a16="http://schemas.microsoft.com/office/drawing/2014/main" id="{15AE75E3-AB06-6322-CCDC-6458D12E223A}"/>
              </a:ext>
            </a:extLst>
          </p:cNvPr>
          <p:cNvSpPr/>
          <p:nvPr/>
        </p:nvSpPr>
        <p:spPr>
          <a:xfrm>
            <a:off x="3471260" y="2694962"/>
            <a:ext cx="841248" cy="243840"/>
          </a:xfrm>
          <a:prstGeom prst="roundRect">
            <a:avLst>
              <a:gd name="adj" fmla="val 50000"/>
            </a:avLst>
          </a:prstGeom>
          <a:solidFill>
            <a:schemeClr val="accent3">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MODULE 1</a:t>
            </a:r>
          </a:p>
        </p:txBody>
      </p:sp>
      <p:sp>
        <p:nvSpPr>
          <p:cNvPr id="6" name="Rectangle: Rounded Corners 5">
            <a:extLst>
              <a:ext uri="{FF2B5EF4-FFF2-40B4-BE49-F238E27FC236}">
                <a16:creationId xmlns:a16="http://schemas.microsoft.com/office/drawing/2014/main" id="{8B4B223E-3BA6-91F2-AE53-952C17B0F114}"/>
              </a:ext>
            </a:extLst>
          </p:cNvPr>
          <p:cNvSpPr/>
          <p:nvPr/>
        </p:nvSpPr>
        <p:spPr>
          <a:xfrm>
            <a:off x="4149103" y="2954014"/>
            <a:ext cx="841248" cy="243840"/>
          </a:xfrm>
          <a:prstGeom prst="roundRect">
            <a:avLst>
              <a:gd name="adj" fmla="val 50000"/>
            </a:avLst>
          </a:prstGeom>
          <a:solidFill>
            <a:schemeClr val="accent2">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MODULE 2</a:t>
            </a:r>
          </a:p>
        </p:txBody>
      </p:sp>
      <p:sp>
        <p:nvSpPr>
          <p:cNvPr id="7" name="Rectangle: Rounded Corners 6">
            <a:extLst>
              <a:ext uri="{FF2B5EF4-FFF2-40B4-BE49-F238E27FC236}">
                <a16:creationId xmlns:a16="http://schemas.microsoft.com/office/drawing/2014/main" id="{B8881F83-8216-255C-E1DF-A68F8086B6F2}"/>
              </a:ext>
            </a:extLst>
          </p:cNvPr>
          <p:cNvSpPr/>
          <p:nvPr/>
        </p:nvSpPr>
        <p:spPr>
          <a:xfrm>
            <a:off x="4835990" y="3228905"/>
            <a:ext cx="841248" cy="243840"/>
          </a:xfrm>
          <a:prstGeom prst="roundRect">
            <a:avLst>
              <a:gd name="adj" fmla="val 50000"/>
            </a:avLst>
          </a:prstGeom>
          <a:solidFill>
            <a:schemeClr val="accent4">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MODULE 3</a:t>
            </a:r>
          </a:p>
        </p:txBody>
      </p:sp>
      <p:sp>
        <p:nvSpPr>
          <p:cNvPr id="8" name="Rectangle: Rounded Corners 7">
            <a:extLst>
              <a:ext uri="{FF2B5EF4-FFF2-40B4-BE49-F238E27FC236}">
                <a16:creationId xmlns:a16="http://schemas.microsoft.com/office/drawing/2014/main" id="{7C4DD99A-7DB5-F902-E163-9B08BD0108ED}"/>
              </a:ext>
            </a:extLst>
          </p:cNvPr>
          <p:cNvSpPr/>
          <p:nvPr/>
        </p:nvSpPr>
        <p:spPr>
          <a:xfrm>
            <a:off x="5533146" y="3458231"/>
            <a:ext cx="841248" cy="243840"/>
          </a:xfrm>
          <a:prstGeom prst="roundRect">
            <a:avLst>
              <a:gd name="adj" fmla="val 50000"/>
            </a:avLst>
          </a:prstGeom>
          <a:solidFill>
            <a:schemeClr val="accent6">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MODULE 4</a:t>
            </a:r>
          </a:p>
        </p:txBody>
      </p:sp>
      <p:sp>
        <p:nvSpPr>
          <p:cNvPr id="9" name="Rectangle: Rounded Corners 8">
            <a:extLst>
              <a:ext uri="{FF2B5EF4-FFF2-40B4-BE49-F238E27FC236}">
                <a16:creationId xmlns:a16="http://schemas.microsoft.com/office/drawing/2014/main" id="{0D0F9542-D116-DA8D-AFE9-7F82DFC89422}"/>
              </a:ext>
            </a:extLst>
          </p:cNvPr>
          <p:cNvSpPr/>
          <p:nvPr/>
        </p:nvSpPr>
        <p:spPr>
          <a:xfrm>
            <a:off x="7143953" y="2721513"/>
            <a:ext cx="1793247" cy="255856"/>
          </a:xfrm>
          <a:prstGeom prst="roundRect">
            <a:avLst>
              <a:gd name="adj" fmla="val 50000"/>
            </a:avLst>
          </a:prstGeom>
          <a:solidFill>
            <a:schemeClr val="accent1">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noProof="0" dirty="0">
                <a:solidFill>
                  <a:schemeClr val="tx1"/>
                </a:solidFill>
              </a:rPr>
              <a:t>REVISED &amp; FINAL CODE AMENDMENTS</a:t>
            </a:r>
          </a:p>
        </p:txBody>
      </p:sp>
      <p:sp>
        <p:nvSpPr>
          <p:cNvPr id="11" name="Rectangle: Rounded Corners 10">
            <a:extLst>
              <a:ext uri="{FF2B5EF4-FFF2-40B4-BE49-F238E27FC236}">
                <a16:creationId xmlns:a16="http://schemas.microsoft.com/office/drawing/2014/main" id="{DDFA7360-354A-1C01-6286-0CC4D7FD2D78}"/>
              </a:ext>
            </a:extLst>
          </p:cNvPr>
          <p:cNvSpPr/>
          <p:nvPr/>
        </p:nvSpPr>
        <p:spPr>
          <a:xfrm>
            <a:off x="5944554" y="2725620"/>
            <a:ext cx="1152731" cy="243840"/>
          </a:xfrm>
          <a:prstGeom prst="roundRect">
            <a:avLst>
              <a:gd name="adj" fmla="val 50000"/>
            </a:avLst>
          </a:prstGeom>
          <a:solidFill>
            <a:schemeClr val="accent1">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733" b="1" noProof="0" dirty="0">
                <a:solidFill>
                  <a:schemeClr val="tx1"/>
                </a:solidFill>
              </a:rPr>
              <a:t>CONFORMING AMENDMENTS</a:t>
            </a:r>
          </a:p>
        </p:txBody>
      </p:sp>
      <p:sp>
        <p:nvSpPr>
          <p:cNvPr id="13" name="Rectangle: Rounded Corners 12">
            <a:extLst>
              <a:ext uri="{FF2B5EF4-FFF2-40B4-BE49-F238E27FC236}">
                <a16:creationId xmlns:a16="http://schemas.microsoft.com/office/drawing/2014/main" id="{57BB3F35-EB9C-E6BB-CD12-AE91DA42C6C7}"/>
              </a:ext>
            </a:extLst>
          </p:cNvPr>
          <p:cNvSpPr/>
          <p:nvPr/>
        </p:nvSpPr>
        <p:spPr>
          <a:xfrm>
            <a:off x="3715942" y="3816808"/>
            <a:ext cx="1529908" cy="255203"/>
          </a:xfrm>
          <a:prstGeom prst="roundRect">
            <a:avLst>
              <a:gd name="adj" fmla="val 50000"/>
            </a:avLst>
          </a:prstGeom>
          <a:solidFill>
            <a:schemeClr val="tx2">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noProof="0" dirty="0">
                <a:solidFill>
                  <a:schemeClr val="tx1"/>
                </a:solidFill>
              </a:rPr>
              <a:t>STAKEHOLDER MEETINGS</a:t>
            </a:r>
          </a:p>
        </p:txBody>
      </p:sp>
      <p:sp>
        <p:nvSpPr>
          <p:cNvPr id="14" name="Rectangle: Rounded Corners 13">
            <a:extLst>
              <a:ext uri="{FF2B5EF4-FFF2-40B4-BE49-F238E27FC236}">
                <a16:creationId xmlns:a16="http://schemas.microsoft.com/office/drawing/2014/main" id="{2F230629-3A86-5050-989E-298D9288983E}"/>
              </a:ext>
            </a:extLst>
          </p:cNvPr>
          <p:cNvSpPr/>
          <p:nvPr/>
        </p:nvSpPr>
        <p:spPr>
          <a:xfrm>
            <a:off x="5441796" y="3835292"/>
            <a:ext cx="1005517" cy="284216"/>
          </a:xfrm>
          <a:prstGeom prst="roundRect">
            <a:avLst>
              <a:gd name="adj" fmla="val 50000"/>
            </a:avLst>
          </a:prstGeom>
          <a:solidFill>
            <a:schemeClr val="tx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noProof="0" dirty="0">
                <a:solidFill>
                  <a:schemeClr val="tx1"/>
                </a:solidFill>
              </a:rPr>
              <a:t>COMMUNITY MEETINGS</a:t>
            </a:r>
          </a:p>
        </p:txBody>
      </p:sp>
      <p:sp>
        <p:nvSpPr>
          <p:cNvPr id="15" name="Rectangle: Rounded Corners 14">
            <a:extLst>
              <a:ext uri="{FF2B5EF4-FFF2-40B4-BE49-F238E27FC236}">
                <a16:creationId xmlns:a16="http://schemas.microsoft.com/office/drawing/2014/main" id="{0C4AE2EA-B56A-C122-37CA-25FEF1516683}"/>
              </a:ext>
            </a:extLst>
          </p:cNvPr>
          <p:cNvSpPr/>
          <p:nvPr/>
        </p:nvSpPr>
        <p:spPr>
          <a:xfrm>
            <a:off x="8999600" y="2703322"/>
            <a:ext cx="1474793" cy="243840"/>
          </a:xfrm>
          <a:prstGeom prst="roundRect">
            <a:avLst>
              <a:gd name="adj" fmla="val 50000"/>
            </a:avLst>
          </a:prstGeom>
          <a:solidFill>
            <a:schemeClr val="accent1">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noProof="0" dirty="0">
                <a:solidFill>
                  <a:schemeClr val="tx1"/>
                </a:solidFill>
              </a:rPr>
              <a:t>ADOPTION READY </a:t>
            </a:r>
          </a:p>
          <a:p>
            <a:pPr algn="ctr"/>
            <a:r>
              <a:rPr lang="en-US" sz="800" b="1" noProof="0" dirty="0">
                <a:solidFill>
                  <a:schemeClr val="tx1"/>
                </a:solidFill>
              </a:rPr>
              <a:t>CODE AMENDMENTS</a:t>
            </a:r>
          </a:p>
        </p:txBody>
      </p:sp>
      <p:sp>
        <p:nvSpPr>
          <p:cNvPr id="16" name="Arrow: Pentagon 15">
            <a:extLst>
              <a:ext uri="{FF2B5EF4-FFF2-40B4-BE49-F238E27FC236}">
                <a16:creationId xmlns:a16="http://schemas.microsoft.com/office/drawing/2014/main" id="{AB607A1E-733F-4CCA-57BE-7DACFACDAAA6}"/>
              </a:ext>
            </a:extLst>
          </p:cNvPr>
          <p:cNvSpPr/>
          <p:nvPr/>
        </p:nvSpPr>
        <p:spPr>
          <a:xfrm>
            <a:off x="10474393" y="4083574"/>
            <a:ext cx="1401732" cy="243840"/>
          </a:xfrm>
          <a:prstGeom prst="homePlate">
            <a:avLst/>
          </a:prstGeom>
          <a:solidFill>
            <a:schemeClr val="accent5">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800" b="1" noProof="0" dirty="0">
                <a:solidFill>
                  <a:schemeClr val="tx1"/>
                </a:solidFill>
              </a:rPr>
              <a:t>ADOPTION PROCEEDINGS</a:t>
            </a:r>
          </a:p>
        </p:txBody>
      </p:sp>
      <p:grpSp>
        <p:nvGrpSpPr>
          <p:cNvPr id="28" name="Group 27">
            <a:extLst>
              <a:ext uri="{FF2B5EF4-FFF2-40B4-BE49-F238E27FC236}">
                <a16:creationId xmlns:a16="http://schemas.microsoft.com/office/drawing/2014/main" id="{6C77A93F-4664-3900-9E28-683F0DA3E82A}"/>
              </a:ext>
            </a:extLst>
          </p:cNvPr>
          <p:cNvGrpSpPr/>
          <p:nvPr/>
        </p:nvGrpSpPr>
        <p:grpSpPr>
          <a:xfrm>
            <a:off x="2409542" y="4117593"/>
            <a:ext cx="245343" cy="245755"/>
            <a:chOff x="3366135" y="5782612"/>
            <a:chExt cx="368015" cy="368633"/>
          </a:xfrm>
        </p:grpSpPr>
        <p:sp>
          <p:nvSpPr>
            <p:cNvPr id="30" name="Oval 29">
              <a:extLst>
                <a:ext uri="{FF2B5EF4-FFF2-40B4-BE49-F238E27FC236}">
                  <a16:creationId xmlns:a16="http://schemas.microsoft.com/office/drawing/2014/main" id="{F98ED3F8-FC36-9717-7BEF-CF8E20B6837B}"/>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31" name="Graphic 30" descr="Users with solid fill">
              <a:extLst>
                <a:ext uri="{FF2B5EF4-FFF2-40B4-BE49-F238E27FC236}">
                  <a16:creationId xmlns:a16="http://schemas.microsoft.com/office/drawing/2014/main" id="{4D909EE5-8226-C5C4-7E36-EC5375F549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32" name="Group 31">
            <a:extLst>
              <a:ext uri="{FF2B5EF4-FFF2-40B4-BE49-F238E27FC236}">
                <a16:creationId xmlns:a16="http://schemas.microsoft.com/office/drawing/2014/main" id="{C50E4A4C-DBA3-8E5F-C87B-2C19E13ADAE0}"/>
              </a:ext>
            </a:extLst>
          </p:cNvPr>
          <p:cNvGrpSpPr/>
          <p:nvPr/>
        </p:nvGrpSpPr>
        <p:grpSpPr>
          <a:xfrm>
            <a:off x="3109084" y="4117593"/>
            <a:ext cx="245343" cy="245755"/>
            <a:chOff x="3366135" y="5782612"/>
            <a:chExt cx="368015" cy="368633"/>
          </a:xfrm>
        </p:grpSpPr>
        <p:sp>
          <p:nvSpPr>
            <p:cNvPr id="33" name="Oval 32">
              <a:extLst>
                <a:ext uri="{FF2B5EF4-FFF2-40B4-BE49-F238E27FC236}">
                  <a16:creationId xmlns:a16="http://schemas.microsoft.com/office/drawing/2014/main" id="{826BE30C-74AC-A0D1-9350-FDEF4A64056C}"/>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34" name="Graphic 33" descr="Users with solid fill">
              <a:extLst>
                <a:ext uri="{FF2B5EF4-FFF2-40B4-BE49-F238E27FC236}">
                  <a16:creationId xmlns:a16="http://schemas.microsoft.com/office/drawing/2014/main" id="{2DEFFECF-5843-4D3B-8FBF-AAC341762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35" name="Group 34">
            <a:extLst>
              <a:ext uri="{FF2B5EF4-FFF2-40B4-BE49-F238E27FC236}">
                <a16:creationId xmlns:a16="http://schemas.microsoft.com/office/drawing/2014/main" id="{98015659-B089-BF3D-46E2-7F5CF3682D50}"/>
              </a:ext>
            </a:extLst>
          </p:cNvPr>
          <p:cNvGrpSpPr/>
          <p:nvPr/>
        </p:nvGrpSpPr>
        <p:grpSpPr>
          <a:xfrm>
            <a:off x="3769212" y="4119508"/>
            <a:ext cx="245343" cy="245755"/>
            <a:chOff x="3366135" y="5782612"/>
            <a:chExt cx="368015" cy="368633"/>
          </a:xfrm>
        </p:grpSpPr>
        <p:sp>
          <p:nvSpPr>
            <p:cNvPr id="36" name="Oval 35">
              <a:extLst>
                <a:ext uri="{FF2B5EF4-FFF2-40B4-BE49-F238E27FC236}">
                  <a16:creationId xmlns:a16="http://schemas.microsoft.com/office/drawing/2014/main" id="{F396C51E-ABB5-BC80-574B-0BA676F25CD5}"/>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37" name="Graphic 36" descr="Users with solid fill">
              <a:extLst>
                <a:ext uri="{FF2B5EF4-FFF2-40B4-BE49-F238E27FC236}">
                  <a16:creationId xmlns:a16="http://schemas.microsoft.com/office/drawing/2014/main" id="{9F34AFED-A513-9CE0-662C-B599FF1B48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38" name="Group 37">
            <a:extLst>
              <a:ext uri="{FF2B5EF4-FFF2-40B4-BE49-F238E27FC236}">
                <a16:creationId xmlns:a16="http://schemas.microsoft.com/office/drawing/2014/main" id="{53C68287-F7F4-6CBA-8491-14D4E65D92CC}"/>
              </a:ext>
            </a:extLst>
          </p:cNvPr>
          <p:cNvGrpSpPr/>
          <p:nvPr/>
        </p:nvGrpSpPr>
        <p:grpSpPr>
          <a:xfrm>
            <a:off x="4454865" y="4108879"/>
            <a:ext cx="245343" cy="245755"/>
            <a:chOff x="3366135" y="5782612"/>
            <a:chExt cx="368015" cy="368633"/>
          </a:xfrm>
        </p:grpSpPr>
        <p:sp>
          <p:nvSpPr>
            <p:cNvPr id="39" name="Oval 38">
              <a:extLst>
                <a:ext uri="{FF2B5EF4-FFF2-40B4-BE49-F238E27FC236}">
                  <a16:creationId xmlns:a16="http://schemas.microsoft.com/office/drawing/2014/main" id="{576805DA-6D53-A02D-71AC-20E7369D1D95}"/>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40" name="Graphic 39" descr="Users with solid fill">
              <a:extLst>
                <a:ext uri="{FF2B5EF4-FFF2-40B4-BE49-F238E27FC236}">
                  <a16:creationId xmlns:a16="http://schemas.microsoft.com/office/drawing/2014/main" id="{5F21EA0F-C238-0EA8-087E-C629BF4CEC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12" name="Group 11">
            <a:extLst>
              <a:ext uri="{FF2B5EF4-FFF2-40B4-BE49-F238E27FC236}">
                <a16:creationId xmlns:a16="http://schemas.microsoft.com/office/drawing/2014/main" id="{3722BBF8-834A-4908-5006-C109EF636650}"/>
              </a:ext>
            </a:extLst>
          </p:cNvPr>
          <p:cNvGrpSpPr/>
          <p:nvPr/>
        </p:nvGrpSpPr>
        <p:grpSpPr>
          <a:xfrm>
            <a:off x="678138" y="5168547"/>
            <a:ext cx="245343" cy="245755"/>
            <a:chOff x="3366135" y="5782612"/>
            <a:chExt cx="368015" cy="368633"/>
          </a:xfrm>
        </p:grpSpPr>
        <p:sp>
          <p:nvSpPr>
            <p:cNvPr id="22" name="Oval 21">
              <a:extLst>
                <a:ext uri="{FF2B5EF4-FFF2-40B4-BE49-F238E27FC236}">
                  <a16:creationId xmlns:a16="http://schemas.microsoft.com/office/drawing/2014/main" id="{ABEF39DA-5A0E-0F21-D2D3-4C4FCE1F1E93}"/>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41" name="Graphic 40" descr="Users with solid fill">
              <a:extLst>
                <a:ext uri="{FF2B5EF4-FFF2-40B4-BE49-F238E27FC236}">
                  <a16:creationId xmlns:a16="http://schemas.microsoft.com/office/drawing/2014/main" id="{A69A6718-26D5-59C2-A3BD-B8AB2410E8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49" name="Group 48">
            <a:extLst>
              <a:ext uri="{FF2B5EF4-FFF2-40B4-BE49-F238E27FC236}">
                <a16:creationId xmlns:a16="http://schemas.microsoft.com/office/drawing/2014/main" id="{D1D675C0-3E02-541E-162A-7B8FECA1055B}"/>
              </a:ext>
            </a:extLst>
          </p:cNvPr>
          <p:cNvGrpSpPr/>
          <p:nvPr/>
        </p:nvGrpSpPr>
        <p:grpSpPr>
          <a:xfrm>
            <a:off x="7871387" y="4119946"/>
            <a:ext cx="245343" cy="245755"/>
            <a:chOff x="3366135" y="5782612"/>
            <a:chExt cx="368015" cy="368633"/>
          </a:xfrm>
        </p:grpSpPr>
        <p:sp>
          <p:nvSpPr>
            <p:cNvPr id="50" name="Oval 49">
              <a:extLst>
                <a:ext uri="{FF2B5EF4-FFF2-40B4-BE49-F238E27FC236}">
                  <a16:creationId xmlns:a16="http://schemas.microsoft.com/office/drawing/2014/main" id="{6B42D929-C0E5-5833-6E95-41A12DB8B4FA}"/>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51" name="Graphic 50" descr="Users with solid fill">
              <a:extLst>
                <a:ext uri="{FF2B5EF4-FFF2-40B4-BE49-F238E27FC236}">
                  <a16:creationId xmlns:a16="http://schemas.microsoft.com/office/drawing/2014/main" id="{C3C61A90-50EB-083C-8FC7-B561DB7325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52" name="Group 51">
            <a:extLst>
              <a:ext uri="{FF2B5EF4-FFF2-40B4-BE49-F238E27FC236}">
                <a16:creationId xmlns:a16="http://schemas.microsoft.com/office/drawing/2014/main" id="{17760E8F-A242-FEFD-3391-B0E6F097356C}"/>
              </a:ext>
            </a:extLst>
          </p:cNvPr>
          <p:cNvGrpSpPr/>
          <p:nvPr/>
        </p:nvGrpSpPr>
        <p:grpSpPr>
          <a:xfrm>
            <a:off x="5153550" y="4102853"/>
            <a:ext cx="243840" cy="243840"/>
            <a:chOff x="3366135" y="5785485"/>
            <a:chExt cx="365760" cy="365760"/>
          </a:xfrm>
        </p:grpSpPr>
        <p:sp>
          <p:nvSpPr>
            <p:cNvPr id="53" name="Oval 52">
              <a:extLst>
                <a:ext uri="{FF2B5EF4-FFF2-40B4-BE49-F238E27FC236}">
                  <a16:creationId xmlns:a16="http://schemas.microsoft.com/office/drawing/2014/main" id="{66B3754A-CE3D-D074-9DDF-7EC12022E900}"/>
                </a:ext>
              </a:extLst>
            </p:cNvPr>
            <p:cNvSpPr/>
            <p:nvPr/>
          </p:nvSpPr>
          <p:spPr>
            <a:xfrm>
              <a:off x="3366135" y="5785485"/>
              <a:ext cx="365760" cy="3657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54" name="Graphic 53" descr="Users with solid fill">
              <a:extLst>
                <a:ext uri="{FF2B5EF4-FFF2-40B4-BE49-F238E27FC236}">
                  <a16:creationId xmlns:a16="http://schemas.microsoft.com/office/drawing/2014/main" id="{4DCD1444-E2A0-0FBD-272B-5E7A40430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6135" y="5785485"/>
              <a:ext cx="365760" cy="365760"/>
            </a:xfrm>
            <a:prstGeom prst="rect">
              <a:avLst/>
            </a:prstGeom>
          </p:spPr>
        </p:pic>
      </p:grpSp>
      <p:grpSp>
        <p:nvGrpSpPr>
          <p:cNvPr id="55" name="Group 54">
            <a:extLst>
              <a:ext uri="{FF2B5EF4-FFF2-40B4-BE49-F238E27FC236}">
                <a16:creationId xmlns:a16="http://schemas.microsoft.com/office/drawing/2014/main" id="{162ABFF3-2197-AA7B-2490-62892B12B92A}"/>
              </a:ext>
            </a:extLst>
          </p:cNvPr>
          <p:cNvGrpSpPr/>
          <p:nvPr/>
        </p:nvGrpSpPr>
        <p:grpSpPr>
          <a:xfrm>
            <a:off x="8502753" y="4110794"/>
            <a:ext cx="243840" cy="243840"/>
            <a:chOff x="3366135" y="5785485"/>
            <a:chExt cx="365760" cy="365760"/>
          </a:xfrm>
        </p:grpSpPr>
        <p:sp>
          <p:nvSpPr>
            <p:cNvPr id="56" name="Oval 55">
              <a:extLst>
                <a:ext uri="{FF2B5EF4-FFF2-40B4-BE49-F238E27FC236}">
                  <a16:creationId xmlns:a16="http://schemas.microsoft.com/office/drawing/2014/main" id="{18579648-025E-94C5-669F-EE76FC89F228}"/>
                </a:ext>
              </a:extLst>
            </p:cNvPr>
            <p:cNvSpPr/>
            <p:nvPr/>
          </p:nvSpPr>
          <p:spPr>
            <a:xfrm>
              <a:off x="3366135" y="5785485"/>
              <a:ext cx="365760" cy="3657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57" name="Graphic 56" descr="Users with solid fill">
              <a:extLst>
                <a:ext uri="{FF2B5EF4-FFF2-40B4-BE49-F238E27FC236}">
                  <a16:creationId xmlns:a16="http://schemas.microsoft.com/office/drawing/2014/main" id="{9A78B941-37E9-735A-EDDD-A789E03BF0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6135" y="5785485"/>
              <a:ext cx="365760" cy="365760"/>
            </a:xfrm>
            <a:prstGeom prst="rect">
              <a:avLst/>
            </a:prstGeom>
          </p:spPr>
        </p:pic>
      </p:grpSp>
      <p:grpSp>
        <p:nvGrpSpPr>
          <p:cNvPr id="58" name="Group 57">
            <a:extLst>
              <a:ext uri="{FF2B5EF4-FFF2-40B4-BE49-F238E27FC236}">
                <a16:creationId xmlns:a16="http://schemas.microsoft.com/office/drawing/2014/main" id="{E18DCBFC-F198-9BCE-B358-311A20BFD8FC}"/>
              </a:ext>
            </a:extLst>
          </p:cNvPr>
          <p:cNvGrpSpPr/>
          <p:nvPr/>
        </p:nvGrpSpPr>
        <p:grpSpPr>
          <a:xfrm>
            <a:off x="11175259" y="4348608"/>
            <a:ext cx="245343" cy="245755"/>
            <a:chOff x="3366135" y="5782612"/>
            <a:chExt cx="368015" cy="368633"/>
          </a:xfrm>
        </p:grpSpPr>
        <p:sp>
          <p:nvSpPr>
            <p:cNvPr id="59" name="Oval 58">
              <a:extLst>
                <a:ext uri="{FF2B5EF4-FFF2-40B4-BE49-F238E27FC236}">
                  <a16:creationId xmlns:a16="http://schemas.microsoft.com/office/drawing/2014/main" id="{A181C736-745D-BABF-5926-E9704FE5917C}"/>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60" name="Graphic 59" descr="Users with solid fill">
              <a:extLst>
                <a:ext uri="{FF2B5EF4-FFF2-40B4-BE49-F238E27FC236}">
                  <a16:creationId xmlns:a16="http://schemas.microsoft.com/office/drawing/2014/main" id="{E74D4F61-F2E3-3AD7-F08D-D0143A579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61" name="Group 60">
            <a:extLst>
              <a:ext uri="{FF2B5EF4-FFF2-40B4-BE49-F238E27FC236}">
                <a16:creationId xmlns:a16="http://schemas.microsoft.com/office/drawing/2014/main" id="{D342CA86-BE3F-B7A7-1C66-7F26D7072722}"/>
              </a:ext>
            </a:extLst>
          </p:cNvPr>
          <p:cNvGrpSpPr/>
          <p:nvPr/>
        </p:nvGrpSpPr>
        <p:grpSpPr>
          <a:xfrm>
            <a:off x="10748179" y="4346693"/>
            <a:ext cx="245343" cy="245755"/>
            <a:chOff x="3366135" y="5782612"/>
            <a:chExt cx="368015" cy="368633"/>
          </a:xfrm>
        </p:grpSpPr>
        <p:sp>
          <p:nvSpPr>
            <p:cNvPr id="62" name="Oval 61">
              <a:extLst>
                <a:ext uri="{FF2B5EF4-FFF2-40B4-BE49-F238E27FC236}">
                  <a16:creationId xmlns:a16="http://schemas.microsoft.com/office/drawing/2014/main" id="{2E705DBD-F461-8522-AD6A-B0588FED205C}"/>
                </a:ext>
              </a:extLst>
            </p:cNvPr>
            <p:cNvSpPr/>
            <p:nvPr/>
          </p:nvSpPr>
          <p:spPr>
            <a:xfrm>
              <a:off x="3366135" y="5785485"/>
              <a:ext cx="365760" cy="365760"/>
            </a:xfrm>
            <a:prstGeom prst="ellipse">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noProof="0" dirty="0"/>
            </a:p>
          </p:txBody>
        </p:sp>
        <p:pic>
          <p:nvPicPr>
            <p:cNvPr id="63" name="Graphic 62" descr="Users with solid fill">
              <a:extLst>
                <a:ext uri="{FF2B5EF4-FFF2-40B4-BE49-F238E27FC236}">
                  <a16:creationId xmlns:a16="http://schemas.microsoft.com/office/drawing/2014/main" id="{E6029CCA-AE5D-2C56-B019-FB9B34AF76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8390" y="5782612"/>
              <a:ext cx="365760" cy="365760"/>
            </a:xfrm>
            <a:prstGeom prst="rect">
              <a:avLst/>
            </a:prstGeom>
          </p:spPr>
        </p:pic>
      </p:grpSp>
      <p:grpSp>
        <p:nvGrpSpPr>
          <p:cNvPr id="64" name="Group 63">
            <a:extLst>
              <a:ext uri="{FF2B5EF4-FFF2-40B4-BE49-F238E27FC236}">
                <a16:creationId xmlns:a16="http://schemas.microsoft.com/office/drawing/2014/main" id="{AA853373-54AA-C829-0743-EAAF26FDFC1D}"/>
              </a:ext>
            </a:extLst>
          </p:cNvPr>
          <p:cNvGrpSpPr/>
          <p:nvPr/>
        </p:nvGrpSpPr>
        <p:grpSpPr>
          <a:xfrm>
            <a:off x="11537783" y="4346693"/>
            <a:ext cx="243840" cy="243840"/>
            <a:chOff x="3366135" y="5785485"/>
            <a:chExt cx="365760" cy="365760"/>
          </a:xfrm>
        </p:grpSpPr>
        <p:sp>
          <p:nvSpPr>
            <p:cNvPr id="65" name="Oval 64">
              <a:extLst>
                <a:ext uri="{FF2B5EF4-FFF2-40B4-BE49-F238E27FC236}">
                  <a16:creationId xmlns:a16="http://schemas.microsoft.com/office/drawing/2014/main" id="{5C945276-CD0C-28E6-3715-AFDCEB3F1D51}"/>
                </a:ext>
              </a:extLst>
            </p:cNvPr>
            <p:cNvSpPr/>
            <p:nvPr/>
          </p:nvSpPr>
          <p:spPr>
            <a:xfrm>
              <a:off x="3366135" y="5785485"/>
              <a:ext cx="365760" cy="36576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66" name="Graphic 65" descr="Users with solid fill">
              <a:extLst>
                <a:ext uri="{FF2B5EF4-FFF2-40B4-BE49-F238E27FC236}">
                  <a16:creationId xmlns:a16="http://schemas.microsoft.com/office/drawing/2014/main" id="{56622CBF-9A49-7C71-403E-3EEED32D3D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6135" y="5785485"/>
              <a:ext cx="365760" cy="365760"/>
            </a:xfrm>
            <a:prstGeom prst="rect">
              <a:avLst/>
            </a:prstGeom>
          </p:spPr>
        </p:pic>
      </p:grpSp>
      <p:sp>
        <p:nvSpPr>
          <p:cNvPr id="21" name="TextBox 20">
            <a:extLst>
              <a:ext uri="{FF2B5EF4-FFF2-40B4-BE49-F238E27FC236}">
                <a16:creationId xmlns:a16="http://schemas.microsoft.com/office/drawing/2014/main" id="{5D063C04-DAA5-3F3E-A39E-0B21D291BAD1}"/>
              </a:ext>
            </a:extLst>
          </p:cNvPr>
          <p:cNvSpPr txBox="1"/>
          <p:nvPr/>
        </p:nvSpPr>
        <p:spPr>
          <a:xfrm>
            <a:off x="615697" y="5940672"/>
            <a:ext cx="6027247" cy="297646"/>
          </a:xfrm>
          <a:prstGeom prst="rect">
            <a:avLst/>
          </a:prstGeom>
          <a:solidFill>
            <a:schemeClr val="bg1"/>
          </a:solidFill>
        </p:spPr>
        <p:txBody>
          <a:bodyPr wrap="square" rtlCol="0">
            <a:spAutoFit/>
          </a:bodyPr>
          <a:lstStyle/>
          <a:p>
            <a:r>
              <a:rPr lang="en-US" sz="667" b="1" i="1" noProof="0" dirty="0"/>
              <a:t>Note: Updates to the Zoning Code are being prepared in four different parts, or “Modules.” The first three modules will address specific topics or chapters in the Code. The fourth module will include additional needed changes to ensure consistency and clarity throughout the Code. </a:t>
            </a:r>
          </a:p>
        </p:txBody>
      </p:sp>
      <p:sp>
        <p:nvSpPr>
          <p:cNvPr id="23" name="Title 1">
            <a:extLst>
              <a:ext uri="{FF2B5EF4-FFF2-40B4-BE49-F238E27FC236}">
                <a16:creationId xmlns:a16="http://schemas.microsoft.com/office/drawing/2014/main" id="{3B78DCC1-BC0E-5EF9-CD71-BF589BFA9C4A}"/>
              </a:ext>
            </a:extLst>
          </p:cNvPr>
          <p:cNvSpPr>
            <a:spLocks noGrp="1"/>
          </p:cNvSpPr>
          <p:nvPr>
            <p:ph type="title"/>
          </p:nvPr>
        </p:nvSpPr>
        <p:spPr>
          <a:xfrm>
            <a:off x="838200" y="113902"/>
            <a:ext cx="10515600" cy="1325563"/>
          </a:xfrm>
        </p:spPr>
        <p:txBody>
          <a:bodyPr/>
          <a:lstStyle/>
          <a:p>
            <a:r>
              <a:rPr lang="en-US" b="1" noProof="0" dirty="0"/>
              <a:t>Current Project Schedule – Phases 3-4</a:t>
            </a:r>
          </a:p>
        </p:txBody>
      </p:sp>
      <p:sp>
        <p:nvSpPr>
          <p:cNvPr id="10" name="TextBox 9">
            <a:extLst>
              <a:ext uri="{FF2B5EF4-FFF2-40B4-BE49-F238E27FC236}">
                <a16:creationId xmlns:a16="http://schemas.microsoft.com/office/drawing/2014/main" id="{824084AB-2308-39F8-B8F7-1A77724A5D51}"/>
              </a:ext>
            </a:extLst>
          </p:cNvPr>
          <p:cNvSpPr txBox="1"/>
          <p:nvPr/>
        </p:nvSpPr>
        <p:spPr>
          <a:xfrm>
            <a:off x="11302539" y="6216134"/>
            <a:ext cx="308098"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1313730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E7B5B1-F5E6-91C3-19C1-03765035D10A}"/>
            </a:ext>
          </a:extLst>
        </p:cNvPr>
        <p:cNvGrpSpPr/>
        <p:nvPr/>
      </p:nvGrpSpPr>
      <p:grpSpPr>
        <a:xfrm>
          <a:off x="0" y="0"/>
          <a:ext cx="0" cy="0"/>
          <a:chOff x="0" y="0"/>
          <a:chExt cx="0" cy="0"/>
        </a:xfrm>
      </p:grpSpPr>
      <p:pic>
        <p:nvPicPr>
          <p:cNvPr id="6" name="Picture 5" descr="A field of pumpkins in a farm&#10;&#10;AI-generated content may be incorrect.">
            <a:extLst>
              <a:ext uri="{FF2B5EF4-FFF2-40B4-BE49-F238E27FC236}">
                <a16:creationId xmlns:a16="http://schemas.microsoft.com/office/drawing/2014/main" id="{8926A18E-023C-C9BE-8A05-B4005E055A3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980" t="5320" b="2041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7A6BEE-D52A-D33C-CF83-408AF3E27C83}"/>
              </a:ext>
            </a:extLst>
          </p:cNvPr>
          <p:cNvSpPr>
            <a:spLocks noGrp="1"/>
          </p:cNvSpPr>
          <p:nvPr>
            <p:ph type="title"/>
          </p:nvPr>
        </p:nvSpPr>
        <p:spPr>
          <a:xfrm>
            <a:off x="609601" y="2766218"/>
            <a:ext cx="3333750" cy="1325563"/>
          </a:xfrm>
        </p:spPr>
        <p:txBody>
          <a:bodyPr>
            <a:normAutofit fontScale="90000"/>
          </a:bodyPr>
          <a:lstStyle/>
          <a:p>
            <a:r>
              <a:rPr lang="en-US" b="1" noProof="0" dirty="0"/>
              <a:t>Tasks Completed </a:t>
            </a:r>
            <a:br>
              <a:rPr lang="en-US" b="1" noProof="0" dirty="0"/>
            </a:br>
            <a:r>
              <a:rPr lang="en-US" b="1" noProof="0" dirty="0"/>
              <a:t>to Date</a:t>
            </a:r>
          </a:p>
        </p:txBody>
      </p:sp>
      <p:sp>
        <p:nvSpPr>
          <p:cNvPr id="3" name="Content Placeholder 2">
            <a:extLst>
              <a:ext uri="{FF2B5EF4-FFF2-40B4-BE49-F238E27FC236}">
                <a16:creationId xmlns:a16="http://schemas.microsoft.com/office/drawing/2014/main" id="{73A1C603-CEFC-E33C-CA5E-A810D1C14FAB}"/>
              </a:ext>
            </a:extLst>
          </p:cNvPr>
          <p:cNvSpPr>
            <a:spLocks noGrp="1"/>
          </p:cNvSpPr>
          <p:nvPr>
            <p:ph idx="1"/>
          </p:nvPr>
        </p:nvSpPr>
        <p:spPr>
          <a:xfrm>
            <a:off x="5562601" y="1754371"/>
            <a:ext cx="5753100" cy="4646429"/>
          </a:xfrm>
        </p:spPr>
        <p:txBody>
          <a:bodyPr>
            <a:normAutofit/>
          </a:bodyPr>
          <a:lstStyle/>
          <a:p>
            <a:pPr marL="457200" indent="-457200">
              <a:buClr>
                <a:schemeClr val="accent6"/>
              </a:buClr>
              <a:buSzPct val="125000"/>
              <a:buFont typeface="Wingdings" panose="05000000000000000000" pitchFamily="2" charset="2"/>
              <a:buChar char="ü"/>
            </a:pPr>
            <a:r>
              <a:rPr lang="en-US" noProof="0" dirty="0"/>
              <a:t>All Phase 1 and 2 Activities</a:t>
            </a:r>
          </a:p>
          <a:p>
            <a:pPr marL="457200" indent="-457200">
              <a:buClr>
                <a:schemeClr val="accent6"/>
              </a:buClr>
              <a:buSzPct val="125000"/>
              <a:buFont typeface="Wingdings" panose="05000000000000000000" pitchFamily="2" charset="2"/>
              <a:buChar char="ü"/>
            </a:pPr>
            <a:r>
              <a:rPr lang="en-US" noProof="0" dirty="0"/>
              <a:t>Phase 3 Scoping &amp; Initiation</a:t>
            </a:r>
          </a:p>
          <a:p>
            <a:pPr marL="457200" indent="-457200">
              <a:buClr>
                <a:schemeClr val="accent6"/>
              </a:buClr>
              <a:buSzPct val="125000"/>
              <a:buFont typeface="Wingdings" panose="05000000000000000000" pitchFamily="2" charset="2"/>
              <a:buChar char="ü"/>
            </a:pPr>
            <a:r>
              <a:rPr lang="en-US" noProof="0" dirty="0"/>
              <a:t>Project Webpage Updates</a:t>
            </a:r>
          </a:p>
          <a:p>
            <a:pPr marL="457200" indent="-457200">
              <a:buClr>
                <a:schemeClr val="accent6"/>
              </a:buClr>
              <a:buSzPct val="125000"/>
              <a:buFont typeface="Wingdings" panose="05000000000000000000" pitchFamily="2" charset="2"/>
              <a:buChar char="ü"/>
            </a:pPr>
            <a:r>
              <a:rPr lang="en-US" noProof="0" dirty="0"/>
              <a:t>Module 1 Code Concepts</a:t>
            </a:r>
          </a:p>
          <a:p>
            <a:pPr marL="457200" indent="-457200">
              <a:buClr>
                <a:schemeClr val="accent6"/>
              </a:buClr>
              <a:buSzPct val="125000"/>
              <a:buFont typeface="Wingdings" panose="05000000000000000000" pitchFamily="2" charset="2"/>
              <a:buChar char="ü"/>
            </a:pPr>
            <a:r>
              <a:rPr lang="en-US" dirty="0"/>
              <a:t>Module 2 Code Concepts</a:t>
            </a:r>
          </a:p>
          <a:p>
            <a:pPr>
              <a:buClr>
                <a:schemeClr val="accent6"/>
              </a:buClr>
              <a:buSzPct val="125000"/>
              <a:buFont typeface="Courier New" panose="02070309020205020404" pitchFamily="49" charset="0"/>
              <a:buChar char="o"/>
            </a:pPr>
            <a:r>
              <a:rPr lang="en-US" noProof="0" dirty="0"/>
              <a:t>   Module 3 Code Concepts</a:t>
            </a:r>
            <a:endParaRPr lang="en-US" dirty="0"/>
          </a:p>
          <a:p>
            <a:pPr>
              <a:buClr>
                <a:schemeClr val="accent6"/>
              </a:buClr>
              <a:buSzPct val="125000"/>
              <a:buFont typeface="Courier New" panose="02070309020205020404" pitchFamily="49" charset="0"/>
              <a:buChar char="o"/>
            </a:pPr>
            <a:r>
              <a:rPr lang="en-US" dirty="0"/>
              <a:t>   Module 4 Code Amendments</a:t>
            </a:r>
            <a:endParaRPr lang="en-US" noProof="0" dirty="0"/>
          </a:p>
          <a:p>
            <a:endParaRPr lang="en-US" noProof="0" dirty="0"/>
          </a:p>
        </p:txBody>
      </p:sp>
      <p:cxnSp>
        <p:nvCxnSpPr>
          <p:cNvPr id="4" name="Straight Connector 3">
            <a:extLst>
              <a:ext uri="{FF2B5EF4-FFF2-40B4-BE49-F238E27FC236}">
                <a16:creationId xmlns:a16="http://schemas.microsoft.com/office/drawing/2014/main" id="{E64ED972-39A0-79EB-6E24-B6E1D8991299}"/>
              </a:ext>
            </a:extLst>
          </p:cNvPr>
          <p:cNvCxnSpPr>
            <a:cxnSpLocks/>
          </p:cNvCxnSpPr>
          <p:nvPr/>
        </p:nvCxnSpPr>
        <p:spPr>
          <a:xfrm>
            <a:off x="4495800" y="457200"/>
            <a:ext cx="0" cy="594360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3521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DBE80C-A941-64E7-23A6-329175AED0EC}"/>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92C19-721C-7261-DC09-090D324A9455}"/>
              </a:ext>
            </a:extLst>
          </p:cNvPr>
          <p:cNvSpPr>
            <a:spLocks noGrp="1"/>
          </p:cNvSpPr>
          <p:nvPr>
            <p:ph type="title"/>
          </p:nvPr>
        </p:nvSpPr>
        <p:spPr>
          <a:xfrm>
            <a:off x="838200" y="82500"/>
            <a:ext cx="10515600" cy="1325563"/>
          </a:xfrm>
        </p:spPr>
        <p:txBody>
          <a:bodyPr/>
          <a:lstStyle/>
          <a:p>
            <a:r>
              <a:rPr lang="en-US" b="1" dirty="0"/>
              <a:t>Code Update Organization</a:t>
            </a:r>
          </a:p>
        </p:txBody>
      </p:sp>
      <p:graphicFrame>
        <p:nvGraphicFramePr>
          <p:cNvPr id="7" name="Table 6">
            <a:extLst>
              <a:ext uri="{FF2B5EF4-FFF2-40B4-BE49-F238E27FC236}">
                <a16:creationId xmlns:a16="http://schemas.microsoft.com/office/drawing/2014/main" id="{F11E536B-4FFB-E3A9-F251-8E0E165AC9A3}"/>
              </a:ext>
            </a:extLst>
          </p:cNvPr>
          <p:cNvGraphicFramePr>
            <a:graphicFrameLocks noGrp="1"/>
          </p:cNvGraphicFramePr>
          <p:nvPr>
            <p:extLst>
              <p:ext uri="{D42A27DB-BD31-4B8C-83A1-F6EECF244321}">
                <p14:modId xmlns:p14="http://schemas.microsoft.com/office/powerpoint/2010/main" val="3152963267"/>
              </p:ext>
            </p:extLst>
          </p:nvPr>
        </p:nvGraphicFramePr>
        <p:xfrm>
          <a:off x="997527" y="1778924"/>
          <a:ext cx="10108277" cy="4023359"/>
        </p:xfrm>
        <a:graphic>
          <a:graphicData uri="http://schemas.openxmlformats.org/drawingml/2006/table">
            <a:tbl>
              <a:tblPr firstRow="1" firstCol="1" bandRow="1">
                <a:tableStyleId>{69012ECD-51FC-41F1-AA8D-1B2483CD663E}</a:tableStyleId>
              </a:tblPr>
              <a:tblGrid>
                <a:gridCol w="2723619">
                  <a:extLst>
                    <a:ext uri="{9D8B030D-6E8A-4147-A177-3AD203B41FA5}">
                      <a16:colId xmlns:a16="http://schemas.microsoft.com/office/drawing/2014/main" val="4151112416"/>
                    </a:ext>
                  </a:extLst>
                </a:gridCol>
                <a:gridCol w="2692532">
                  <a:extLst>
                    <a:ext uri="{9D8B030D-6E8A-4147-A177-3AD203B41FA5}">
                      <a16:colId xmlns:a16="http://schemas.microsoft.com/office/drawing/2014/main" val="824804646"/>
                    </a:ext>
                  </a:extLst>
                </a:gridCol>
                <a:gridCol w="2563170">
                  <a:extLst>
                    <a:ext uri="{9D8B030D-6E8A-4147-A177-3AD203B41FA5}">
                      <a16:colId xmlns:a16="http://schemas.microsoft.com/office/drawing/2014/main" val="1503933337"/>
                    </a:ext>
                  </a:extLst>
                </a:gridCol>
                <a:gridCol w="2128956">
                  <a:extLst>
                    <a:ext uri="{9D8B030D-6E8A-4147-A177-3AD203B41FA5}">
                      <a16:colId xmlns:a16="http://schemas.microsoft.com/office/drawing/2014/main" val="1659252982"/>
                    </a:ext>
                  </a:extLst>
                </a:gridCol>
              </a:tblGrid>
              <a:tr h="321869">
                <a:tc>
                  <a:txBody>
                    <a:bodyPr/>
                    <a:lstStyle/>
                    <a:p>
                      <a:pPr marL="0" marR="0">
                        <a:spcBef>
                          <a:spcPts val="600"/>
                        </a:spcBef>
                        <a:spcAft>
                          <a:spcPts val="600"/>
                        </a:spcAft>
                        <a:buNone/>
                      </a:pPr>
                      <a:r>
                        <a:rPr lang="en-US" sz="2000" dirty="0">
                          <a:effectLst/>
                        </a:rPr>
                        <a:t>Module 1</a:t>
                      </a:r>
                      <a:endParaRPr lang="en-US" sz="2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buNone/>
                      </a:pPr>
                      <a:r>
                        <a:rPr lang="en-US" sz="2000" dirty="0">
                          <a:effectLst/>
                        </a:rPr>
                        <a:t>Module 2</a:t>
                      </a:r>
                      <a:endParaRPr lang="en-US" sz="2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buNone/>
                      </a:pPr>
                      <a:r>
                        <a:rPr lang="en-US" sz="2000">
                          <a:effectLst/>
                        </a:rPr>
                        <a:t>Module 3</a:t>
                      </a:r>
                      <a:endParaRPr lang="en-US" sz="20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buNone/>
                      </a:pPr>
                      <a:r>
                        <a:rPr lang="en-US" sz="2000">
                          <a:effectLst/>
                        </a:rPr>
                        <a:t>Module 4</a:t>
                      </a:r>
                      <a:endParaRPr lang="en-US" sz="20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3084437"/>
                  </a:ext>
                </a:extLst>
              </a:tr>
              <a:tr h="3701490">
                <a:tc>
                  <a:txBody>
                    <a:bodyPr/>
                    <a:lstStyle/>
                    <a:p>
                      <a:pPr marL="0" marR="0">
                        <a:spcBef>
                          <a:spcPts val="600"/>
                        </a:spcBef>
                        <a:buNone/>
                      </a:pPr>
                      <a:r>
                        <a:rPr lang="en-US" sz="2000" b="0" dirty="0">
                          <a:solidFill>
                            <a:schemeClr val="bg1">
                              <a:lumMod val="50000"/>
                            </a:schemeClr>
                          </a:solidFill>
                          <a:effectLst/>
                        </a:rPr>
                        <a:t>Part 1 – Administration, Procedures, Enforcement, Permits and Fees </a:t>
                      </a:r>
                    </a:p>
                    <a:p>
                      <a:pPr marL="0" marR="0">
                        <a:spcBef>
                          <a:spcPts val="600"/>
                        </a:spcBef>
                        <a:buNone/>
                      </a:pPr>
                      <a:r>
                        <a:rPr lang="en-US" sz="2000" b="0" dirty="0">
                          <a:solidFill>
                            <a:schemeClr val="bg1">
                              <a:lumMod val="50000"/>
                            </a:schemeClr>
                          </a:solidFill>
                          <a:effectLst/>
                        </a:rPr>
                        <a:t>Part 3 – General Provisions (Lot of Record) </a:t>
                      </a:r>
                    </a:p>
                    <a:p>
                      <a:pPr marL="0" marR="0">
                        <a:spcBef>
                          <a:spcPts val="600"/>
                        </a:spcBef>
                        <a:buNone/>
                      </a:pPr>
                      <a:r>
                        <a:rPr lang="en-US" sz="2000" b="0" dirty="0">
                          <a:solidFill>
                            <a:schemeClr val="bg1">
                              <a:lumMod val="50000"/>
                            </a:schemeClr>
                          </a:solidFill>
                          <a:effectLst/>
                        </a:rPr>
                        <a:t>Part 7 – Conditional Uses and Community Service Uses</a:t>
                      </a:r>
                      <a:endParaRPr lang="en-US" sz="2000" b="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buNone/>
                      </a:pPr>
                      <a:r>
                        <a:rPr lang="en-US" sz="2000" dirty="0">
                          <a:solidFill>
                            <a:schemeClr val="bg1">
                              <a:lumMod val="50000"/>
                            </a:schemeClr>
                          </a:solidFill>
                          <a:effectLst/>
                        </a:rPr>
                        <a:t>Part 4 – Base Zones </a:t>
                      </a:r>
                    </a:p>
                    <a:p>
                      <a:pPr marL="0" marR="0">
                        <a:spcBef>
                          <a:spcPts val="600"/>
                        </a:spcBef>
                        <a:buNone/>
                      </a:pPr>
                      <a:r>
                        <a:rPr lang="en-US" sz="2000" dirty="0">
                          <a:solidFill>
                            <a:schemeClr val="bg1">
                              <a:lumMod val="50000"/>
                            </a:schemeClr>
                          </a:solidFill>
                          <a:effectLst/>
                        </a:rPr>
                        <a:t>Part 5 – Overlays</a:t>
                      </a:r>
                    </a:p>
                    <a:p>
                      <a:pPr marL="0" marR="0">
                        <a:spcBef>
                          <a:spcPts val="600"/>
                        </a:spcBef>
                        <a:buNone/>
                      </a:pPr>
                      <a:r>
                        <a:rPr lang="en-US" sz="2000" dirty="0">
                          <a:solidFill>
                            <a:schemeClr val="bg1">
                              <a:lumMod val="50000"/>
                            </a:schemeClr>
                          </a:solidFill>
                          <a:effectLst/>
                        </a:rPr>
                        <a:t>Part 6 – Common Development Standards</a:t>
                      </a:r>
                      <a:endParaRPr lang="en-US" sz="200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buNone/>
                      </a:pPr>
                      <a:r>
                        <a:rPr lang="en-US" sz="2000" b="1" dirty="0">
                          <a:effectLst/>
                        </a:rPr>
                        <a:t>Part 2 – Definitions</a:t>
                      </a:r>
                    </a:p>
                    <a:p>
                      <a:pPr marL="0" marR="0">
                        <a:spcBef>
                          <a:spcPts val="600"/>
                        </a:spcBef>
                        <a:buNone/>
                      </a:pPr>
                      <a:r>
                        <a:rPr lang="en-US" sz="2000" b="1" dirty="0">
                          <a:effectLst/>
                        </a:rPr>
                        <a:t>Part 8 – Specific Use Standards </a:t>
                      </a:r>
                    </a:p>
                    <a:p>
                      <a:pPr marL="0" marR="0">
                        <a:spcBef>
                          <a:spcPts val="600"/>
                        </a:spcBef>
                        <a:buNone/>
                      </a:pPr>
                      <a:r>
                        <a:rPr lang="en-US" sz="2000" b="1" dirty="0">
                          <a:effectLst/>
                        </a:rPr>
                        <a:t>Part 9 – Parcels, Lots, Property Lines and Land Divisions</a:t>
                      </a:r>
                    </a:p>
                    <a:p>
                      <a:pPr marL="0" marR="0">
                        <a:spcBef>
                          <a:spcPts val="600"/>
                        </a:spcBef>
                        <a:spcAft>
                          <a:spcPts val="600"/>
                        </a:spcAft>
                        <a:buNone/>
                      </a:pPr>
                      <a:r>
                        <a:rPr lang="en-US" sz="2000" dirty="0">
                          <a:effectLst/>
                        </a:rPr>
                        <a:t> </a:t>
                      </a:r>
                      <a:endParaRPr lang="en-US" sz="2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buNone/>
                      </a:pPr>
                      <a:r>
                        <a:rPr lang="en-US" sz="2000" dirty="0">
                          <a:solidFill>
                            <a:schemeClr val="bg1">
                              <a:lumMod val="50000"/>
                            </a:schemeClr>
                          </a:solidFill>
                          <a:effectLst/>
                        </a:rPr>
                        <a:t>Conforming amendments</a:t>
                      </a:r>
                    </a:p>
                    <a:p>
                      <a:pPr marL="0" marR="0">
                        <a:spcBef>
                          <a:spcPts val="600"/>
                        </a:spcBef>
                        <a:buNone/>
                      </a:pPr>
                      <a:r>
                        <a:rPr lang="en-US" sz="2000" dirty="0">
                          <a:solidFill>
                            <a:schemeClr val="bg1">
                              <a:lumMod val="50000"/>
                            </a:schemeClr>
                          </a:solidFill>
                          <a:effectLst/>
                        </a:rPr>
                        <a:t>Code sections identified for further refinement</a:t>
                      </a:r>
                    </a:p>
                    <a:p>
                      <a:pPr marL="0" marR="0">
                        <a:spcBef>
                          <a:spcPts val="600"/>
                        </a:spcBef>
                        <a:buNone/>
                      </a:pPr>
                      <a:r>
                        <a:rPr lang="en-US" sz="2000" dirty="0">
                          <a:solidFill>
                            <a:schemeClr val="bg1">
                              <a:lumMod val="50000"/>
                            </a:schemeClr>
                          </a:solidFill>
                          <a:effectLst/>
                        </a:rPr>
                        <a:t>Additional graphics and formatting</a:t>
                      </a:r>
                      <a:endParaRPr lang="en-US" sz="2000" dirty="0">
                        <a:solidFill>
                          <a:schemeClr val="bg1">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36681473"/>
                  </a:ext>
                </a:extLst>
              </a:tr>
            </a:tbl>
          </a:graphicData>
        </a:graphic>
      </p:graphicFrame>
      <p:sp>
        <p:nvSpPr>
          <p:cNvPr id="3" name="TextBox 2">
            <a:extLst>
              <a:ext uri="{FF2B5EF4-FFF2-40B4-BE49-F238E27FC236}">
                <a16:creationId xmlns:a16="http://schemas.microsoft.com/office/drawing/2014/main" id="{25F0BDEB-C01F-2E04-7AC6-C3146FDEC4A1}"/>
              </a:ext>
            </a:extLst>
          </p:cNvPr>
          <p:cNvSpPr txBox="1"/>
          <p:nvPr/>
        </p:nvSpPr>
        <p:spPr>
          <a:xfrm>
            <a:off x="11302539" y="6216134"/>
            <a:ext cx="308098"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353263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722BB2-D1F3-FEF5-416F-FAA79B4366BF}"/>
              </a:ext>
            </a:extLst>
          </p:cNvPr>
          <p:cNvSpPr/>
          <p:nvPr/>
        </p:nvSpPr>
        <p:spPr>
          <a:xfrm>
            <a:off x="0" y="0"/>
            <a:ext cx="12192000" cy="129492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71692-854C-4B45-AABF-34474508FB85}"/>
              </a:ext>
            </a:extLst>
          </p:cNvPr>
          <p:cNvSpPr>
            <a:spLocks noGrp="1"/>
          </p:cNvSpPr>
          <p:nvPr>
            <p:ph type="title"/>
          </p:nvPr>
        </p:nvSpPr>
        <p:spPr>
          <a:xfrm>
            <a:off x="854825" y="99125"/>
            <a:ext cx="10515600" cy="1325563"/>
          </a:xfrm>
        </p:spPr>
        <p:txBody>
          <a:bodyPr/>
          <a:lstStyle/>
          <a:p>
            <a:r>
              <a:rPr lang="en-US" b="1" dirty="0"/>
              <a:t>Tonight’s Focus: Module 3 Key Issues</a:t>
            </a:r>
          </a:p>
        </p:txBody>
      </p:sp>
      <p:sp>
        <p:nvSpPr>
          <p:cNvPr id="3" name="Content Placeholder 2">
            <a:extLst>
              <a:ext uri="{FF2B5EF4-FFF2-40B4-BE49-F238E27FC236}">
                <a16:creationId xmlns:a16="http://schemas.microsoft.com/office/drawing/2014/main" id="{C4EFFBF1-8510-A1B0-A105-A777E6FD0916}"/>
              </a:ext>
            </a:extLst>
          </p:cNvPr>
          <p:cNvSpPr>
            <a:spLocks noGrp="1"/>
          </p:cNvSpPr>
          <p:nvPr>
            <p:ph idx="1"/>
          </p:nvPr>
        </p:nvSpPr>
        <p:spPr>
          <a:xfrm>
            <a:off x="6096000" y="1978025"/>
            <a:ext cx="4613031" cy="4351338"/>
          </a:xfrm>
        </p:spPr>
        <p:txBody>
          <a:bodyPr/>
          <a:lstStyle/>
          <a:p>
            <a:pPr marL="0" indent="0">
              <a:buNone/>
            </a:pPr>
            <a:r>
              <a:rPr lang="en-US" b="1" dirty="0">
                <a:solidFill>
                  <a:schemeClr val="accent5">
                    <a:lumMod val="50000"/>
                  </a:schemeClr>
                </a:solidFill>
              </a:rPr>
              <a:t>Part 9: Land Divisions</a:t>
            </a:r>
          </a:p>
          <a:p>
            <a:r>
              <a:rPr lang="en-US" dirty="0"/>
              <a:t>Revising categories of land divisions from four to two</a:t>
            </a:r>
          </a:p>
          <a:p>
            <a:r>
              <a:rPr lang="en-US" dirty="0"/>
              <a:t>Streamlining procedures &amp; submittal requirements for tentative plans</a:t>
            </a:r>
          </a:p>
          <a:p>
            <a:r>
              <a:rPr lang="en-US" dirty="0"/>
              <a:t>Incorporation of Middle Housing land division procedures </a:t>
            </a:r>
          </a:p>
        </p:txBody>
      </p:sp>
      <p:sp>
        <p:nvSpPr>
          <p:cNvPr id="4" name="Content Placeholder 2">
            <a:extLst>
              <a:ext uri="{FF2B5EF4-FFF2-40B4-BE49-F238E27FC236}">
                <a16:creationId xmlns:a16="http://schemas.microsoft.com/office/drawing/2014/main" id="{B3BE16E8-6FF2-39ED-BB62-4DA62144A2E8}"/>
              </a:ext>
            </a:extLst>
          </p:cNvPr>
          <p:cNvSpPr txBox="1">
            <a:spLocks/>
          </p:cNvSpPr>
          <p:nvPr/>
        </p:nvSpPr>
        <p:spPr>
          <a:xfrm>
            <a:off x="990600" y="1978025"/>
            <a:ext cx="4613031"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5">
                    <a:lumMod val="50000"/>
                  </a:schemeClr>
                </a:solidFill>
              </a:rPr>
              <a:t>Part 8: Specific Use Standards</a:t>
            </a:r>
          </a:p>
          <a:p>
            <a:r>
              <a:rPr lang="en-US" dirty="0"/>
              <a:t>Improvements to the Site Design Review process and approval criteria</a:t>
            </a:r>
          </a:p>
          <a:p>
            <a:r>
              <a:rPr lang="en-US" dirty="0"/>
              <a:t>Relocation of specific use standards</a:t>
            </a:r>
          </a:p>
          <a:p>
            <a:r>
              <a:rPr lang="en-US" dirty="0"/>
              <a:t>Farm Store standards</a:t>
            </a:r>
          </a:p>
          <a:p>
            <a:r>
              <a:rPr lang="en-US" dirty="0"/>
              <a:t>Incorporation of Middle Housing standards</a:t>
            </a:r>
          </a:p>
        </p:txBody>
      </p:sp>
      <p:sp>
        <p:nvSpPr>
          <p:cNvPr id="6" name="TextBox 5">
            <a:extLst>
              <a:ext uri="{FF2B5EF4-FFF2-40B4-BE49-F238E27FC236}">
                <a16:creationId xmlns:a16="http://schemas.microsoft.com/office/drawing/2014/main" id="{973A7E71-B994-C552-20F8-04A1B99C8757}"/>
              </a:ext>
            </a:extLst>
          </p:cNvPr>
          <p:cNvSpPr txBox="1"/>
          <p:nvPr/>
        </p:nvSpPr>
        <p:spPr>
          <a:xfrm>
            <a:off x="11302539" y="6216134"/>
            <a:ext cx="308098"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1389306379"/>
      </p:ext>
    </p:extLst>
  </p:cSld>
  <p:clrMapOvr>
    <a:masterClrMapping/>
  </p:clrMapOvr>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TM10001115[[fn=Parcel]]</Template>
  <TotalTime>8575</TotalTime>
  <Words>1367</Words>
  <Application>Microsoft Office PowerPoint</Application>
  <PresentationFormat>Widescreen</PresentationFormat>
  <Paragraphs>211</Paragraphs>
  <Slides>19</Slides>
  <Notes>7</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Courier New</vt:lpstr>
      <vt:lpstr>Wingdings</vt:lpstr>
      <vt:lpstr>Office Theme</vt:lpstr>
      <vt:lpstr>Multnomah County Code Update Project</vt:lpstr>
      <vt:lpstr>Presentation  Agenda</vt:lpstr>
      <vt:lpstr>Project Team</vt:lpstr>
      <vt:lpstr>Project Background</vt:lpstr>
      <vt:lpstr>Overall Process </vt:lpstr>
      <vt:lpstr>Current Project Schedule – Phases 3-4</vt:lpstr>
      <vt:lpstr>Tasks Completed  to Date</vt:lpstr>
      <vt:lpstr>Code Update Organization</vt:lpstr>
      <vt:lpstr>Tonight’s Focus: Module 3 Key Issues</vt:lpstr>
      <vt:lpstr>Site Design Review</vt:lpstr>
      <vt:lpstr>Specific Use Standards</vt:lpstr>
      <vt:lpstr>Farm Store Standards</vt:lpstr>
      <vt:lpstr>Middle Housing Standards</vt:lpstr>
      <vt:lpstr>Land Divisions</vt:lpstr>
      <vt:lpstr>Middle Housing Land Divisions</vt:lpstr>
      <vt:lpstr>Next Steps</vt:lpstr>
      <vt:lpstr>Next Steps – Stakeholder &amp; Community Outreach</vt:lpstr>
      <vt:lpstr>Additional Questions  and Discussion</vt:lpstr>
      <vt:lpstr>Project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Emma-Quin Smith</dc:creator>
  <cp:lastModifiedBy>Kevin Cook</cp:lastModifiedBy>
  <cp:revision>65</cp:revision>
  <dcterms:created xsi:type="dcterms:W3CDTF">2025-05-27T20:17:01Z</dcterms:created>
  <dcterms:modified xsi:type="dcterms:W3CDTF">2026-06-01T18:01:27Z</dcterms:modified>
</cp:coreProperties>
</file>