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74" r:id="rId6"/>
    <p:sldId id="259" r:id="rId7"/>
    <p:sldId id="275" r:id="rId8"/>
    <p:sldId id="261" r:id="rId9"/>
    <p:sldId id="307" r:id="rId10"/>
    <p:sldId id="301" r:id="rId11"/>
    <p:sldId id="260" r:id="rId12"/>
    <p:sldId id="270" r:id="rId13"/>
    <p:sldId id="306" r:id="rId14"/>
    <p:sldId id="276" r:id="rId15"/>
    <p:sldId id="272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719"/>
  </p:normalViewPr>
  <p:slideViewPr>
    <p:cSldViewPr snapToGrid="0">
      <p:cViewPr varScale="1">
        <p:scale>
          <a:sx n="77" d="100"/>
          <a:sy n="77" d="100"/>
        </p:scale>
        <p:origin x="31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53E07-85DB-44B7-B402-88B40CC61337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6BDE436A-3EF3-425A-AFEC-ED77F5CB164E}">
      <dgm:prSet phldrT="[Text]"/>
      <dgm:spPr/>
      <dgm:t>
        <a:bodyPr/>
        <a:lstStyle/>
        <a:p>
          <a:r>
            <a:rPr lang="en-US" dirty="0"/>
            <a:t>Code Audit</a:t>
          </a:r>
        </a:p>
      </dgm:t>
    </dgm:pt>
    <dgm:pt modelId="{885A52A3-0DC2-48C8-B746-EB4F2723C5D0}" type="parTrans" cxnId="{14A731D9-25CD-4378-A23A-547D74277378}">
      <dgm:prSet/>
      <dgm:spPr/>
      <dgm:t>
        <a:bodyPr/>
        <a:lstStyle/>
        <a:p>
          <a:endParaRPr lang="en-US"/>
        </a:p>
      </dgm:t>
    </dgm:pt>
    <dgm:pt modelId="{F53F3DA0-23CF-4231-AA1D-89E1EEB81CCB}" type="sibTrans" cxnId="{14A731D9-25CD-4378-A23A-547D74277378}">
      <dgm:prSet/>
      <dgm:spPr/>
      <dgm:t>
        <a:bodyPr/>
        <a:lstStyle/>
        <a:p>
          <a:endParaRPr lang="en-US"/>
        </a:p>
      </dgm:t>
    </dgm:pt>
    <dgm:pt modelId="{7C971B6F-6D2B-4A33-AAE5-702EA4AA6B9E}">
      <dgm:prSet phldrT="[Text]"/>
      <dgm:spPr/>
      <dgm:t>
        <a:bodyPr/>
        <a:lstStyle/>
        <a:p>
          <a:r>
            <a:rPr lang="en-US" dirty="0"/>
            <a:t>Policy Options &amp; Direction</a:t>
          </a:r>
        </a:p>
      </dgm:t>
    </dgm:pt>
    <dgm:pt modelId="{F180EA16-82A0-45AC-A9FA-01F50B27692B}" type="parTrans" cxnId="{3C9CB176-FA89-4E67-ADE4-47E39F65F967}">
      <dgm:prSet/>
      <dgm:spPr/>
      <dgm:t>
        <a:bodyPr/>
        <a:lstStyle/>
        <a:p>
          <a:endParaRPr lang="en-US"/>
        </a:p>
      </dgm:t>
    </dgm:pt>
    <dgm:pt modelId="{4BC6D5BA-F862-4A1B-A216-9E5412D43872}" type="sibTrans" cxnId="{3C9CB176-FA89-4E67-ADE4-47E39F65F967}">
      <dgm:prSet/>
      <dgm:spPr/>
      <dgm:t>
        <a:bodyPr/>
        <a:lstStyle/>
        <a:p>
          <a:endParaRPr lang="en-US"/>
        </a:p>
      </dgm:t>
    </dgm:pt>
    <dgm:pt modelId="{8C8D6209-E5F1-4CB2-BF9E-93571074F3FE}">
      <dgm:prSet phldrT="[Text]"/>
      <dgm:spPr/>
      <dgm:t>
        <a:bodyPr/>
        <a:lstStyle/>
        <a:p>
          <a:r>
            <a:rPr lang="en-US" dirty="0"/>
            <a:t>Adoption</a:t>
          </a:r>
        </a:p>
      </dgm:t>
    </dgm:pt>
    <dgm:pt modelId="{2F0E1CBC-DA76-4DF8-8DF7-88CEE2E8761B}" type="parTrans" cxnId="{DEB54D4F-E6B4-4108-BE85-6F19F1BB092E}">
      <dgm:prSet/>
      <dgm:spPr/>
      <dgm:t>
        <a:bodyPr/>
        <a:lstStyle/>
        <a:p>
          <a:endParaRPr lang="en-US"/>
        </a:p>
      </dgm:t>
    </dgm:pt>
    <dgm:pt modelId="{A31D6E66-2231-4A51-809C-B78C586E8C28}" type="sibTrans" cxnId="{DEB54D4F-E6B4-4108-BE85-6F19F1BB092E}">
      <dgm:prSet/>
      <dgm:spPr/>
      <dgm:t>
        <a:bodyPr/>
        <a:lstStyle/>
        <a:p>
          <a:endParaRPr lang="en-US"/>
        </a:p>
      </dgm:t>
    </dgm:pt>
    <dgm:pt modelId="{975C4A01-17E5-4A1A-922A-344C68302236}">
      <dgm:prSet/>
      <dgm:spPr/>
      <dgm:t>
        <a:bodyPr/>
        <a:lstStyle/>
        <a:p>
          <a:r>
            <a:rPr lang="en-US" dirty="0"/>
            <a:t>Code Rewrite</a:t>
          </a:r>
        </a:p>
      </dgm:t>
    </dgm:pt>
    <dgm:pt modelId="{DD759374-C64C-42C3-AC6D-BC35564DAB50}" type="parTrans" cxnId="{094D7FA6-7BC1-4434-996F-C2C8B0148F82}">
      <dgm:prSet/>
      <dgm:spPr/>
      <dgm:t>
        <a:bodyPr/>
        <a:lstStyle/>
        <a:p>
          <a:endParaRPr lang="en-US"/>
        </a:p>
      </dgm:t>
    </dgm:pt>
    <dgm:pt modelId="{3D06597C-01C3-4357-A743-73C6E700B0DA}" type="sibTrans" cxnId="{094D7FA6-7BC1-4434-996F-C2C8B0148F82}">
      <dgm:prSet/>
      <dgm:spPr/>
      <dgm:t>
        <a:bodyPr/>
        <a:lstStyle/>
        <a:p>
          <a:endParaRPr lang="en-US"/>
        </a:p>
      </dgm:t>
    </dgm:pt>
    <dgm:pt modelId="{105E6E58-DD3A-428D-B0FA-2611CC95D1CC}" type="pres">
      <dgm:prSet presAssocID="{21453E07-85DB-44B7-B402-88B40CC61337}" presName="CompostProcess" presStyleCnt="0">
        <dgm:presLayoutVars>
          <dgm:dir/>
          <dgm:resizeHandles val="exact"/>
        </dgm:presLayoutVars>
      </dgm:prSet>
      <dgm:spPr/>
    </dgm:pt>
    <dgm:pt modelId="{603CE5CD-2AC8-4F05-AEEB-1E01EC4E64B6}" type="pres">
      <dgm:prSet presAssocID="{21453E07-85DB-44B7-B402-88B40CC61337}" presName="arrow" presStyleLbl="bgShp" presStyleIdx="0" presStyleCnt="1" custLinFactNeighborX="1228"/>
      <dgm:spPr/>
    </dgm:pt>
    <dgm:pt modelId="{C2AD3567-C8B2-4C89-875B-BE2D1DCFB363}" type="pres">
      <dgm:prSet presAssocID="{21453E07-85DB-44B7-B402-88B40CC61337}" presName="linearProcess" presStyleCnt="0"/>
      <dgm:spPr/>
    </dgm:pt>
    <dgm:pt modelId="{50F8B5F8-D2A4-4999-A1E4-92146DBC2C6C}" type="pres">
      <dgm:prSet presAssocID="{6BDE436A-3EF3-425A-AFEC-ED77F5CB164E}" presName="textNode" presStyleLbl="node1" presStyleIdx="0" presStyleCnt="4" custScaleY="68656">
        <dgm:presLayoutVars>
          <dgm:bulletEnabled val="1"/>
        </dgm:presLayoutVars>
      </dgm:prSet>
      <dgm:spPr/>
    </dgm:pt>
    <dgm:pt modelId="{6BE797C9-1727-4589-A5BF-75135BEBE14D}" type="pres">
      <dgm:prSet presAssocID="{F53F3DA0-23CF-4231-AA1D-89E1EEB81CCB}" presName="sibTrans" presStyleCnt="0"/>
      <dgm:spPr/>
    </dgm:pt>
    <dgm:pt modelId="{E52A0347-3E9B-47E8-B811-DCAFDA787858}" type="pres">
      <dgm:prSet presAssocID="{7C971B6F-6D2B-4A33-AAE5-702EA4AA6B9E}" presName="textNode" presStyleLbl="node1" presStyleIdx="1" presStyleCnt="4" custScaleY="68656">
        <dgm:presLayoutVars>
          <dgm:bulletEnabled val="1"/>
        </dgm:presLayoutVars>
      </dgm:prSet>
      <dgm:spPr/>
    </dgm:pt>
    <dgm:pt modelId="{339FCECC-71B3-4A0D-9944-404246F02617}" type="pres">
      <dgm:prSet presAssocID="{4BC6D5BA-F862-4A1B-A216-9E5412D43872}" presName="sibTrans" presStyleCnt="0"/>
      <dgm:spPr/>
    </dgm:pt>
    <dgm:pt modelId="{AF5F5D05-BFDF-4B21-ADDB-B321AA85A7B8}" type="pres">
      <dgm:prSet presAssocID="{975C4A01-17E5-4A1A-922A-344C68302236}" presName="textNode" presStyleLbl="node1" presStyleIdx="2" presStyleCnt="4" custScaleY="68656">
        <dgm:presLayoutVars>
          <dgm:bulletEnabled val="1"/>
        </dgm:presLayoutVars>
      </dgm:prSet>
      <dgm:spPr/>
    </dgm:pt>
    <dgm:pt modelId="{8BCEFC58-28D7-4502-A68D-D4E9F7D5944B}" type="pres">
      <dgm:prSet presAssocID="{3D06597C-01C3-4357-A743-73C6E700B0DA}" presName="sibTrans" presStyleCnt="0"/>
      <dgm:spPr/>
    </dgm:pt>
    <dgm:pt modelId="{5C234731-55F8-4CA6-997A-9C531ADB3666}" type="pres">
      <dgm:prSet presAssocID="{8C8D6209-E5F1-4CB2-BF9E-93571074F3FE}" presName="textNode" presStyleLbl="node1" presStyleIdx="3" presStyleCnt="4" custScaleY="68548">
        <dgm:presLayoutVars>
          <dgm:bulletEnabled val="1"/>
        </dgm:presLayoutVars>
      </dgm:prSet>
      <dgm:spPr/>
    </dgm:pt>
  </dgm:ptLst>
  <dgm:cxnLst>
    <dgm:cxn modelId="{7E092A0C-8CA1-46B2-8C82-C2E324F82779}" type="presOf" srcId="{8C8D6209-E5F1-4CB2-BF9E-93571074F3FE}" destId="{5C234731-55F8-4CA6-997A-9C531ADB3666}" srcOrd="0" destOrd="0" presId="urn:microsoft.com/office/officeart/2005/8/layout/hProcess9"/>
    <dgm:cxn modelId="{DEB54D4F-E6B4-4108-BE85-6F19F1BB092E}" srcId="{21453E07-85DB-44B7-B402-88B40CC61337}" destId="{8C8D6209-E5F1-4CB2-BF9E-93571074F3FE}" srcOrd="3" destOrd="0" parTransId="{2F0E1CBC-DA76-4DF8-8DF7-88CEE2E8761B}" sibTransId="{A31D6E66-2231-4A51-809C-B78C586E8C28}"/>
    <dgm:cxn modelId="{3C9CB176-FA89-4E67-ADE4-47E39F65F967}" srcId="{21453E07-85DB-44B7-B402-88B40CC61337}" destId="{7C971B6F-6D2B-4A33-AAE5-702EA4AA6B9E}" srcOrd="1" destOrd="0" parTransId="{F180EA16-82A0-45AC-A9FA-01F50B27692B}" sibTransId="{4BC6D5BA-F862-4A1B-A216-9E5412D43872}"/>
    <dgm:cxn modelId="{094D7FA6-7BC1-4434-996F-C2C8B0148F82}" srcId="{21453E07-85DB-44B7-B402-88B40CC61337}" destId="{975C4A01-17E5-4A1A-922A-344C68302236}" srcOrd="2" destOrd="0" parTransId="{DD759374-C64C-42C3-AC6D-BC35564DAB50}" sibTransId="{3D06597C-01C3-4357-A743-73C6E700B0DA}"/>
    <dgm:cxn modelId="{B589B3B2-0B1C-4B7C-BE6E-B20337567A6C}" type="presOf" srcId="{975C4A01-17E5-4A1A-922A-344C68302236}" destId="{AF5F5D05-BFDF-4B21-ADDB-B321AA85A7B8}" srcOrd="0" destOrd="0" presId="urn:microsoft.com/office/officeart/2005/8/layout/hProcess9"/>
    <dgm:cxn modelId="{C6CF77CF-3EE8-42B5-8823-18C79A859E76}" type="presOf" srcId="{7C971B6F-6D2B-4A33-AAE5-702EA4AA6B9E}" destId="{E52A0347-3E9B-47E8-B811-DCAFDA787858}" srcOrd="0" destOrd="0" presId="urn:microsoft.com/office/officeart/2005/8/layout/hProcess9"/>
    <dgm:cxn modelId="{14A731D9-25CD-4378-A23A-547D74277378}" srcId="{21453E07-85DB-44B7-B402-88B40CC61337}" destId="{6BDE436A-3EF3-425A-AFEC-ED77F5CB164E}" srcOrd="0" destOrd="0" parTransId="{885A52A3-0DC2-48C8-B746-EB4F2723C5D0}" sibTransId="{F53F3DA0-23CF-4231-AA1D-89E1EEB81CCB}"/>
    <dgm:cxn modelId="{D338CCDC-0AD6-494E-A7BD-9EBEA99FA64B}" type="presOf" srcId="{6BDE436A-3EF3-425A-AFEC-ED77F5CB164E}" destId="{50F8B5F8-D2A4-4999-A1E4-92146DBC2C6C}" srcOrd="0" destOrd="0" presId="urn:microsoft.com/office/officeart/2005/8/layout/hProcess9"/>
    <dgm:cxn modelId="{8C7AD7DF-A1CA-4F27-A70E-EFE6541AA7B5}" type="presOf" srcId="{21453E07-85DB-44B7-B402-88B40CC61337}" destId="{105E6E58-DD3A-428D-B0FA-2611CC95D1CC}" srcOrd="0" destOrd="0" presId="urn:microsoft.com/office/officeart/2005/8/layout/hProcess9"/>
    <dgm:cxn modelId="{1D71D40F-D0E6-4122-832E-99C501A3BEE3}" type="presParOf" srcId="{105E6E58-DD3A-428D-B0FA-2611CC95D1CC}" destId="{603CE5CD-2AC8-4F05-AEEB-1E01EC4E64B6}" srcOrd="0" destOrd="0" presId="urn:microsoft.com/office/officeart/2005/8/layout/hProcess9"/>
    <dgm:cxn modelId="{0932F40E-B77B-4464-A2B2-16E7438E937A}" type="presParOf" srcId="{105E6E58-DD3A-428D-B0FA-2611CC95D1CC}" destId="{C2AD3567-C8B2-4C89-875B-BE2D1DCFB363}" srcOrd="1" destOrd="0" presId="urn:microsoft.com/office/officeart/2005/8/layout/hProcess9"/>
    <dgm:cxn modelId="{0A33BC85-9567-40C2-A161-D2A171A0A5D2}" type="presParOf" srcId="{C2AD3567-C8B2-4C89-875B-BE2D1DCFB363}" destId="{50F8B5F8-D2A4-4999-A1E4-92146DBC2C6C}" srcOrd="0" destOrd="0" presId="urn:microsoft.com/office/officeart/2005/8/layout/hProcess9"/>
    <dgm:cxn modelId="{640E4908-979C-4BDD-9FDF-7B9ECDA4DA18}" type="presParOf" srcId="{C2AD3567-C8B2-4C89-875B-BE2D1DCFB363}" destId="{6BE797C9-1727-4589-A5BF-75135BEBE14D}" srcOrd="1" destOrd="0" presId="urn:microsoft.com/office/officeart/2005/8/layout/hProcess9"/>
    <dgm:cxn modelId="{8F546D9E-2C02-44F7-8430-6F8FCF53A1AB}" type="presParOf" srcId="{C2AD3567-C8B2-4C89-875B-BE2D1DCFB363}" destId="{E52A0347-3E9B-47E8-B811-DCAFDA787858}" srcOrd="2" destOrd="0" presId="urn:microsoft.com/office/officeart/2005/8/layout/hProcess9"/>
    <dgm:cxn modelId="{8280E749-07C7-4FCB-855B-D03F8DB996E9}" type="presParOf" srcId="{C2AD3567-C8B2-4C89-875B-BE2D1DCFB363}" destId="{339FCECC-71B3-4A0D-9944-404246F02617}" srcOrd="3" destOrd="0" presId="urn:microsoft.com/office/officeart/2005/8/layout/hProcess9"/>
    <dgm:cxn modelId="{5B885739-CC33-4C72-8D82-44D1079C6CFF}" type="presParOf" srcId="{C2AD3567-C8B2-4C89-875B-BE2D1DCFB363}" destId="{AF5F5D05-BFDF-4B21-ADDB-B321AA85A7B8}" srcOrd="4" destOrd="0" presId="urn:microsoft.com/office/officeart/2005/8/layout/hProcess9"/>
    <dgm:cxn modelId="{BDB89F06-EEA4-43B2-A8B0-6F2D2BBE724E}" type="presParOf" srcId="{C2AD3567-C8B2-4C89-875B-BE2D1DCFB363}" destId="{8BCEFC58-28D7-4502-A68D-D4E9F7D5944B}" srcOrd="5" destOrd="0" presId="urn:microsoft.com/office/officeart/2005/8/layout/hProcess9"/>
    <dgm:cxn modelId="{B1CBFFD0-7935-4852-9979-F78D1D9579AB}" type="presParOf" srcId="{C2AD3567-C8B2-4C89-875B-BE2D1DCFB363}" destId="{5C234731-55F8-4CA6-997A-9C531ADB366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51929-A17F-4EFB-B6A3-AC06BEAF89D3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3DCE18-AA7B-4997-A598-787A09E1FDA2}">
      <dgm:prSet phldrT="[Text]"/>
      <dgm:spPr/>
      <dgm:t>
        <a:bodyPr/>
        <a:lstStyle/>
        <a:p>
          <a:r>
            <a:rPr lang="en-US" b="1" dirty="0"/>
            <a:t>CODE ORGANIZATION</a:t>
          </a:r>
        </a:p>
      </dgm:t>
    </dgm:pt>
    <dgm:pt modelId="{120D687F-133C-423C-B8A8-0A87068B67AE}" type="parTrans" cxnId="{20901854-27D3-4880-AA85-BC901C12526C}">
      <dgm:prSet/>
      <dgm:spPr/>
      <dgm:t>
        <a:bodyPr/>
        <a:lstStyle/>
        <a:p>
          <a:endParaRPr lang="en-US"/>
        </a:p>
      </dgm:t>
    </dgm:pt>
    <dgm:pt modelId="{06C4C9BF-010E-4C7A-8616-84D293A123A8}" type="sibTrans" cxnId="{20901854-27D3-4880-AA85-BC901C12526C}">
      <dgm:prSet/>
      <dgm:spPr/>
      <dgm:t>
        <a:bodyPr/>
        <a:lstStyle/>
        <a:p>
          <a:endParaRPr lang="en-US"/>
        </a:p>
      </dgm:t>
    </dgm:pt>
    <dgm:pt modelId="{D0636D39-4647-4DEA-BB43-6DFD21CB1849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APPLICATION PROCEDURES</a:t>
          </a:r>
        </a:p>
      </dgm:t>
    </dgm:pt>
    <dgm:pt modelId="{C7860657-FF84-4CA9-96A5-6E69961E82DB}" type="parTrans" cxnId="{704BAE13-90D7-4C50-B95E-3BFCC9CD6AC9}">
      <dgm:prSet/>
      <dgm:spPr/>
      <dgm:t>
        <a:bodyPr/>
        <a:lstStyle/>
        <a:p>
          <a:endParaRPr lang="en-US"/>
        </a:p>
      </dgm:t>
    </dgm:pt>
    <dgm:pt modelId="{9CD32D9F-C970-4962-9FC7-EDAF89085647}" type="sibTrans" cxnId="{704BAE13-90D7-4C50-B95E-3BFCC9CD6AC9}">
      <dgm:prSet/>
      <dgm:spPr/>
      <dgm:t>
        <a:bodyPr/>
        <a:lstStyle/>
        <a:p>
          <a:endParaRPr lang="en-US"/>
        </a:p>
      </dgm:t>
    </dgm:pt>
    <dgm:pt modelId="{ED1C1DB6-B31C-459F-ABAF-D9D07CEFC269}">
      <dgm:prSet/>
      <dgm:spPr/>
      <dgm:t>
        <a:bodyPr/>
        <a:lstStyle/>
        <a:p>
          <a:r>
            <a:rPr lang="en-US" b="1" dirty="0"/>
            <a:t>COMMON DEVELOPMENT STANDARDS</a:t>
          </a:r>
        </a:p>
      </dgm:t>
    </dgm:pt>
    <dgm:pt modelId="{4F4D4D5C-C5E9-4ADB-B89C-D339985FBE31}" type="parTrans" cxnId="{47A22D6D-A8A0-4197-BDA5-90F474C1E125}">
      <dgm:prSet/>
      <dgm:spPr/>
      <dgm:t>
        <a:bodyPr/>
        <a:lstStyle/>
        <a:p>
          <a:endParaRPr lang="en-US"/>
        </a:p>
      </dgm:t>
    </dgm:pt>
    <dgm:pt modelId="{E0AAFBAE-39F3-4306-B49C-311E2FA998E3}" type="sibTrans" cxnId="{47A22D6D-A8A0-4197-BDA5-90F474C1E125}">
      <dgm:prSet/>
      <dgm:spPr/>
      <dgm:t>
        <a:bodyPr/>
        <a:lstStyle/>
        <a:p>
          <a:endParaRPr lang="en-US"/>
        </a:p>
      </dgm:t>
    </dgm:pt>
    <dgm:pt modelId="{3BAA9BA7-046F-465E-975B-48689A7F872E}">
      <dgm:prSet/>
      <dgm:spPr/>
      <dgm:t>
        <a:bodyPr/>
        <a:lstStyle/>
        <a:p>
          <a:r>
            <a:rPr lang="en-US" b="1" dirty="0"/>
            <a:t>CONDITIONAL USES</a:t>
          </a:r>
        </a:p>
      </dgm:t>
    </dgm:pt>
    <dgm:pt modelId="{A0FDAF53-931E-4A40-9D91-FD9AE808E96A}" type="parTrans" cxnId="{C9F85837-2101-4035-9924-F2CFE7A422EE}">
      <dgm:prSet/>
      <dgm:spPr/>
      <dgm:t>
        <a:bodyPr/>
        <a:lstStyle/>
        <a:p>
          <a:endParaRPr lang="en-US"/>
        </a:p>
      </dgm:t>
    </dgm:pt>
    <dgm:pt modelId="{8366196C-5B92-44F3-BB9D-6DD00BCCBBE3}" type="sibTrans" cxnId="{C9F85837-2101-4035-9924-F2CFE7A422EE}">
      <dgm:prSet/>
      <dgm:spPr/>
      <dgm:t>
        <a:bodyPr/>
        <a:lstStyle/>
        <a:p>
          <a:endParaRPr lang="en-US"/>
        </a:p>
      </dgm:t>
    </dgm:pt>
    <dgm:pt modelId="{A6D5FF6D-9554-408C-A865-4B51D76DCF24}">
      <dgm:prSet/>
      <dgm:spPr/>
      <dgm:t>
        <a:bodyPr/>
        <a:lstStyle/>
        <a:p>
          <a:r>
            <a:rPr lang="en-US" b="1" dirty="0"/>
            <a:t>SPECIFIC USE STANDARDS</a:t>
          </a:r>
        </a:p>
      </dgm:t>
    </dgm:pt>
    <dgm:pt modelId="{D00F842A-FAF7-4B81-BB35-C2B513BADAB8}" type="parTrans" cxnId="{F3AFD5EE-E540-44BE-9841-919B7C841C22}">
      <dgm:prSet/>
      <dgm:spPr/>
      <dgm:t>
        <a:bodyPr/>
        <a:lstStyle/>
        <a:p>
          <a:endParaRPr lang="en-US"/>
        </a:p>
      </dgm:t>
    </dgm:pt>
    <dgm:pt modelId="{16E9334A-8B29-4635-A9AF-9AAC04B8311F}" type="sibTrans" cxnId="{F3AFD5EE-E540-44BE-9841-919B7C841C22}">
      <dgm:prSet/>
      <dgm:spPr/>
      <dgm:t>
        <a:bodyPr/>
        <a:lstStyle/>
        <a:p>
          <a:endParaRPr lang="en-US"/>
        </a:p>
      </dgm:t>
    </dgm:pt>
    <dgm:pt modelId="{C957C47D-5E88-4D57-BDA1-BE6F8CBDC346}" type="pres">
      <dgm:prSet presAssocID="{7F551929-A17F-4EFB-B6A3-AC06BEAF89D3}" presName="diagram" presStyleCnt="0">
        <dgm:presLayoutVars>
          <dgm:dir/>
          <dgm:resizeHandles val="exact"/>
        </dgm:presLayoutVars>
      </dgm:prSet>
      <dgm:spPr/>
    </dgm:pt>
    <dgm:pt modelId="{9FC7607F-D65C-41BC-830B-71DBFA46F44C}" type="pres">
      <dgm:prSet presAssocID="{8D3DCE18-AA7B-4997-A598-787A09E1FDA2}" presName="node" presStyleLbl="node1" presStyleIdx="0" presStyleCnt="5">
        <dgm:presLayoutVars>
          <dgm:bulletEnabled val="1"/>
        </dgm:presLayoutVars>
      </dgm:prSet>
      <dgm:spPr/>
    </dgm:pt>
    <dgm:pt modelId="{3D8D3613-1296-443F-8C33-75CA20312736}" type="pres">
      <dgm:prSet presAssocID="{06C4C9BF-010E-4C7A-8616-84D293A123A8}" presName="sibTrans" presStyleCnt="0"/>
      <dgm:spPr/>
    </dgm:pt>
    <dgm:pt modelId="{3F7BB474-F8FC-420A-9D35-22A7777C1B4F}" type="pres">
      <dgm:prSet presAssocID="{D0636D39-4647-4DEA-BB43-6DFD21CB1849}" presName="node" presStyleLbl="node1" presStyleIdx="1" presStyleCnt="5">
        <dgm:presLayoutVars>
          <dgm:bulletEnabled val="1"/>
        </dgm:presLayoutVars>
      </dgm:prSet>
      <dgm:spPr/>
    </dgm:pt>
    <dgm:pt modelId="{23A0913F-6B23-4873-9501-2712EF836BEB}" type="pres">
      <dgm:prSet presAssocID="{9CD32D9F-C970-4962-9FC7-EDAF89085647}" presName="sibTrans" presStyleCnt="0"/>
      <dgm:spPr/>
    </dgm:pt>
    <dgm:pt modelId="{0CE968CB-35BF-4359-A5CA-C1345BB88823}" type="pres">
      <dgm:prSet presAssocID="{ED1C1DB6-B31C-459F-ABAF-D9D07CEFC269}" presName="node" presStyleLbl="node1" presStyleIdx="2" presStyleCnt="5">
        <dgm:presLayoutVars>
          <dgm:bulletEnabled val="1"/>
        </dgm:presLayoutVars>
      </dgm:prSet>
      <dgm:spPr/>
    </dgm:pt>
    <dgm:pt modelId="{068B43E2-5BF4-4C75-8C0D-E38693F75BF9}" type="pres">
      <dgm:prSet presAssocID="{E0AAFBAE-39F3-4306-B49C-311E2FA998E3}" presName="sibTrans" presStyleCnt="0"/>
      <dgm:spPr/>
    </dgm:pt>
    <dgm:pt modelId="{0E1DE89B-C074-45C7-B013-54C4F7345D1A}" type="pres">
      <dgm:prSet presAssocID="{3BAA9BA7-046F-465E-975B-48689A7F872E}" presName="node" presStyleLbl="node1" presStyleIdx="3" presStyleCnt="5">
        <dgm:presLayoutVars>
          <dgm:bulletEnabled val="1"/>
        </dgm:presLayoutVars>
      </dgm:prSet>
      <dgm:spPr/>
    </dgm:pt>
    <dgm:pt modelId="{B8EC2080-9DEF-4C4B-8C12-94D991669D1F}" type="pres">
      <dgm:prSet presAssocID="{8366196C-5B92-44F3-BB9D-6DD00BCCBBE3}" presName="sibTrans" presStyleCnt="0"/>
      <dgm:spPr/>
    </dgm:pt>
    <dgm:pt modelId="{AEA8DC90-C890-4F4C-AF7E-F8586E05329E}" type="pres">
      <dgm:prSet presAssocID="{A6D5FF6D-9554-408C-A865-4B51D76DCF24}" presName="node" presStyleLbl="node1" presStyleIdx="4" presStyleCnt="5">
        <dgm:presLayoutVars>
          <dgm:bulletEnabled val="1"/>
        </dgm:presLayoutVars>
      </dgm:prSet>
      <dgm:spPr/>
    </dgm:pt>
  </dgm:ptLst>
  <dgm:cxnLst>
    <dgm:cxn modelId="{704BAE13-90D7-4C50-B95E-3BFCC9CD6AC9}" srcId="{7F551929-A17F-4EFB-B6A3-AC06BEAF89D3}" destId="{D0636D39-4647-4DEA-BB43-6DFD21CB1849}" srcOrd="1" destOrd="0" parTransId="{C7860657-FF84-4CA9-96A5-6E69961E82DB}" sibTransId="{9CD32D9F-C970-4962-9FC7-EDAF89085647}"/>
    <dgm:cxn modelId="{D4A11E2A-295F-403A-8A29-94ED14801FEB}" type="presOf" srcId="{ED1C1DB6-B31C-459F-ABAF-D9D07CEFC269}" destId="{0CE968CB-35BF-4359-A5CA-C1345BB88823}" srcOrd="0" destOrd="0" presId="urn:microsoft.com/office/officeart/2005/8/layout/default"/>
    <dgm:cxn modelId="{C9F85837-2101-4035-9924-F2CFE7A422EE}" srcId="{7F551929-A17F-4EFB-B6A3-AC06BEAF89D3}" destId="{3BAA9BA7-046F-465E-975B-48689A7F872E}" srcOrd="3" destOrd="0" parTransId="{A0FDAF53-931E-4A40-9D91-FD9AE808E96A}" sibTransId="{8366196C-5B92-44F3-BB9D-6DD00BCCBBE3}"/>
    <dgm:cxn modelId="{912B503E-5A40-4FED-85A8-8C4C1113FE7B}" type="presOf" srcId="{7F551929-A17F-4EFB-B6A3-AC06BEAF89D3}" destId="{C957C47D-5E88-4D57-BDA1-BE6F8CBDC346}" srcOrd="0" destOrd="0" presId="urn:microsoft.com/office/officeart/2005/8/layout/default"/>
    <dgm:cxn modelId="{47A22D6D-A8A0-4197-BDA5-90F474C1E125}" srcId="{7F551929-A17F-4EFB-B6A3-AC06BEAF89D3}" destId="{ED1C1DB6-B31C-459F-ABAF-D9D07CEFC269}" srcOrd="2" destOrd="0" parTransId="{4F4D4D5C-C5E9-4ADB-B89C-D339985FBE31}" sibTransId="{E0AAFBAE-39F3-4306-B49C-311E2FA998E3}"/>
    <dgm:cxn modelId="{20901854-27D3-4880-AA85-BC901C12526C}" srcId="{7F551929-A17F-4EFB-B6A3-AC06BEAF89D3}" destId="{8D3DCE18-AA7B-4997-A598-787A09E1FDA2}" srcOrd="0" destOrd="0" parTransId="{120D687F-133C-423C-B8A8-0A87068B67AE}" sibTransId="{06C4C9BF-010E-4C7A-8616-84D293A123A8}"/>
    <dgm:cxn modelId="{1DC1957C-4285-43FC-BC3E-1DFD99922666}" type="presOf" srcId="{A6D5FF6D-9554-408C-A865-4B51D76DCF24}" destId="{AEA8DC90-C890-4F4C-AF7E-F8586E05329E}" srcOrd="0" destOrd="0" presId="urn:microsoft.com/office/officeart/2005/8/layout/default"/>
    <dgm:cxn modelId="{2CDC7095-D0FA-45D3-BDBB-2BF15E26BE7B}" type="presOf" srcId="{8D3DCE18-AA7B-4997-A598-787A09E1FDA2}" destId="{9FC7607F-D65C-41BC-830B-71DBFA46F44C}" srcOrd="0" destOrd="0" presId="urn:microsoft.com/office/officeart/2005/8/layout/default"/>
    <dgm:cxn modelId="{1254DFA9-B88F-4C0A-90C8-C478427477A8}" type="presOf" srcId="{3BAA9BA7-046F-465E-975B-48689A7F872E}" destId="{0E1DE89B-C074-45C7-B013-54C4F7345D1A}" srcOrd="0" destOrd="0" presId="urn:microsoft.com/office/officeart/2005/8/layout/default"/>
    <dgm:cxn modelId="{06C940BF-5F22-483B-9B09-47AF5E41D295}" type="presOf" srcId="{D0636D39-4647-4DEA-BB43-6DFD21CB1849}" destId="{3F7BB474-F8FC-420A-9D35-22A7777C1B4F}" srcOrd="0" destOrd="0" presId="urn:microsoft.com/office/officeart/2005/8/layout/default"/>
    <dgm:cxn modelId="{F3AFD5EE-E540-44BE-9841-919B7C841C22}" srcId="{7F551929-A17F-4EFB-B6A3-AC06BEAF89D3}" destId="{A6D5FF6D-9554-408C-A865-4B51D76DCF24}" srcOrd="4" destOrd="0" parTransId="{D00F842A-FAF7-4B81-BB35-C2B513BADAB8}" sibTransId="{16E9334A-8B29-4635-A9AF-9AAC04B8311F}"/>
    <dgm:cxn modelId="{CADA7F98-E4B1-47DC-BB33-D2B0E519B506}" type="presParOf" srcId="{C957C47D-5E88-4D57-BDA1-BE6F8CBDC346}" destId="{9FC7607F-D65C-41BC-830B-71DBFA46F44C}" srcOrd="0" destOrd="0" presId="urn:microsoft.com/office/officeart/2005/8/layout/default"/>
    <dgm:cxn modelId="{AE0E6847-0A3C-4149-AA7F-0000CBCF417C}" type="presParOf" srcId="{C957C47D-5E88-4D57-BDA1-BE6F8CBDC346}" destId="{3D8D3613-1296-443F-8C33-75CA20312736}" srcOrd="1" destOrd="0" presId="urn:microsoft.com/office/officeart/2005/8/layout/default"/>
    <dgm:cxn modelId="{11EEB94D-2DFA-4010-8EB3-44280F7F5ABE}" type="presParOf" srcId="{C957C47D-5E88-4D57-BDA1-BE6F8CBDC346}" destId="{3F7BB474-F8FC-420A-9D35-22A7777C1B4F}" srcOrd="2" destOrd="0" presId="urn:microsoft.com/office/officeart/2005/8/layout/default"/>
    <dgm:cxn modelId="{ECA2613D-3094-4587-B968-C66260AFB8A4}" type="presParOf" srcId="{C957C47D-5E88-4D57-BDA1-BE6F8CBDC346}" destId="{23A0913F-6B23-4873-9501-2712EF836BEB}" srcOrd="3" destOrd="0" presId="urn:microsoft.com/office/officeart/2005/8/layout/default"/>
    <dgm:cxn modelId="{D1115DE0-1CEE-4661-A35E-9DD9DC72BA5F}" type="presParOf" srcId="{C957C47D-5E88-4D57-BDA1-BE6F8CBDC346}" destId="{0CE968CB-35BF-4359-A5CA-C1345BB88823}" srcOrd="4" destOrd="0" presId="urn:microsoft.com/office/officeart/2005/8/layout/default"/>
    <dgm:cxn modelId="{8CDE5589-07E3-48B2-AE7F-57DAC26D7E44}" type="presParOf" srcId="{C957C47D-5E88-4D57-BDA1-BE6F8CBDC346}" destId="{068B43E2-5BF4-4C75-8C0D-E38693F75BF9}" srcOrd="5" destOrd="0" presId="urn:microsoft.com/office/officeart/2005/8/layout/default"/>
    <dgm:cxn modelId="{2632F892-F1BF-4E3E-966E-DD201B945E44}" type="presParOf" srcId="{C957C47D-5E88-4D57-BDA1-BE6F8CBDC346}" destId="{0E1DE89B-C074-45C7-B013-54C4F7345D1A}" srcOrd="6" destOrd="0" presId="urn:microsoft.com/office/officeart/2005/8/layout/default"/>
    <dgm:cxn modelId="{1DBA7DFB-FC6C-4B9A-836F-F3E67E4A9972}" type="presParOf" srcId="{C957C47D-5E88-4D57-BDA1-BE6F8CBDC346}" destId="{B8EC2080-9DEF-4C4B-8C12-94D991669D1F}" srcOrd="7" destOrd="0" presId="urn:microsoft.com/office/officeart/2005/8/layout/default"/>
    <dgm:cxn modelId="{C13F31A1-C370-4035-8E7B-C5EEF12E7073}" type="presParOf" srcId="{C957C47D-5E88-4D57-BDA1-BE6F8CBDC346}" destId="{AEA8DC90-C890-4F4C-AF7E-F8586E05329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AC9B9-FDD1-4768-8760-89456FEAB4B0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AB7A5F-FE35-44EB-8CA6-3CBEB22B9226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Clr>
              <a:schemeClr val="accent6">
                <a:lumMod val="75000"/>
              </a:schemeClr>
            </a:buClr>
            <a:buNone/>
          </a:pPr>
          <a:r>
            <a:rPr lang="en-US" b="1" dirty="0"/>
            <a:t>CONTINUE TO REFINE AMENDMENT OPTIONS BASED ON COMMISSION &amp; COMMUNITY INPUT</a:t>
          </a:r>
          <a:endParaRPr lang="en-US" dirty="0"/>
        </a:p>
      </dgm:t>
    </dgm:pt>
    <dgm:pt modelId="{A1F280FA-45A5-4E2A-964A-C37250E6D3CB}" type="parTrans" cxnId="{6D8B6233-2604-466B-B6C2-C00D67A79C66}">
      <dgm:prSet/>
      <dgm:spPr/>
      <dgm:t>
        <a:bodyPr/>
        <a:lstStyle/>
        <a:p>
          <a:endParaRPr lang="en-US"/>
        </a:p>
      </dgm:t>
    </dgm:pt>
    <dgm:pt modelId="{134C93C0-0BDD-4188-825E-5454CD211F4E}" type="sibTrans" cxnId="{6D8B6233-2604-466B-B6C2-C00D67A79C66}">
      <dgm:prSet/>
      <dgm:spPr/>
      <dgm:t>
        <a:bodyPr/>
        <a:lstStyle/>
        <a:p>
          <a:endParaRPr lang="en-US"/>
        </a:p>
      </dgm:t>
    </dgm:pt>
    <dgm:pt modelId="{1685BA2F-A4B4-4190-B83C-C9CC2FD51B12}">
      <dgm:prSet phldrT="[Text]"/>
      <dgm:spPr>
        <a:solidFill>
          <a:schemeClr val="accent4"/>
        </a:solidFill>
      </dgm:spPr>
      <dgm:t>
        <a:bodyPr/>
        <a:lstStyle/>
        <a:p>
          <a:pPr>
            <a:buClr>
              <a:schemeClr val="accent6">
                <a:lumMod val="75000"/>
              </a:schemeClr>
            </a:buClr>
            <a:buNone/>
          </a:pPr>
          <a:r>
            <a:rPr lang="en-US" b="1" dirty="0"/>
            <a:t>BRIEF PC AND BOCC ON RESULTS</a:t>
          </a:r>
          <a:endParaRPr lang="en-US" dirty="0"/>
        </a:p>
      </dgm:t>
    </dgm:pt>
    <dgm:pt modelId="{E4ABB192-C478-482A-852B-16A881C92CCE}" type="parTrans" cxnId="{98D9DA52-9D66-45AB-9AD4-C74EF6F82726}">
      <dgm:prSet/>
      <dgm:spPr/>
      <dgm:t>
        <a:bodyPr/>
        <a:lstStyle/>
        <a:p>
          <a:endParaRPr lang="en-US"/>
        </a:p>
      </dgm:t>
    </dgm:pt>
    <dgm:pt modelId="{B6713912-214F-476B-9C68-4C8CA2B72D16}" type="sibTrans" cxnId="{98D9DA52-9D66-45AB-9AD4-C74EF6F82726}">
      <dgm:prSet/>
      <dgm:spPr/>
      <dgm:t>
        <a:bodyPr/>
        <a:lstStyle/>
        <a:p>
          <a:endParaRPr lang="en-US"/>
        </a:p>
      </dgm:t>
    </dgm:pt>
    <dgm:pt modelId="{D791C9B9-7132-442B-B252-EDEA5F9DC8CC}">
      <dgm:prSet phldrT="[Text]"/>
      <dgm:spPr>
        <a:solidFill>
          <a:schemeClr val="accent5"/>
        </a:solidFill>
      </dgm:spPr>
      <dgm:t>
        <a:bodyPr/>
        <a:lstStyle/>
        <a:p>
          <a:pPr>
            <a:buClr>
              <a:schemeClr val="accent6">
                <a:lumMod val="75000"/>
              </a:schemeClr>
            </a:buClr>
            <a:buNone/>
          </a:pPr>
          <a:r>
            <a:rPr lang="en-US" b="1" dirty="0"/>
            <a:t>EMBARK ON PHASE 3 (CODE UPDATES) IN COORDINATION WITH STATE-FUNDED WORK</a:t>
          </a:r>
          <a:endParaRPr lang="en-US" dirty="0"/>
        </a:p>
      </dgm:t>
    </dgm:pt>
    <dgm:pt modelId="{6CDF45D8-4AEF-4E43-8217-A6F687C4F9E6}" type="parTrans" cxnId="{8F6A422F-592A-44A7-89FA-4A0869D8DC68}">
      <dgm:prSet/>
      <dgm:spPr/>
      <dgm:t>
        <a:bodyPr/>
        <a:lstStyle/>
        <a:p>
          <a:endParaRPr lang="en-US"/>
        </a:p>
      </dgm:t>
    </dgm:pt>
    <dgm:pt modelId="{73868A08-1D5E-4808-916D-D51147CE4E4D}" type="sibTrans" cxnId="{8F6A422F-592A-44A7-89FA-4A0869D8DC68}">
      <dgm:prSet/>
      <dgm:spPr/>
      <dgm:t>
        <a:bodyPr/>
        <a:lstStyle/>
        <a:p>
          <a:endParaRPr lang="en-US"/>
        </a:p>
      </dgm:t>
    </dgm:pt>
    <dgm:pt modelId="{7D3EBDBF-2983-4251-8982-7708DFE7E36D}" type="pres">
      <dgm:prSet presAssocID="{051AC9B9-FDD1-4768-8760-89456FEAB4B0}" presName="linearFlow" presStyleCnt="0">
        <dgm:presLayoutVars>
          <dgm:dir/>
          <dgm:resizeHandles val="exact"/>
        </dgm:presLayoutVars>
      </dgm:prSet>
      <dgm:spPr/>
    </dgm:pt>
    <dgm:pt modelId="{A25967E2-3130-4F17-BDCA-93167BE50C81}" type="pres">
      <dgm:prSet presAssocID="{42AB7A5F-FE35-44EB-8CA6-3CBEB22B9226}" presName="composite" presStyleCnt="0"/>
      <dgm:spPr/>
    </dgm:pt>
    <dgm:pt modelId="{4005190B-EDB9-4BCB-A18A-0E31BE9F7704}" type="pres">
      <dgm:prSet presAssocID="{42AB7A5F-FE35-44EB-8CA6-3CBEB22B9226}" presName="imgShp" presStyleLbl="fgImgPlace1" presStyleIdx="0" presStyleCnt="3"/>
      <dgm:spPr/>
    </dgm:pt>
    <dgm:pt modelId="{32CB9A71-FA65-4FAE-B5D0-964DD61C6FE2}" type="pres">
      <dgm:prSet presAssocID="{42AB7A5F-FE35-44EB-8CA6-3CBEB22B9226}" presName="txShp" presStyleLbl="node1" presStyleIdx="0" presStyleCnt="3">
        <dgm:presLayoutVars>
          <dgm:bulletEnabled val="1"/>
        </dgm:presLayoutVars>
      </dgm:prSet>
      <dgm:spPr/>
    </dgm:pt>
    <dgm:pt modelId="{F607CF73-5CB7-4C0A-8EA0-9A21063EAA11}" type="pres">
      <dgm:prSet presAssocID="{134C93C0-0BDD-4188-825E-5454CD211F4E}" presName="spacing" presStyleCnt="0"/>
      <dgm:spPr/>
    </dgm:pt>
    <dgm:pt modelId="{530EF3CC-46B0-4F7A-A1CC-A549E4C3AD43}" type="pres">
      <dgm:prSet presAssocID="{1685BA2F-A4B4-4190-B83C-C9CC2FD51B12}" presName="composite" presStyleCnt="0"/>
      <dgm:spPr/>
    </dgm:pt>
    <dgm:pt modelId="{0982BD8A-B591-40E6-B5B0-76D9D46B2FCA}" type="pres">
      <dgm:prSet presAssocID="{1685BA2F-A4B4-4190-B83C-C9CC2FD51B12}" presName="imgShp" presStyleLbl="fgImgPlace1" presStyleIdx="1" presStyleCnt="3"/>
      <dgm:spPr/>
    </dgm:pt>
    <dgm:pt modelId="{AFAFCBCA-EDF5-4C6C-9540-8887DD0593C0}" type="pres">
      <dgm:prSet presAssocID="{1685BA2F-A4B4-4190-B83C-C9CC2FD51B12}" presName="txShp" presStyleLbl="node1" presStyleIdx="1" presStyleCnt="3">
        <dgm:presLayoutVars>
          <dgm:bulletEnabled val="1"/>
        </dgm:presLayoutVars>
      </dgm:prSet>
      <dgm:spPr/>
    </dgm:pt>
    <dgm:pt modelId="{1ED696F6-7FFD-46EB-894D-97451341D090}" type="pres">
      <dgm:prSet presAssocID="{B6713912-214F-476B-9C68-4C8CA2B72D16}" presName="spacing" presStyleCnt="0"/>
      <dgm:spPr/>
    </dgm:pt>
    <dgm:pt modelId="{E34B8CC8-35FB-461B-B5F6-BC490D4390C1}" type="pres">
      <dgm:prSet presAssocID="{D791C9B9-7132-442B-B252-EDEA5F9DC8CC}" presName="composite" presStyleCnt="0"/>
      <dgm:spPr/>
    </dgm:pt>
    <dgm:pt modelId="{4DD0E6B7-B340-409D-BDAC-2BA1BF358D66}" type="pres">
      <dgm:prSet presAssocID="{D791C9B9-7132-442B-B252-EDEA5F9DC8CC}" presName="imgShp" presStyleLbl="fgImgPlace1" presStyleIdx="2" presStyleCnt="3"/>
      <dgm:spPr/>
    </dgm:pt>
    <dgm:pt modelId="{BA6ED63F-FD97-4764-81F1-0DF00A8FD620}" type="pres">
      <dgm:prSet presAssocID="{D791C9B9-7132-442B-B252-EDEA5F9DC8CC}" presName="txShp" presStyleLbl="node1" presStyleIdx="2" presStyleCnt="3">
        <dgm:presLayoutVars>
          <dgm:bulletEnabled val="1"/>
        </dgm:presLayoutVars>
      </dgm:prSet>
      <dgm:spPr/>
    </dgm:pt>
  </dgm:ptLst>
  <dgm:cxnLst>
    <dgm:cxn modelId="{8F6A422F-592A-44A7-89FA-4A0869D8DC68}" srcId="{051AC9B9-FDD1-4768-8760-89456FEAB4B0}" destId="{D791C9B9-7132-442B-B252-EDEA5F9DC8CC}" srcOrd="2" destOrd="0" parTransId="{6CDF45D8-4AEF-4E43-8217-A6F687C4F9E6}" sibTransId="{73868A08-1D5E-4808-916D-D51147CE4E4D}"/>
    <dgm:cxn modelId="{6D8B6233-2604-466B-B6C2-C00D67A79C66}" srcId="{051AC9B9-FDD1-4768-8760-89456FEAB4B0}" destId="{42AB7A5F-FE35-44EB-8CA6-3CBEB22B9226}" srcOrd="0" destOrd="0" parTransId="{A1F280FA-45A5-4E2A-964A-C37250E6D3CB}" sibTransId="{134C93C0-0BDD-4188-825E-5454CD211F4E}"/>
    <dgm:cxn modelId="{29B9D03B-8CA0-496E-AF07-EE601078015E}" type="presOf" srcId="{1685BA2F-A4B4-4190-B83C-C9CC2FD51B12}" destId="{AFAFCBCA-EDF5-4C6C-9540-8887DD0593C0}" srcOrd="0" destOrd="0" presId="urn:microsoft.com/office/officeart/2005/8/layout/vList3"/>
    <dgm:cxn modelId="{98D9DA52-9D66-45AB-9AD4-C74EF6F82726}" srcId="{051AC9B9-FDD1-4768-8760-89456FEAB4B0}" destId="{1685BA2F-A4B4-4190-B83C-C9CC2FD51B12}" srcOrd="1" destOrd="0" parTransId="{E4ABB192-C478-482A-852B-16A881C92CCE}" sibTransId="{B6713912-214F-476B-9C68-4C8CA2B72D16}"/>
    <dgm:cxn modelId="{03A31298-0345-4DCD-8F7B-D6C9941CB786}" type="presOf" srcId="{42AB7A5F-FE35-44EB-8CA6-3CBEB22B9226}" destId="{32CB9A71-FA65-4FAE-B5D0-964DD61C6FE2}" srcOrd="0" destOrd="0" presId="urn:microsoft.com/office/officeart/2005/8/layout/vList3"/>
    <dgm:cxn modelId="{6002A6A9-7201-4ED0-8DF7-C7D51ABB0E3C}" type="presOf" srcId="{051AC9B9-FDD1-4768-8760-89456FEAB4B0}" destId="{7D3EBDBF-2983-4251-8982-7708DFE7E36D}" srcOrd="0" destOrd="0" presId="urn:microsoft.com/office/officeart/2005/8/layout/vList3"/>
    <dgm:cxn modelId="{1B5543E8-818F-409B-BA54-967A763CADB2}" type="presOf" srcId="{D791C9B9-7132-442B-B252-EDEA5F9DC8CC}" destId="{BA6ED63F-FD97-4764-81F1-0DF00A8FD620}" srcOrd="0" destOrd="0" presId="urn:microsoft.com/office/officeart/2005/8/layout/vList3"/>
    <dgm:cxn modelId="{7BD8442A-6213-4CFB-8485-77BFE27F91FA}" type="presParOf" srcId="{7D3EBDBF-2983-4251-8982-7708DFE7E36D}" destId="{A25967E2-3130-4F17-BDCA-93167BE50C81}" srcOrd="0" destOrd="0" presId="urn:microsoft.com/office/officeart/2005/8/layout/vList3"/>
    <dgm:cxn modelId="{F3D1F5D8-51D5-4035-80F1-863BC636A266}" type="presParOf" srcId="{A25967E2-3130-4F17-BDCA-93167BE50C81}" destId="{4005190B-EDB9-4BCB-A18A-0E31BE9F7704}" srcOrd="0" destOrd="0" presId="urn:microsoft.com/office/officeart/2005/8/layout/vList3"/>
    <dgm:cxn modelId="{508473D1-FF3F-4543-9F6D-E90B50DA7ADB}" type="presParOf" srcId="{A25967E2-3130-4F17-BDCA-93167BE50C81}" destId="{32CB9A71-FA65-4FAE-B5D0-964DD61C6FE2}" srcOrd="1" destOrd="0" presId="urn:microsoft.com/office/officeart/2005/8/layout/vList3"/>
    <dgm:cxn modelId="{038A191D-D5D3-4765-AB91-0E887ECCEB0A}" type="presParOf" srcId="{7D3EBDBF-2983-4251-8982-7708DFE7E36D}" destId="{F607CF73-5CB7-4C0A-8EA0-9A21063EAA11}" srcOrd="1" destOrd="0" presId="urn:microsoft.com/office/officeart/2005/8/layout/vList3"/>
    <dgm:cxn modelId="{18960CA2-39C6-42CA-BBF0-0A19D8F3093F}" type="presParOf" srcId="{7D3EBDBF-2983-4251-8982-7708DFE7E36D}" destId="{530EF3CC-46B0-4F7A-A1CC-A549E4C3AD43}" srcOrd="2" destOrd="0" presId="urn:microsoft.com/office/officeart/2005/8/layout/vList3"/>
    <dgm:cxn modelId="{12A1857B-B122-4468-B050-F03D4E013153}" type="presParOf" srcId="{530EF3CC-46B0-4F7A-A1CC-A549E4C3AD43}" destId="{0982BD8A-B591-40E6-B5B0-76D9D46B2FCA}" srcOrd="0" destOrd="0" presId="urn:microsoft.com/office/officeart/2005/8/layout/vList3"/>
    <dgm:cxn modelId="{F423A3EF-91A6-4536-A517-270169272EA6}" type="presParOf" srcId="{530EF3CC-46B0-4F7A-A1CC-A549E4C3AD43}" destId="{AFAFCBCA-EDF5-4C6C-9540-8887DD0593C0}" srcOrd="1" destOrd="0" presId="urn:microsoft.com/office/officeart/2005/8/layout/vList3"/>
    <dgm:cxn modelId="{A1215989-4341-40C1-893D-F50C2E4C7E8D}" type="presParOf" srcId="{7D3EBDBF-2983-4251-8982-7708DFE7E36D}" destId="{1ED696F6-7FFD-46EB-894D-97451341D090}" srcOrd="3" destOrd="0" presId="urn:microsoft.com/office/officeart/2005/8/layout/vList3"/>
    <dgm:cxn modelId="{CBB7E705-B9BF-43C8-A5DE-CB3A5A2615BF}" type="presParOf" srcId="{7D3EBDBF-2983-4251-8982-7708DFE7E36D}" destId="{E34B8CC8-35FB-461B-B5F6-BC490D4390C1}" srcOrd="4" destOrd="0" presId="urn:microsoft.com/office/officeart/2005/8/layout/vList3"/>
    <dgm:cxn modelId="{737E6D30-E466-4466-9B10-A4844FAA6015}" type="presParOf" srcId="{E34B8CC8-35FB-461B-B5F6-BC490D4390C1}" destId="{4DD0E6B7-B340-409D-BDAC-2BA1BF358D66}" srcOrd="0" destOrd="0" presId="urn:microsoft.com/office/officeart/2005/8/layout/vList3"/>
    <dgm:cxn modelId="{F80B6486-07A5-4775-8F99-1525BCA588DC}" type="presParOf" srcId="{E34B8CC8-35FB-461B-B5F6-BC490D4390C1}" destId="{BA6ED63F-FD97-4764-81F1-0DF00A8FD6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CE5CD-2AC8-4F05-AEEB-1E01EC4E64B6}">
      <dsp:nvSpPr>
        <dsp:cNvPr id="0" name=""/>
        <dsp:cNvSpPr/>
      </dsp:nvSpPr>
      <dsp:spPr>
        <a:xfrm>
          <a:off x="932546" y="0"/>
          <a:ext cx="9277654" cy="5387975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8B5F8-D2A4-4999-A1E4-92146DBC2C6C}">
      <dsp:nvSpPr>
        <dsp:cNvPr id="0" name=""/>
        <dsp:cNvSpPr/>
      </dsp:nvSpPr>
      <dsp:spPr>
        <a:xfrm>
          <a:off x="8277" y="1954153"/>
          <a:ext cx="2610464" cy="14796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Code Audit</a:t>
          </a:r>
        </a:p>
      </dsp:txBody>
      <dsp:txXfrm>
        <a:off x="80508" y="2026384"/>
        <a:ext cx="2466002" cy="1335205"/>
      </dsp:txXfrm>
    </dsp:sp>
    <dsp:sp modelId="{E52A0347-3E9B-47E8-B811-DCAFDA787858}">
      <dsp:nvSpPr>
        <dsp:cNvPr id="0" name=""/>
        <dsp:cNvSpPr/>
      </dsp:nvSpPr>
      <dsp:spPr>
        <a:xfrm>
          <a:off x="2770900" y="1954153"/>
          <a:ext cx="2610464" cy="14796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Policy Options &amp; Direction</a:t>
          </a:r>
        </a:p>
      </dsp:txBody>
      <dsp:txXfrm>
        <a:off x="2843131" y="2026384"/>
        <a:ext cx="2466002" cy="1335205"/>
      </dsp:txXfrm>
    </dsp:sp>
    <dsp:sp modelId="{AF5F5D05-BFDF-4B21-ADDB-B321AA85A7B8}">
      <dsp:nvSpPr>
        <dsp:cNvPr id="0" name=""/>
        <dsp:cNvSpPr/>
      </dsp:nvSpPr>
      <dsp:spPr>
        <a:xfrm>
          <a:off x="5533523" y="1954153"/>
          <a:ext cx="2610464" cy="14796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Code Rewrite</a:t>
          </a:r>
        </a:p>
      </dsp:txBody>
      <dsp:txXfrm>
        <a:off x="5605754" y="2026384"/>
        <a:ext cx="2466002" cy="1335205"/>
      </dsp:txXfrm>
    </dsp:sp>
    <dsp:sp modelId="{5C234731-55F8-4CA6-997A-9C531ADB3666}">
      <dsp:nvSpPr>
        <dsp:cNvPr id="0" name=""/>
        <dsp:cNvSpPr/>
      </dsp:nvSpPr>
      <dsp:spPr>
        <a:xfrm>
          <a:off x="8296145" y="1955317"/>
          <a:ext cx="2610464" cy="14773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Adoption</a:t>
          </a:r>
        </a:p>
      </dsp:txBody>
      <dsp:txXfrm>
        <a:off x="8368263" y="2027435"/>
        <a:ext cx="2466228" cy="1333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7607F-D65C-41BC-830B-71DBFA46F44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CODE ORGANIZATION</a:t>
          </a:r>
        </a:p>
      </dsp:txBody>
      <dsp:txXfrm>
        <a:off x="0" y="39687"/>
        <a:ext cx="3286125" cy="1971675"/>
      </dsp:txXfrm>
    </dsp:sp>
    <dsp:sp modelId="{3F7BB474-F8FC-420A-9D35-22A7777C1B4F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APPLICATION PROCEDURES</a:t>
          </a:r>
        </a:p>
      </dsp:txBody>
      <dsp:txXfrm>
        <a:off x="3614737" y="39687"/>
        <a:ext cx="3286125" cy="1971675"/>
      </dsp:txXfrm>
    </dsp:sp>
    <dsp:sp modelId="{0CE968CB-35BF-4359-A5CA-C1345BB8882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COMMON DEVELOPMENT STANDARDS</a:t>
          </a:r>
        </a:p>
      </dsp:txBody>
      <dsp:txXfrm>
        <a:off x="7229475" y="39687"/>
        <a:ext cx="3286125" cy="1971675"/>
      </dsp:txXfrm>
    </dsp:sp>
    <dsp:sp modelId="{0E1DE89B-C074-45C7-B013-54C4F7345D1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CONDITIONAL USES</a:t>
          </a:r>
        </a:p>
      </dsp:txBody>
      <dsp:txXfrm>
        <a:off x="1807368" y="2339975"/>
        <a:ext cx="3286125" cy="1971675"/>
      </dsp:txXfrm>
    </dsp:sp>
    <dsp:sp modelId="{AEA8DC90-C890-4F4C-AF7E-F8586E05329E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SPECIFIC USE STANDARDS</a:t>
          </a:r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B9A71-FA65-4FAE-B5D0-964DD61C6FE2}">
      <dsp:nvSpPr>
        <dsp:cNvPr id="0" name=""/>
        <dsp:cNvSpPr/>
      </dsp:nvSpPr>
      <dsp:spPr>
        <a:xfrm rot="10800000">
          <a:off x="2157841" y="2839"/>
          <a:ext cx="6992874" cy="1585914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99344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6">
                <a:lumMod val="75000"/>
              </a:schemeClr>
            </a:buClr>
            <a:buNone/>
          </a:pPr>
          <a:r>
            <a:rPr lang="en-US" sz="2700" b="1" kern="1200" dirty="0"/>
            <a:t>CONTINUE TO REFINE AMENDMENT OPTIONS BASED ON COMMISSION &amp; COMMUNITY INPUT</a:t>
          </a:r>
          <a:endParaRPr lang="en-US" sz="2700" kern="1200" dirty="0"/>
        </a:p>
      </dsp:txBody>
      <dsp:txXfrm rot="10800000">
        <a:off x="2554319" y="2839"/>
        <a:ext cx="6596396" cy="1585914"/>
      </dsp:txXfrm>
    </dsp:sp>
    <dsp:sp modelId="{4005190B-EDB9-4BCB-A18A-0E31BE9F7704}">
      <dsp:nvSpPr>
        <dsp:cNvPr id="0" name=""/>
        <dsp:cNvSpPr/>
      </dsp:nvSpPr>
      <dsp:spPr>
        <a:xfrm>
          <a:off x="1364884" y="2839"/>
          <a:ext cx="1585914" cy="158591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CBCA-EDF5-4C6C-9540-8887DD0593C0}">
      <dsp:nvSpPr>
        <dsp:cNvPr id="0" name=""/>
        <dsp:cNvSpPr/>
      </dsp:nvSpPr>
      <dsp:spPr>
        <a:xfrm rot="10800000">
          <a:off x="2157841" y="2062161"/>
          <a:ext cx="6992874" cy="1585914"/>
        </a:xfrm>
        <a:prstGeom prst="homePlat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344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6">
                <a:lumMod val="75000"/>
              </a:schemeClr>
            </a:buClr>
            <a:buNone/>
          </a:pPr>
          <a:r>
            <a:rPr lang="en-US" sz="2700" b="1" kern="1200" dirty="0"/>
            <a:t>BRIEF PC AND BOCC ON RESULTS</a:t>
          </a:r>
          <a:endParaRPr lang="en-US" sz="2700" kern="1200" dirty="0"/>
        </a:p>
      </dsp:txBody>
      <dsp:txXfrm rot="10800000">
        <a:off x="2554319" y="2062161"/>
        <a:ext cx="6596396" cy="1585914"/>
      </dsp:txXfrm>
    </dsp:sp>
    <dsp:sp modelId="{0982BD8A-B591-40E6-B5B0-76D9D46B2FCA}">
      <dsp:nvSpPr>
        <dsp:cNvPr id="0" name=""/>
        <dsp:cNvSpPr/>
      </dsp:nvSpPr>
      <dsp:spPr>
        <a:xfrm>
          <a:off x="1364884" y="2062161"/>
          <a:ext cx="1585914" cy="15859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ED63F-FD97-4764-81F1-0DF00A8FD620}">
      <dsp:nvSpPr>
        <dsp:cNvPr id="0" name=""/>
        <dsp:cNvSpPr/>
      </dsp:nvSpPr>
      <dsp:spPr>
        <a:xfrm rot="10800000">
          <a:off x="2157841" y="4121483"/>
          <a:ext cx="6992874" cy="1585914"/>
        </a:xfrm>
        <a:prstGeom prst="homePlat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344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6">
                <a:lumMod val="75000"/>
              </a:schemeClr>
            </a:buClr>
            <a:buNone/>
          </a:pPr>
          <a:r>
            <a:rPr lang="en-US" sz="2700" b="1" kern="1200" dirty="0"/>
            <a:t>EMBARK ON PHASE 3 (CODE UPDATES) IN COORDINATION WITH STATE-FUNDED WORK</a:t>
          </a:r>
          <a:endParaRPr lang="en-US" sz="2700" kern="1200" dirty="0"/>
        </a:p>
      </dsp:txBody>
      <dsp:txXfrm rot="10800000">
        <a:off x="2554319" y="4121483"/>
        <a:ext cx="6596396" cy="1585914"/>
      </dsp:txXfrm>
    </dsp:sp>
    <dsp:sp modelId="{4DD0E6B7-B340-409D-BDAC-2BA1BF358D66}">
      <dsp:nvSpPr>
        <dsp:cNvPr id="0" name=""/>
        <dsp:cNvSpPr/>
      </dsp:nvSpPr>
      <dsp:spPr>
        <a:xfrm>
          <a:off x="1364884" y="4121483"/>
          <a:ext cx="1585914" cy="158591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DBC8B-3425-4E03-8555-F2C2DDB1880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0E89B-EDE6-440C-B4EB-CA639FB3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0E89B-EDE6-440C-B4EB-CA639FB36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EA48-02C2-976B-D548-07DE738C8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CA888-0339-3AF4-7767-6E85D45FA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03D6-65C0-8066-0E90-83B3D1CA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A0B7-B669-98B8-D7B2-4A4F6A0C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2E4B-DF3B-7793-E40F-798C24DD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B81C-CA46-620B-4D07-2AD634F5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B4328-5AD3-C87F-6D16-B091B1A60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5DAF-1290-0846-B4C1-BAAED543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19F80-5E67-39B2-66B8-4873523C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770BE-C545-CB17-6104-FE041E28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2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70CBE-C247-C488-ABD7-C396167A8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EDCF-8F05-C849-2F3E-FDA6D7B28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2FB4-A66D-1C56-FB5E-324979B9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8CD2B-F9F1-E399-C60D-36B9B8F3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72165-37C9-34C3-0E04-63AB8C15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3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CD5C-81BA-3573-9C51-DEF6F057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F0E4-E5C2-4A39-CF70-113B4967E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32F8-7641-18C8-9F59-F8D898FE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FEBC3-FA26-DC05-E6F6-03B10723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1BDD-B62D-6B6F-4BED-431C651F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DEED-9526-2219-8FD6-39C3079B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202A7-E545-F718-548B-71BE71618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10760-61B8-CF0D-E312-CB74FBA9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B3AC3-831C-7005-2D9A-A49A8C0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B3A73-FB6F-C2C6-8BC3-A96D3974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D9E-AA18-C8AB-51BA-1F92C656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DB4CC-9C7C-5CB4-4234-3E6C0AC6F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1D236-9AE0-9D90-63CB-5F0CD0EE4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0F145-4C9F-FA8D-431C-3C99DC94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61375-B9B8-1740-6291-7C46AD22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8B024-5DF0-214F-CF82-12DD6042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8D5A-95FF-6071-8003-816E7C1B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42014-EF20-D4B7-79F0-3053A3142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1CF28-30BE-060F-AB65-4EB8C4D3A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8C27A-736F-775F-6C1C-D09D15090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0C7DB-BD47-C5B2-F6A7-8014D49E4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05BEC-8AAD-A508-49C6-2ABA7C9E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4A49B-534F-229B-F15B-2D56B4FB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74C93-42EC-C8E3-2C1F-A6DEA5F7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9A35F-99C3-483E-E839-6D64B6AE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45448-32AA-9577-7574-3B380957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057F2-0138-CC79-BA49-69BDDBED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A437D-E2C6-0C96-4765-87AB0D33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7A7D-E2ED-D627-58F4-93BB621A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7F390-3342-9688-27A3-B751ECFE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BA920-A2F8-0B06-D412-71098419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3104-689B-8DE5-C772-887E2949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776A5-92E0-576B-7D8F-8871BAE3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79724-7A15-45E8-9105-F46C05C31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55077-FF02-5500-9924-F8464054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75499-72E7-772F-0B94-78A867FA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F9D09-A2DB-787A-BC05-CAEC7B9D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8338-462A-8583-7202-4D9A4323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0D6D7-2054-DA8D-1649-957AF8274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F37A5-6256-DF8C-3BCF-958B0B477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E2B0B-AC00-6D96-85B6-DB35FF65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17D68-C2D2-4701-B5B5-6B14F65F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D8138-1D29-1131-DACD-6BDF6AD1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2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E957E-275D-2CDE-5D02-255CD2D2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6166A-00F8-FDB2-0C4A-11AAE7A1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8F40-C3E2-C5EB-1E76-EC3103FE1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540AB-9608-4AB3-BE19-AB2396A70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4DD3-58E8-6E01-EA07-AD3EEE3E4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08D01-38CB-D335-6804-A6005010F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C218A-62F8-4292-A241-00472BBE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48D1-C112-6ECF-B926-B2EC1E584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0756"/>
            <a:ext cx="9144000" cy="2387600"/>
          </a:xfrm>
        </p:spPr>
        <p:txBody>
          <a:bodyPr/>
          <a:lstStyle/>
          <a:p>
            <a:pPr algn="l"/>
            <a:r>
              <a:rPr lang="en-US" dirty="0"/>
              <a:t>Multnomah County</a:t>
            </a:r>
            <a:br>
              <a:rPr lang="en-US" dirty="0"/>
            </a:br>
            <a:r>
              <a:rPr lang="en-US" sz="8000" b="1" dirty="0"/>
              <a:t>Code Update Project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39126-36CC-FC6E-E89F-910F49C19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0431"/>
            <a:ext cx="9144000" cy="1655762"/>
          </a:xfrm>
        </p:spPr>
        <p:txBody>
          <a:bodyPr anchor="ctr"/>
          <a:lstStyle/>
          <a:p>
            <a:pPr algn="l"/>
            <a:r>
              <a:rPr lang="en-US" dirty="0"/>
              <a:t>Planning Commission Meeting</a:t>
            </a:r>
          </a:p>
          <a:p>
            <a:pPr algn="l"/>
            <a:r>
              <a:rPr lang="en-US" dirty="0"/>
              <a:t>September 15, 2025</a:t>
            </a:r>
          </a:p>
        </p:txBody>
      </p:sp>
      <p:pic>
        <p:nvPicPr>
          <p:cNvPr id="1026" name="Picture 2" descr="State of Oregon: County Records Guide - Multnomah County Addresses">
            <a:extLst>
              <a:ext uri="{FF2B5EF4-FFF2-40B4-BE49-F238E27FC236}">
                <a16:creationId xmlns:a16="http://schemas.microsoft.com/office/drawing/2014/main" id="{26613ED8-3D6C-B928-063C-4DF26C50E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02" y="5505622"/>
            <a:ext cx="3617146" cy="10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yellow rectangular object with a white letter i&#10;&#10;AI-generated content may be incorrect.">
            <a:extLst>
              <a:ext uri="{FF2B5EF4-FFF2-40B4-BE49-F238E27FC236}">
                <a16:creationId xmlns:a16="http://schemas.microsoft.com/office/drawing/2014/main" id="{F7FDF89B-CB22-C79E-21D0-A89CAB712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5673949"/>
            <a:ext cx="2116364" cy="7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593B-69BD-1DCE-F51F-A8EF19BD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5E2F-0351-CB90-29B3-A804C4F6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57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Code language is too complex, hard to understand and interpret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Lengthy and expensive permitting processes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Professional assistance needed for even minor applications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Lot of record and full compliance standards are significant issues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Clear &amp; objective standards are needed; consistent interpretation lacking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Support agricultural community’s needs &amp; opportunities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Need for customer service improvements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Improve coordination with City of Portland and NSA </a:t>
            </a:r>
          </a:p>
        </p:txBody>
      </p:sp>
    </p:spTree>
    <p:extLst>
      <p:ext uri="{BB962C8B-B14F-4D97-AF65-F5344CB8AC3E}">
        <p14:creationId xmlns:p14="http://schemas.microsoft.com/office/powerpoint/2010/main" val="367967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3513-BD07-FF9B-6391-81A5B8CB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Refined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65B1-263A-24A6-967E-0B2A4AF3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Transition to 1-column format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Simplify complex explanatory narrative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Use more tables &amp; graphics to illustrate processes and standards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Consolidate location for Permitted Land Uses for all zones via use tables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Simplify application review process and update process graphics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Consider expedited review process for certain uses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Make discretionary language clear and objective (C&amp;O), particularly for 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9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6D635-0BEE-DACA-0C37-0CCBE6E3F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6AE1-0055-B5BC-2BD8-157C542A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Refined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0BEB-B920-6F3F-878D-A6A8E4DE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270"/>
            <a:ext cx="10515600" cy="536773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Clarify decision process for the development of housing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Consolidate definitions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Update conditional use purpose, criteria, and uses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Evaluate </a:t>
            </a:r>
            <a:r>
              <a:rPr lang="en-US" dirty="0" err="1"/>
              <a:t>agri</a:t>
            </a:r>
            <a:r>
              <a:rPr lang="en-US" dirty="0"/>
              <a:t>-tourism standards; coordinate with state process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Address high priority specific issues: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/>
              <a:t>Lot of record verification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/>
              <a:t>Full compliance and non-conforming situations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/>
              <a:t>Parking &amp; other site development requirements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/>
              <a:t>Non-land use requirements (e.g., grading and erosion control)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/>
              <a:t>Accessory buildings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/>
              <a:t>Modification to approved plans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/>
              <a:t>Other short-term priority issues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9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F7C14-B8F6-C222-CE3D-87129FC0B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CBAE-595D-2A18-4DAB-D3AB26A2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Steps: Code Amendments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73461D-8331-CC15-132C-F5C727FFEE78}"/>
              </a:ext>
            </a:extLst>
          </p:cNvPr>
          <p:cNvSpPr/>
          <p:nvPr/>
        </p:nvSpPr>
        <p:spPr>
          <a:xfrm>
            <a:off x="590550" y="1492250"/>
            <a:ext cx="3505200" cy="5133975"/>
          </a:xfrm>
          <a:prstGeom prst="roundRect">
            <a:avLst>
              <a:gd name="adj" fmla="val 977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Near Term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Minor accessory structures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Process for minor modifications to approved plans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Process for Agricultural Fill Permit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Process for Marijuana Business Permit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Minor amendments to Administrative Procedures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Other minor housekeeping </a:t>
            </a:r>
            <a:r>
              <a:rPr lang="en-US" sz="2000" dirty="0"/>
              <a:t>amendments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C9C60D-9923-B90C-752A-C65B9431993C}"/>
              </a:ext>
            </a:extLst>
          </p:cNvPr>
          <p:cNvSpPr/>
          <p:nvPr/>
        </p:nvSpPr>
        <p:spPr>
          <a:xfrm>
            <a:off x="4352925" y="1492250"/>
            <a:ext cx="3505200" cy="5133975"/>
          </a:xfrm>
          <a:prstGeom prst="roundRect">
            <a:avLst>
              <a:gd name="adj" fmla="val 860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6 Months</a:t>
            </a:r>
            <a:endParaRPr lang="en-US" sz="4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Lot of record verification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Nonconforming situations (uses, lots, &amp; development)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Full compliance requirements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8C2ED7-AC23-65BA-C666-95224A499E00}"/>
              </a:ext>
            </a:extLst>
          </p:cNvPr>
          <p:cNvSpPr/>
          <p:nvPr/>
        </p:nvSpPr>
        <p:spPr>
          <a:xfrm>
            <a:off x="8115300" y="1492249"/>
            <a:ext cx="3505201" cy="5133975"/>
          </a:xfrm>
          <a:prstGeom prst="roundRect">
            <a:avLst>
              <a:gd name="adj" fmla="val 833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Long Term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Simplify code language reformat document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Reformat text to one-column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Clarify application procedures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Insert use tables for base zones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Right-size development standards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Address state administrative rules and statutes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Expand the use of graphics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Ensure requirements related to development of housing are C&amp;O</a:t>
            </a:r>
          </a:p>
        </p:txBody>
      </p:sp>
    </p:spTree>
    <p:extLst>
      <p:ext uri="{BB962C8B-B14F-4D97-AF65-F5344CB8AC3E}">
        <p14:creationId xmlns:p14="http://schemas.microsoft.com/office/powerpoint/2010/main" val="336654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72EE-6883-D6A0-0C27-EEFDB2D3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625555"/>
            <a:ext cx="10515600" cy="1325563"/>
          </a:xfrm>
        </p:spPr>
        <p:txBody>
          <a:bodyPr/>
          <a:lstStyle/>
          <a:p>
            <a:r>
              <a:rPr lang="en-US" b="1" dirty="0"/>
              <a:t>Next Steps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7B556B-F585-D9C1-AE02-4DE057611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311912"/>
              </p:ext>
            </p:extLst>
          </p:nvPr>
        </p:nvGraphicFramePr>
        <p:xfrm>
          <a:off x="2628900" y="573881"/>
          <a:ext cx="10515600" cy="571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F2870D6-9490-1900-CC7A-8195965E5560}"/>
              </a:ext>
            </a:extLst>
          </p:cNvPr>
          <p:cNvGrpSpPr/>
          <p:nvPr/>
        </p:nvGrpSpPr>
        <p:grpSpPr>
          <a:xfrm>
            <a:off x="3969413" y="583535"/>
            <a:ext cx="1622090" cy="1622090"/>
            <a:chOff x="4191000" y="1700520"/>
            <a:chExt cx="1789471" cy="17894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7FC03A-6705-541C-E394-FC7EDE62746C}"/>
                </a:ext>
              </a:extLst>
            </p:cNvPr>
            <p:cNvSpPr/>
            <p:nvPr/>
          </p:nvSpPr>
          <p:spPr>
            <a:xfrm>
              <a:off x="4191000" y="1700520"/>
              <a:ext cx="1789471" cy="178947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Scribble with solid fill">
              <a:extLst>
                <a:ext uri="{FF2B5EF4-FFF2-40B4-BE49-F238E27FC236}">
                  <a16:creationId xmlns:a16="http://schemas.microsoft.com/office/drawing/2014/main" id="{1C002947-FEB5-5500-937D-C9A11E0F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33285" y="2056939"/>
              <a:ext cx="1104900" cy="11049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DB90E8-F1FD-51FB-21C0-B72E67E95C45}"/>
              </a:ext>
            </a:extLst>
          </p:cNvPr>
          <p:cNvGrpSpPr/>
          <p:nvPr/>
        </p:nvGrpSpPr>
        <p:grpSpPr>
          <a:xfrm>
            <a:off x="3981150" y="2625555"/>
            <a:ext cx="1622089" cy="1622089"/>
            <a:chOff x="6877665" y="1700520"/>
            <a:chExt cx="1789471" cy="17894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DA43B1-3D12-D205-247B-5EC704D9F13B}"/>
                </a:ext>
              </a:extLst>
            </p:cNvPr>
            <p:cNvSpPr/>
            <p:nvPr/>
          </p:nvSpPr>
          <p:spPr>
            <a:xfrm>
              <a:off x="6877665" y="1700520"/>
              <a:ext cx="1789471" cy="178947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Teacher with solid fill">
              <a:extLst>
                <a:ext uri="{FF2B5EF4-FFF2-40B4-BE49-F238E27FC236}">
                  <a16:creationId xmlns:a16="http://schemas.microsoft.com/office/drawing/2014/main" id="{81BDFBE7-66CD-3339-95EB-93CD69EE5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05816" y="2028671"/>
              <a:ext cx="1133168" cy="11331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E99537-248D-9CCD-91D9-53A164331621}"/>
              </a:ext>
            </a:extLst>
          </p:cNvPr>
          <p:cNvGrpSpPr/>
          <p:nvPr/>
        </p:nvGrpSpPr>
        <p:grpSpPr>
          <a:xfrm>
            <a:off x="3969413" y="4674742"/>
            <a:ext cx="1622089" cy="1622089"/>
            <a:chOff x="9564329" y="1700520"/>
            <a:chExt cx="1789471" cy="178947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6A0F83-40AF-76C4-6F11-F2ED6461DE98}"/>
                </a:ext>
              </a:extLst>
            </p:cNvPr>
            <p:cNvSpPr/>
            <p:nvPr/>
          </p:nvSpPr>
          <p:spPr>
            <a:xfrm>
              <a:off x="9564329" y="1700520"/>
              <a:ext cx="1789471" cy="178947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hecklist with solid fill">
              <a:extLst>
                <a:ext uri="{FF2B5EF4-FFF2-40B4-BE49-F238E27FC236}">
                  <a16:creationId xmlns:a16="http://schemas.microsoft.com/office/drawing/2014/main" id="{04C03E03-F485-02D4-BE84-3F6E81BB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892480" y="2028671"/>
              <a:ext cx="1133168" cy="1133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59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with trees and a road&#10;&#10;AI-generated content may be incorrect.">
            <a:extLst>
              <a:ext uri="{FF2B5EF4-FFF2-40B4-BE49-F238E27FC236}">
                <a16:creationId xmlns:a16="http://schemas.microsoft.com/office/drawing/2014/main" id="{FE0ABD1F-2A55-8381-8EB6-1DA59491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736" r="1657" b="1220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74DCB-1EFF-214E-DD60-2E29C810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Questions </a:t>
            </a:r>
            <a:br>
              <a:rPr lang="en-US" b="1" dirty="0"/>
            </a:br>
            <a:r>
              <a:rPr lang="en-US" b="1" dirty="0"/>
              <a:t>and Discussion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DED741-3ED2-9C2F-7DEA-427B3F2EF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41F9-2707-7741-5529-3789331A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08D69-AF67-3C84-1FCB-1E8CE8875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Kevin Cook, Principal Planner </a:t>
            </a:r>
          </a:p>
          <a:p>
            <a:pPr marL="0" indent="0">
              <a:buNone/>
            </a:pPr>
            <a:r>
              <a:rPr lang="en-US" sz="3200" b="1" dirty="0"/>
              <a:t>kevin.c.cook@multco.us </a:t>
            </a:r>
          </a:p>
          <a:p>
            <a:pPr marL="0" indent="0">
              <a:buNone/>
            </a:pPr>
            <a:r>
              <a:rPr lang="en-US" sz="3200" b="1" dirty="0"/>
              <a:t>971-421-3497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Department of Community Services</a:t>
            </a:r>
          </a:p>
          <a:p>
            <a:pPr marL="0" indent="0">
              <a:buNone/>
            </a:pPr>
            <a:r>
              <a:rPr lang="en-US" dirty="0"/>
              <a:t>Land Use Planning </a:t>
            </a:r>
          </a:p>
          <a:p>
            <a:pPr marL="0" indent="0">
              <a:buNone/>
            </a:pPr>
            <a:r>
              <a:rPr lang="en-US" dirty="0"/>
              <a:t>1600 SE 190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  <a:p>
            <a:pPr marL="0" indent="0">
              <a:buNone/>
            </a:pPr>
            <a:r>
              <a:rPr lang="en-US" dirty="0"/>
              <a:t>Portland OR 97233</a:t>
            </a:r>
          </a:p>
        </p:txBody>
      </p:sp>
    </p:spTree>
    <p:extLst>
      <p:ext uri="{BB962C8B-B14F-4D97-AF65-F5344CB8AC3E}">
        <p14:creationId xmlns:p14="http://schemas.microsoft.com/office/powerpoint/2010/main" val="26541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trees and a blue sky&#10;&#10;AI-generated content may be incorrect.">
            <a:extLst>
              <a:ext uri="{FF2B5EF4-FFF2-40B4-BE49-F238E27FC236}">
                <a16:creationId xmlns:a16="http://schemas.microsoft.com/office/drawing/2014/main" id="{BBA3517B-A437-278E-17DD-5AD6E4768B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36304-9963-3847-6085-B0A81AF8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766218"/>
            <a:ext cx="10515600" cy="1325563"/>
          </a:xfrm>
        </p:spPr>
        <p:txBody>
          <a:bodyPr/>
          <a:lstStyle/>
          <a:p>
            <a:r>
              <a:rPr lang="en-US" b="1" dirty="0"/>
              <a:t>Presentation </a:t>
            </a:r>
            <a:br>
              <a:rPr lang="en-US" b="1" dirty="0"/>
            </a:br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7173-12EC-F409-0E97-A36CD7753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5" y="1253331"/>
            <a:ext cx="5676899" cy="4351338"/>
          </a:xfrm>
        </p:spPr>
        <p:txBody>
          <a:bodyPr anchor="ctr"/>
          <a:lstStyle/>
          <a:p>
            <a:pPr>
              <a:buClr>
                <a:schemeClr val="accent6"/>
              </a:buClr>
            </a:pPr>
            <a:r>
              <a:rPr lang="en-US" dirty="0"/>
              <a:t>Introductions</a:t>
            </a:r>
          </a:p>
          <a:p>
            <a:pPr>
              <a:buClr>
                <a:schemeClr val="accent6"/>
              </a:buClr>
            </a:pPr>
            <a:r>
              <a:rPr lang="en-US" dirty="0"/>
              <a:t>Project Update</a:t>
            </a:r>
          </a:p>
          <a:p>
            <a:pPr>
              <a:buClr>
                <a:schemeClr val="accent6"/>
              </a:buClr>
            </a:pPr>
            <a:r>
              <a:rPr lang="en-US" dirty="0"/>
              <a:t>Community Engagement Findings</a:t>
            </a:r>
          </a:p>
          <a:p>
            <a:pPr>
              <a:buClr>
                <a:schemeClr val="accent6"/>
              </a:buClr>
            </a:pPr>
            <a:r>
              <a:rPr lang="en-US" dirty="0"/>
              <a:t>Code Amendments Approach</a:t>
            </a:r>
          </a:p>
          <a:p>
            <a:pPr>
              <a:buClr>
                <a:schemeClr val="accent6"/>
              </a:buClr>
            </a:pPr>
            <a:r>
              <a:rPr lang="en-US" dirty="0"/>
              <a:t>Next Steps</a:t>
            </a:r>
          </a:p>
          <a:p>
            <a:pPr>
              <a:buClr>
                <a:schemeClr val="accent6"/>
              </a:buClr>
            </a:pPr>
            <a:r>
              <a:rPr lang="en-US" dirty="0"/>
              <a:t>Questions &amp; Discussion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7822A7-7050-0272-6F14-9AE16FDBDD40}"/>
              </a:ext>
            </a:extLst>
          </p:cNvPr>
          <p:cNvCxnSpPr>
            <a:cxnSpLocks/>
          </p:cNvCxnSpPr>
          <p:nvPr/>
        </p:nvCxnSpPr>
        <p:spPr>
          <a:xfrm>
            <a:off x="4495800" y="457200"/>
            <a:ext cx="0" cy="5943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0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ield of flowers and trees in front of a mountain&#10;&#10;AI-generated content may be incorrect.">
            <a:extLst>
              <a:ext uri="{FF2B5EF4-FFF2-40B4-BE49-F238E27FC236}">
                <a16:creationId xmlns:a16="http://schemas.microsoft.com/office/drawing/2014/main" id="{8627B9C7-9904-5734-803A-EC6D68AE19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955C0-F4F8-CE1F-D580-6E05EFD3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A4223-BA1D-9E21-2D7D-6D83A4967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5181600" cy="2747963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i="1" dirty="0"/>
              <a:t>County Staff Team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Megan Gibb, Land Use Planning Director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Kevin Cook, Principal Planner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53939-B7D0-A2BB-2A3C-A52E115C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5649" y="3428998"/>
            <a:ext cx="4638675" cy="2747964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i="1" dirty="0"/>
              <a:t>Consulting Team (MIG)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Matt Hastie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Emma-Quin Smith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Carrie Brennecke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Cathy Corliss</a:t>
            </a:r>
          </a:p>
          <a:p>
            <a:endParaRPr lang="en-US" dirty="0"/>
          </a:p>
        </p:txBody>
      </p:sp>
      <p:pic>
        <p:nvPicPr>
          <p:cNvPr id="5" name="Picture 2" descr="State of Oregon: County Records Guide - Multnomah County Addresses">
            <a:extLst>
              <a:ext uri="{FF2B5EF4-FFF2-40B4-BE49-F238E27FC236}">
                <a16:creationId xmlns:a16="http://schemas.microsoft.com/office/drawing/2014/main" id="{0BDF6E34-9E50-3305-CF68-304C4CA6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07" y="1981223"/>
            <a:ext cx="3617146" cy="10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yellow rectangular object with a white letter i&#10;&#10;AI-generated content may be incorrect.">
            <a:extLst>
              <a:ext uri="{FF2B5EF4-FFF2-40B4-BE49-F238E27FC236}">
                <a16:creationId xmlns:a16="http://schemas.microsoft.com/office/drawing/2014/main" id="{29C41091-94ED-4C57-CDDD-C3C70F8B2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84" y="1987701"/>
            <a:ext cx="3105903" cy="10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with a building in the distance&#10;&#10;AI-generated content may be incorrect.">
            <a:extLst>
              <a:ext uri="{FF2B5EF4-FFF2-40B4-BE49-F238E27FC236}">
                <a16:creationId xmlns:a16="http://schemas.microsoft.com/office/drawing/2014/main" id="{56323B8A-84A9-4451-28CF-8B57AF3D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6710" r="663" b="1928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C80F5-6588-8622-10B2-43E923B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A439-EBCB-D969-5D66-2F737180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990"/>
            <a:ext cx="10515600" cy="422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/>
                </a:solidFill>
              </a:rPr>
              <a:t>Project Goals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Update and modernize the Zoning Code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Make the code consistent with County policy priorities</a:t>
            </a:r>
          </a:p>
          <a:p>
            <a:pPr lvl="1">
              <a:spcAft>
                <a:spcPts val="1200"/>
              </a:spcAft>
              <a:buClr>
                <a:schemeClr val="accent6"/>
              </a:buClr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Promote affordable housing, social equity, climate resiliency, and customer service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Ensure housing related provisions are Clear &amp; Objective (C&amp;O) and comply with State legal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D35BB-331D-629F-C84D-0748CAFDE765}"/>
              </a:ext>
            </a:extLst>
          </p:cNvPr>
          <p:cNvSpPr txBox="1"/>
          <p:nvPr/>
        </p:nvSpPr>
        <p:spPr>
          <a:xfrm>
            <a:off x="838199" y="5354488"/>
            <a:ext cx="8780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i="1" dirty="0"/>
              <a:t>Funded with County and State Grant Funding</a:t>
            </a:r>
          </a:p>
        </p:txBody>
      </p:sp>
    </p:spTree>
    <p:extLst>
      <p:ext uri="{BB962C8B-B14F-4D97-AF65-F5344CB8AC3E}">
        <p14:creationId xmlns:p14="http://schemas.microsoft.com/office/powerpoint/2010/main" val="392538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5DD1F-F28D-A8E9-0345-F5B4477C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with trees in the background&#10;&#10;AI-generated content may be incorrect.">
            <a:extLst>
              <a:ext uri="{FF2B5EF4-FFF2-40B4-BE49-F238E27FC236}">
                <a16:creationId xmlns:a16="http://schemas.microsoft.com/office/drawing/2014/main" id="{9920F7A3-0EDD-1A37-25C7-58BA6391B5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3950" b="211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513A-04E6-AC90-D672-2BF7DA9E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Overall Process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B4DC1D-C530-8CA9-5C5D-0D6200F2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487745"/>
              </p:ext>
            </p:extLst>
          </p:nvPr>
        </p:nvGraphicFramePr>
        <p:xfrm>
          <a:off x="638556" y="1104900"/>
          <a:ext cx="10914888" cy="538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24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71DC-9E21-2744-0572-1039F878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Project Schedule – Phases 1-2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5AF07B-5429-0F86-8491-D0C878E0A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29744"/>
              </p:ext>
            </p:extLst>
          </p:nvPr>
        </p:nvGraphicFramePr>
        <p:xfrm>
          <a:off x="665998" y="1666600"/>
          <a:ext cx="10460180" cy="2881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018">
                  <a:extLst>
                    <a:ext uri="{9D8B030D-6E8A-4147-A177-3AD203B41FA5}">
                      <a16:colId xmlns:a16="http://schemas.microsoft.com/office/drawing/2014/main" val="256837989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411422534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3668905107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1001544737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3394073400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2761505583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425581075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2127666479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2828961033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840375508"/>
                    </a:ext>
                  </a:extLst>
                </a:gridCol>
              </a:tblGrid>
              <a:tr h="411692">
                <a:tc gridSpan="10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083672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r>
                        <a:rPr lang="en-US" sz="1100" b="1" dirty="0"/>
                        <a:t>JANUARY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FEBRUARY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MARCH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APRIL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MAY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JUNE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JULY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AUGUST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SEPTEMBER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OCTOBER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75529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046530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246417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199914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800559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2470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566935-63FC-880F-079D-86207123E674}"/>
              </a:ext>
            </a:extLst>
          </p:cNvPr>
          <p:cNvSpPr txBox="1"/>
          <p:nvPr/>
        </p:nvSpPr>
        <p:spPr>
          <a:xfrm>
            <a:off x="1060299" y="2597246"/>
            <a:ext cx="151721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PROJECT KICK-OFF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950FBA-83D7-5403-3B9C-6D2A743DD017}"/>
              </a:ext>
            </a:extLst>
          </p:cNvPr>
          <p:cNvSpPr/>
          <p:nvPr/>
        </p:nvSpPr>
        <p:spPr>
          <a:xfrm>
            <a:off x="3850081" y="3345577"/>
            <a:ext cx="1995777" cy="34190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FOCUS GROUP INTERVIEWS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4CFABA-1FC1-4403-A27D-D549398A3E72}"/>
              </a:ext>
            </a:extLst>
          </p:cNvPr>
          <p:cNvSpPr/>
          <p:nvPr/>
        </p:nvSpPr>
        <p:spPr>
          <a:xfrm>
            <a:off x="1132723" y="2936569"/>
            <a:ext cx="2717358" cy="3419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BEST PRACTICES RESEARCH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1FD8FC-C125-1240-67C2-8A5D74ADA7E6}"/>
              </a:ext>
            </a:extLst>
          </p:cNvPr>
          <p:cNvSpPr/>
          <p:nvPr/>
        </p:nvSpPr>
        <p:spPr>
          <a:xfrm>
            <a:off x="2744849" y="3747854"/>
            <a:ext cx="3204377" cy="3419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CODE AUDIT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B9A4D4-317E-2CD9-968D-626BF4A959BD}"/>
              </a:ext>
            </a:extLst>
          </p:cNvPr>
          <p:cNvSpPr/>
          <p:nvPr/>
        </p:nvSpPr>
        <p:spPr>
          <a:xfrm>
            <a:off x="7902536" y="3747854"/>
            <a:ext cx="2054336" cy="34190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KEY ISSUES REFINEMENT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9C79A5-E0F0-2649-2108-CEE862641F7E}"/>
              </a:ext>
            </a:extLst>
          </p:cNvPr>
          <p:cNvSpPr/>
          <p:nvPr/>
        </p:nvSpPr>
        <p:spPr>
          <a:xfrm>
            <a:off x="7062407" y="3345577"/>
            <a:ext cx="2054335" cy="34190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COMMUNITY ENGAGEMENT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F8A9CC-D7EA-74A1-5ED4-29E1D23D4F5A}"/>
              </a:ext>
            </a:extLst>
          </p:cNvPr>
          <p:cNvSpPr/>
          <p:nvPr/>
        </p:nvSpPr>
        <p:spPr>
          <a:xfrm>
            <a:off x="8929704" y="4171112"/>
            <a:ext cx="1792901" cy="34190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SEEKING POLICY DIRECTION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EEB57-2B4D-29BB-E3D6-3DB69FD7FBE9}"/>
              </a:ext>
            </a:extLst>
          </p:cNvPr>
          <p:cNvSpPr txBox="1"/>
          <p:nvPr/>
        </p:nvSpPr>
        <p:spPr>
          <a:xfrm>
            <a:off x="6198404" y="4219789"/>
            <a:ext cx="91884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/>
              <a:t>PC MEETING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4230C32-4978-45A1-19F3-2CA78B681973}"/>
              </a:ext>
            </a:extLst>
          </p:cNvPr>
          <p:cNvSpPr/>
          <p:nvPr/>
        </p:nvSpPr>
        <p:spPr>
          <a:xfrm>
            <a:off x="694573" y="2508090"/>
            <a:ext cx="438150" cy="419100"/>
          </a:xfrm>
          <a:prstGeom prst="star5">
            <a:avLst>
              <a:gd name="adj" fmla="val 26845"/>
              <a:gd name="hf" fmla="val 105146"/>
              <a:gd name="vf" fmla="val 110557"/>
            </a:avLst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67CF42-8A76-D782-DCDB-B74A97109FB6}"/>
              </a:ext>
            </a:extLst>
          </p:cNvPr>
          <p:cNvGrpSpPr/>
          <p:nvPr/>
        </p:nvGrpSpPr>
        <p:grpSpPr>
          <a:xfrm>
            <a:off x="5892278" y="4147258"/>
            <a:ext cx="368015" cy="368633"/>
            <a:chOff x="3366135" y="5782612"/>
            <a:chExt cx="368015" cy="36863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88C07C-E061-E4EE-64A6-ECCA7947D7DD}"/>
                </a:ext>
              </a:extLst>
            </p:cNvPr>
            <p:cNvSpPr/>
            <p:nvPr/>
          </p:nvSpPr>
          <p:spPr>
            <a:xfrm>
              <a:off x="3366135" y="5785485"/>
              <a:ext cx="365760" cy="3657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Users with solid fill">
              <a:extLst>
                <a:ext uri="{FF2B5EF4-FFF2-40B4-BE49-F238E27FC236}">
                  <a16:creationId xmlns:a16="http://schemas.microsoft.com/office/drawing/2014/main" id="{C9AC31C0-5263-5194-1829-5B8CF845A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68390" y="5782612"/>
              <a:ext cx="365760" cy="36576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7DB0A47-3400-04D1-3590-07ACA13A71D9}"/>
              </a:ext>
            </a:extLst>
          </p:cNvPr>
          <p:cNvSpPr txBox="1"/>
          <p:nvPr/>
        </p:nvSpPr>
        <p:spPr>
          <a:xfrm>
            <a:off x="11018792" y="4219789"/>
            <a:ext cx="11079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/>
              <a:t>BOCC MEETING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949687-2D80-C01E-B576-4C96800FB28D}"/>
              </a:ext>
            </a:extLst>
          </p:cNvPr>
          <p:cNvGrpSpPr/>
          <p:nvPr/>
        </p:nvGrpSpPr>
        <p:grpSpPr>
          <a:xfrm>
            <a:off x="10722605" y="4159185"/>
            <a:ext cx="365760" cy="365760"/>
            <a:chOff x="3366135" y="5785485"/>
            <a:chExt cx="365760" cy="36576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F62BD5-63E7-C3A4-7C57-B2BEDD43519D}"/>
                </a:ext>
              </a:extLst>
            </p:cNvPr>
            <p:cNvSpPr/>
            <p:nvPr/>
          </p:nvSpPr>
          <p:spPr>
            <a:xfrm>
              <a:off x="3366135" y="5785485"/>
              <a:ext cx="365760" cy="3657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 descr="Users with solid fill">
              <a:extLst>
                <a:ext uri="{FF2B5EF4-FFF2-40B4-BE49-F238E27FC236}">
                  <a16:creationId xmlns:a16="http://schemas.microsoft.com/office/drawing/2014/main" id="{EFA8C92B-0228-EBEC-6EDE-B53CC36D8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66135" y="5785485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23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7B5B1-F5E6-91C3-19C1-03765035D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ield of pumpkins in a farm&#10;&#10;AI-generated content may be incorrect.">
            <a:extLst>
              <a:ext uri="{FF2B5EF4-FFF2-40B4-BE49-F238E27FC236}">
                <a16:creationId xmlns:a16="http://schemas.microsoft.com/office/drawing/2014/main" id="{8926A18E-023C-C9BE-8A05-B4005E05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5320" b="204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7A6BEE-D52A-D33C-CF83-408AF3E2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66218"/>
            <a:ext cx="333375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Tasks Completed </a:t>
            </a:r>
            <a:br>
              <a:rPr lang="en-US" b="1" dirty="0"/>
            </a:br>
            <a:r>
              <a:rPr lang="en-US" b="1" dirty="0"/>
              <a:t>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C603-CEFC-E33C-CA5E-A810D1C1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666" y="1253329"/>
            <a:ext cx="5753100" cy="4646429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Project Kickoff and Goal-Setting</a:t>
            </a:r>
          </a:p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Meeting with Current Planning Staff</a:t>
            </a:r>
          </a:p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Best Practices Research</a:t>
            </a:r>
          </a:p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Focus Group Meetings</a:t>
            </a:r>
          </a:p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Code Audit Report</a:t>
            </a:r>
          </a:p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Summary of Key Findings</a:t>
            </a:r>
          </a:p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Planning Commission Briefing </a:t>
            </a:r>
          </a:p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Community Meetings</a:t>
            </a:r>
          </a:p>
          <a:p>
            <a:pPr marL="457200" indent="-457200">
              <a:buClr>
                <a:schemeClr val="accent6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dirty="0"/>
              <a:t>Refined Recommendations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4ED972-39A0-79EB-6E24-B6E1D8991299}"/>
              </a:ext>
            </a:extLst>
          </p:cNvPr>
          <p:cNvCxnSpPr>
            <a:cxnSpLocks/>
          </p:cNvCxnSpPr>
          <p:nvPr/>
        </p:nvCxnSpPr>
        <p:spPr>
          <a:xfrm>
            <a:off x="4495800" y="457200"/>
            <a:ext cx="0" cy="5943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1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89B0-2DEC-C1A6-A8E8-61446E3F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Code Issues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15D5743-3757-AC2C-E5CE-794DFC162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16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55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50257-E76C-580D-B2DE-065DC7C99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96F4-1B5A-8B6F-B859-5FA62418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Engagement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5EF7-7C33-1FC2-F559-3E182A5A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57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Three in-person meetings co-hosted with neighborhood groups – Forest Park, </a:t>
            </a:r>
            <a:r>
              <a:rPr lang="en-US" dirty="0" err="1"/>
              <a:t>Sauvie</a:t>
            </a:r>
            <a:r>
              <a:rPr lang="en-US" dirty="0"/>
              <a:t> Island, Corbet (NEMCCA)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One hybrid meeting @ Multnomah </a:t>
            </a:r>
            <a:r>
              <a:rPr lang="en-US" dirty="0" err="1"/>
              <a:t>Bldg</a:t>
            </a:r>
            <a:r>
              <a:rPr lang="en-US" dirty="0"/>
              <a:t> –targeted to Ag community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Online presentations and survey – available for five weeks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Publicized via County website, </a:t>
            </a:r>
            <a:br>
              <a:rPr lang="en-US" dirty="0"/>
            </a:br>
            <a:r>
              <a:rPr lang="en-US" dirty="0"/>
              <a:t>interested parties list, NH </a:t>
            </a:r>
            <a:br>
              <a:rPr lang="en-US" dirty="0"/>
            </a:br>
            <a:r>
              <a:rPr lang="en-US" dirty="0"/>
              <a:t>associations, social media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/>
              <a:t>About 120 participants in-</a:t>
            </a:r>
            <a:br>
              <a:rPr lang="en-US" dirty="0"/>
            </a:br>
            <a:r>
              <a:rPr lang="en-US" dirty="0"/>
              <a:t>person and 55 online</a:t>
            </a:r>
          </a:p>
        </p:txBody>
      </p:sp>
      <p:pic>
        <p:nvPicPr>
          <p:cNvPr id="5" name="Picture 4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5D0FD4CF-7606-D17C-29AA-C4F0C547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5" b="22785"/>
          <a:stretch>
            <a:fillRect/>
          </a:stretch>
        </p:blipFill>
        <p:spPr>
          <a:xfrm>
            <a:off x="5999966" y="3738247"/>
            <a:ext cx="6192033" cy="25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4793</TotalTime>
  <Words>647</Words>
  <Application>Microsoft Office PowerPoint</Application>
  <PresentationFormat>Widescreen</PresentationFormat>
  <Paragraphs>144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Wingdings</vt:lpstr>
      <vt:lpstr>Office Theme</vt:lpstr>
      <vt:lpstr>Multnomah County Code Update Project</vt:lpstr>
      <vt:lpstr>Presentation  Agenda</vt:lpstr>
      <vt:lpstr>Introductions</vt:lpstr>
      <vt:lpstr>Project Background</vt:lpstr>
      <vt:lpstr>Overall Process </vt:lpstr>
      <vt:lpstr>Current Project Schedule – Phases 1-2</vt:lpstr>
      <vt:lpstr>Tasks Completed  to Date</vt:lpstr>
      <vt:lpstr>Code Issues</vt:lpstr>
      <vt:lpstr>Community Engagement Process</vt:lpstr>
      <vt:lpstr>Community Feedback</vt:lpstr>
      <vt:lpstr>Refined Recommendations</vt:lpstr>
      <vt:lpstr>Refined Recommendations</vt:lpstr>
      <vt:lpstr>Next Steps: Code Amendments  </vt:lpstr>
      <vt:lpstr>Next Steps</vt:lpstr>
      <vt:lpstr>Questions  and Discussion</vt:lpstr>
      <vt:lpstr>Project 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Emma-Quin Smith</dc:creator>
  <cp:lastModifiedBy>Matt Hastie</cp:lastModifiedBy>
  <cp:revision>28</cp:revision>
  <dcterms:created xsi:type="dcterms:W3CDTF">2025-05-27T20:17:01Z</dcterms:created>
  <dcterms:modified xsi:type="dcterms:W3CDTF">2025-09-18T20:46:36Z</dcterms:modified>
</cp:coreProperties>
</file>