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934200" cy="9220200"/>
  <p:embeddedFontLst>
    <p:embeddedFont>
      <p:font typeface="Quintessential" panose="020B0604020202020204" charset="0"/>
      <p:regular r:id="rId40"/>
    </p:embeddedFont>
    <p:embeddedFont>
      <p:font typeface="Impact" panose="020B0806030902050204" pitchFamily="34" charset="0"/>
      <p:regular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18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3005138" cy="460375"/>
          </a:xfrm>
          <a:prstGeom prst="rect">
            <a:avLst/>
          </a:prstGeom>
          <a:noFill/>
          <a:ln>
            <a:noFill/>
          </a:ln>
        </p:spPr>
        <p:txBody>
          <a:bodyPr wrap="square" lIns="91425" tIns="91425" rIns="91425" bIns="91425" anchor="t" anchorCtr="0"/>
          <a:lstStyle>
            <a:lvl1pPr marL="0" marR="0" lvl="0" indent="0" algn="l" rtl="0">
              <a:spcBef>
                <a:spcPts val="0"/>
              </a:spcBef>
              <a:spcAft>
                <a:spcPts val="0"/>
              </a:spcAft>
              <a:buNone/>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 name="Shape 4"/>
          <p:cNvSpPr txBox="1">
            <a:spLocks noGrp="1"/>
          </p:cNvSpPr>
          <p:nvPr>
            <p:ph type="dt" idx="10"/>
          </p:nvPr>
        </p:nvSpPr>
        <p:spPr>
          <a:xfrm>
            <a:off x="3929063" y="0"/>
            <a:ext cx="3005137" cy="460375"/>
          </a:xfrm>
          <a:prstGeom prst="rect">
            <a:avLst/>
          </a:prstGeom>
          <a:noFill/>
          <a:ln>
            <a:noFill/>
          </a:ln>
        </p:spPr>
        <p:txBody>
          <a:bodyPr wrap="square" lIns="91425" tIns="91425" rIns="91425" bIns="91425" anchor="t" anchorCtr="0"/>
          <a:lstStyle>
            <a:lvl1pPr marL="0" marR="0" lvl="0" indent="0" algn="r" rtl="0">
              <a:spcBef>
                <a:spcPts val="0"/>
              </a:spcBef>
              <a:spcAft>
                <a:spcPts val="0"/>
              </a:spcAft>
              <a:buNone/>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6" name="Shape 6"/>
          <p:cNvSpPr txBox="1">
            <a:spLocks noGrp="1"/>
          </p:cNvSpPr>
          <p:nvPr>
            <p:ph type="body" idx="1"/>
          </p:nvPr>
        </p:nvSpPr>
        <p:spPr>
          <a:xfrm>
            <a:off x="923925" y="4379913"/>
            <a:ext cx="5086350" cy="4148137"/>
          </a:xfrm>
          <a:prstGeom prst="rect">
            <a:avLst/>
          </a:prstGeom>
          <a:noFill/>
          <a:ln>
            <a:noFill/>
          </a:ln>
        </p:spPr>
        <p:txBody>
          <a:bodyPr wrap="square" lIns="91425" tIns="91425" rIns="91425" bIns="91425" anchor="t" anchorCtr="0"/>
          <a:lstStyle>
            <a:lvl1pPr marL="0" marR="0" lvl="0" indent="0" algn="l" rtl="0">
              <a:spcBef>
                <a:spcPts val="360"/>
              </a:spcBef>
              <a:spcAft>
                <a:spcPts val="0"/>
              </a:spcAft>
              <a:buChar char="●"/>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360"/>
              </a:spcBef>
              <a:spcAft>
                <a:spcPts val="0"/>
              </a:spcAft>
              <a:buChar char="○"/>
              <a:defRPr sz="12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360"/>
              </a:spcBef>
              <a:spcAft>
                <a:spcPts val="0"/>
              </a:spcAft>
              <a:buChar char="■"/>
              <a:defRPr sz="12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360"/>
              </a:spcBef>
              <a:spcAft>
                <a:spcPts val="0"/>
              </a:spcAft>
              <a:buChar char="●"/>
              <a:defRPr sz="12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360"/>
              </a:spcBef>
              <a:spcAft>
                <a:spcPts val="0"/>
              </a:spcAft>
              <a:buChar char="○"/>
              <a:defRPr sz="12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759825"/>
            <a:ext cx="3005138" cy="460375"/>
          </a:xfrm>
          <a:prstGeom prst="rect">
            <a:avLst/>
          </a:prstGeom>
          <a:noFill/>
          <a:ln>
            <a:noFill/>
          </a:ln>
        </p:spPr>
        <p:txBody>
          <a:bodyPr wrap="square" lIns="91425" tIns="91425" rIns="91425" bIns="91425" anchor="b" anchorCtr="0"/>
          <a:lstStyle>
            <a:lvl1pPr marL="0" marR="0" lvl="0" indent="0" algn="l" rtl="0">
              <a:spcBef>
                <a:spcPts val="0"/>
              </a:spcBef>
              <a:spcAft>
                <a:spcPts val="0"/>
              </a:spcAft>
              <a:buNone/>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a:t>
            </a:fld>
            <a:endParaRPr lang="en-US" sz="1200" b="0" i="0" u="none" strike="noStrike" cap="none">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100" name="Shape 100"/>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Shape 215"/>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10</a:t>
            </a:fld>
            <a:endParaRPr lang="en-US" sz="1200">
              <a:solidFill>
                <a:schemeClr val="dk1"/>
              </a:solidFill>
              <a:latin typeface="Times New Roman"/>
              <a:ea typeface="Times New Roman"/>
              <a:cs typeface="Times New Roman"/>
              <a:sym typeface="Times New Roman"/>
            </a:endParaRPr>
          </a:p>
        </p:txBody>
      </p:sp>
      <p:sp>
        <p:nvSpPr>
          <p:cNvPr id="216" name="Shape 216"/>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17" name="Shape 217"/>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Take suggestions from the crowd.  Also, What do we know about the client after reading this?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26" name="Shape 226"/>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Why are we concerned about capitals?  Not professional, implies irritation or yelling</a:t>
            </a:r>
          </a:p>
          <a:p>
            <a:pPr marL="0" marR="0" lvl="0" indent="0" algn="l" rtl="0">
              <a:spcBef>
                <a:spcPts val="36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Lots of people the narrative, we’ll get to that later.  </a:t>
            </a:r>
          </a:p>
          <a:p>
            <a:pPr marL="0" marR="0" lvl="0" indent="0" algn="l" rtl="0">
              <a:spcBef>
                <a:spcPts val="360"/>
              </a:spcBef>
              <a:spcAft>
                <a:spcPts val="0"/>
              </a:spcAft>
              <a:buSzPct val="25000"/>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36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The picture is blurry.  What’s going on here? Is it a robber ot is it Santa Claus bringing us a present?  </a:t>
            </a:r>
            <a:br>
              <a:rPr lang="en-US" sz="1200" b="0" i="0" u="none" strike="noStrike" cap="none">
                <a:solidFill>
                  <a:schemeClr val="dk1"/>
                </a:solidFill>
                <a:latin typeface="Times New Roman"/>
                <a:ea typeface="Times New Roman"/>
                <a:cs typeface="Times New Roman"/>
                <a:sym typeface="Times New Roman"/>
              </a:rPr>
            </a:br>
            <a:r>
              <a:rPr lang="en-US" sz="1200" b="0" i="0" u="none" strike="noStrike" cap="none">
                <a:solidFill>
                  <a:schemeClr val="dk1"/>
                </a:solidFill>
                <a:latin typeface="Times New Roman"/>
                <a:ea typeface="Times New Roman"/>
                <a:cs typeface="Times New Roman"/>
                <a:sym typeface="Times New Roman"/>
              </a:rPr>
              <a:t>Don’t allow yourself to be robbed of getting credit for your work.  We need to understand how you came to your decisions, so we need to have focused narratives.</a:t>
            </a:r>
          </a:p>
          <a:p>
            <a:pPr marL="0" marR="0" lvl="0" indent="0" algn="l" rtl="0">
              <a:spcBef>
                <a:spcPts val="36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 </a:t>
            </a:r>
          </a:p>
        </p:txBody>
      </p:sp>
      <p:sp>
        <p:nvSpPr>
          <p:cNvPr id="227" name="Shape 227"/>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11</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34" name="Shape 234"/>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A/R is an older acronym for Applicant Recipient.  It’s been recommended that we discontinue use of this because it’s impersonal.  Suggested references for clients is their first name, or client, or consumer, or customer.</a:t>
            </a:r>
          </a:p>
          <a:p>
            <a:pPr marL="0" marR="0" lvl="0" indent="0" algn="l" rtl="0">
              <a:spcBef>
                <a:spcPts val="360"/>
              </a:spcBef>
              <a:spcAft>
                <a:spcPts val="0"/>
              </a:spcAft>
              <a:buSzPct val="25000"/>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spcBef>
                <a:spcPts val="36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The second narration came from a District Center.  Many of our clients are receiving QMB or OSIP and receive services through the district center.  We need to be aware of this because we aren’t familiar with each other’s acronyms so it is preferrable not to use unusual acronyms.  </a:t>
            </a:r>
          </a:p>
        </p:txBody>
      </p:sp>
      <p:sp>
        <p:nvSpPr>
          <p:cNvPr id="235" name="Shape 235"/>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12</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242" name="Shape 242"/>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Shape 248"/>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14</a:t>
            </a:fld>
            <a:endParaRPr lang="en-US" sz="1200">
              <a:solidFill>
                <a:schemeClr val="dk1"/>
              </a:solidFill>
              <a:latin typeface="Times New Roman"/>
              <a:ea typeface="Times New Roman"/>
              <a:cs typeface="Times New Roman"/>
              <a:sym typeface="Times New Roman"/>
            </a:endParaRPr>
          </a:p>
        </p:txBody>
      </p:sp>
      <p:sp>
        <p:nvSpPr>
          <p:cNvPr id="249" name="Shape 249"/>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50" name="Shape 250"/>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Is the writer alluding to a drinking problem or a dehydration issue?  </a:t>
            </a:r>
            <a:r>
              <a:rPr lang="en-US"/>
              <a:t>Service intake workers do not</a:t>
            </a:r>
            <a:r>
              <a:rPr lang="en-US" sz="1200" b="0" i="0" u="none" strike="noStrike" cap="none">
                <a:solidFill>
                  <a:schemeClr val="dk1"/>
                </a:solidFill>
                <a:latin typeface="Times New Roman"/>
                <a:ea typeface="Times New Roman"/>
                <a:cs typeface="Times New Roman"/>
                <a:sym typeface="Times New Roman"/>
              </a:rPr>
              <a:t> work for APS.  APS investigation information can’t be in OACCESS, if consumer got a copy of this they would be tipped off that someone was coming.</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259" name="Shape 259"/>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Shape 265"/>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66" name="Shape 266"/>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Did they give their name?  Does the client know the Home Health person is calling?  Do we have daughter’s contact information?  We added some spacing and improved the grammar.  To qualify for OPI you don’t need to know someone’s profession or history of illness so that information isn’t needed in the referral.  The caller isn’t trying to say that alcohol is a current issue.</a:t>
            </a:r>
          </a:p>
        </p:txBody>
      </p:sp>
      <p:sp>
        <p:nvSpPr>
          <p:cNvPr id="267" name="Shape 267"/>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16</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274" name="Shape 274"/>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281" name="Shape 281"/>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289" name="Shape 289"/>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108" name="Shape 108"/>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296" name="Shape 296"/>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Shape 302"/>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3" name="Shape 303"/>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So pretty much the whole world if the client gives permission.</a:t>
            </a:r>
          </a:p>
          <a:p>
            <a:pPr marL="0" marR="0" lvl="0" indent="0" algn="l" rtl="0">
              <a:spcBef>
                <a:spcPts val="36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Let’s look at another narrative example and see if we can spot some room for improvement.</a:t>
            </a:r>
          </a:p>
        </p:txBody>
      </p:sp>
      <p:sp>
        <p:nvSpPr>
          <p:cNvPr id="304" name="Shape 304"/>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21</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Shape 311"/>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22</a:t>
            </a:fld>
            <a:endParaRPr lang="en-US" sz="1200">
              <a:solidFill>
                <a:schemeClr val="dk1"/>
              </a:solidFill>
              <a:latin typeface="Times New Roman"/>
              <a:ea typeface="Times New Roman"/>
              <a:cs typeface="Times New Roman"/>
              <a:sym typeface="Times New Roman"/>
            </a:endParaRPr>
          </a:p>
        </p:txBody>
      </p:sp>
      <p:sp>
        <p:nvSpPr>
          <p:cNvPr id="312" name="Shape 312"/>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13" name="Shape 313"/>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21" name="Shape 321"/>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There’s lots of medical diagnosis and subjective opinion here.</a:t>
            </a:r>
          </a:p>
        </p:txBody>
      </p:sp>
      <p:sp>
        <p:nvSpPr>
          <p:cNvPr id="322" name="Shape 322"/>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23</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Shape 328"/>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24</a:t>
            </a:fld>
            <a:endParaRPr lang="en-US" sz="1200">
              <a:solidFill>
                <a:schemeClr val="dk1"/>
              </a:solidFill>
              <a:latin typeface="Times New Roman"/>
              <a:ea typeface="Times New Roman"/>
              <a:cs typeface="Times New Roman"/>
              <a:sym typeface="Times New Roman"/>
            </a:endParaRPr>
          </a:p>
        </p:txBody>
      </p:sp>
      <p:sp>
        <p:nvSpPr>
          <p:cNvPr id="329" name="Shape 329"/>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30" name="Shape 330"/>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Think it through.  Don’t just open ACCESS and start writing whatever comes into your head.  Try not to let your feelings read into the narrative.  If you were a grouch or if the client was a grouch it shouldn’t reflect in the narrative.  That being said, how could you write down a description of a client who is extremely upset and agitated?  Did they come toward you, voice raised, face red, specific words they used.</a:t>
            </a:r>
          </a:p>
          <a:p>
            <a:pPr marL="0" marR="0" lvl="0" indent="0" algn="l" rtl="0">
              <a:spcBef>
                <a:spcPts val="48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48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Consider writing in WORD, so you can correct spelling, etc, then cut/paste into the narrative</a:t>
            </a:r>
          </a:p>
          <a:p>
            <a:pPr marL="0" marR="0" lvl="0" indent="0" algn="l" rtl="0">
              <a:spcBef>
                <a:spcPts val="48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48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CHECK TO MAKE SURE YOU’RE ON THE CORRECT CLIENT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Shape 337"/>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25</a:t>
            </a:fld>
            <a:endParaRPr lang="en-US" sz="1200">
              <a:solidFill>
                <a:schemeClr val="dk1"/>
              </a:solidFill>
              <a:latin typeface="Times New Roman"/>
              <a:ea typeface="Times New Roman"/>
              <a:cs typeface="Times New Roman"/>
              <a:sym typeface="Times New Roman"/>
            </a:endParaRPr>
          </a:p>
        </p:txBody>
      </p:sp>
      <p:sp>
        <p:nvSpPr>
          <p:cNvPr id="338" name="Shape 338"/>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39" name="Shape 339"/>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Helpful to put the new info (such as an address) into the narrative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Shape 347"/>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348" name="Shape 348"/>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Bolding things in the narrative can help workers find the information later, such as a change of address or contact information.</a:t>
            </a:r>
          </a:p>
        </p:txBody>
      </p:sp>
      <p:sp>
        <p:nvSpPr>
          <p:cNvPr id="349" name="Shape 349"/>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26</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Shape 357"/>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358" name="Shape 358"/>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Shape 370"/>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28</a:t>
            </a:fld>
            <a:endParaRPr lang="en-US" sz="1200">
              <a:solidFill>
                <a:schemeClr val="dk1"/>
              </a:solidFill>
              <a:latin typeface="Times New Roman"/>
              <a:ea typeface="Times New Roman"/>
              <a:cs typeface="Times New Roman"/>
              <a:sym typeface="Times New Roman"/>
            </a:endParaRPr>
          </a:p>
        </p:txBody>
      </p:sp>
      <p:sp>
        <p:nvSpPr>
          <p:cNvPr id="371" name="Shape 371"/>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72" name="Shape 372"/>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Handout APS Narrative Guidelines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Shape 379"/>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r>
              <a:rPr lang="en-US"/>
              <a:t>If a caller contacts you with multiple concerns, and one of the concerns indicates the need for an APS referral, best practice is to make a separate narrative entry for the APS referral. That way you keep any  reader from easily figuring out who called in with  the APS concern. </a:t>
            </a:r>
          </a:p>
        </p:txBody>
      </p:sp>
      <p:sp>
        <p:nvSpPr>
          <p:cNvPr id="380" name="Shape 380"/>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3</a:t>
            </a:fld>
            <a:endParaRPr lang="en-US" sz="1200">
              <a:solidFill>
                <a:schemeClr val="dk1"/>
              </a:solidFill>
              <a:latin typeface="Times New Roman"/>
              <a:ea typeface="Times New Roman"/>
              <a:cs typeface="Times New Roman"/>
              <a:sym typeface="Times New Roman"/>
            </a:endParaRPr>
          </a:p>
        </p:txBody>
      </p:sp>
      <p:sp>
        <p:nvSpPr>
          <p:cNvPr id="116" name="Shape 116"/>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Shape 386"/>
          <p:cNvSpPr>
            <a:spLocks noGrp="1" noRot="1" noChangeAspect="1"/>
          </p:cNvSpPr>
          <p:nvPr>
            <p:ph type="sldImg" idx="2"/>
          </p:nvPr>
        </p:nvSpPr>
        <p:spPr>
          <a:xfrm>
            <a:off x="1162050" y="692150"/>
            <a:ext cx="4610100" cy="34575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7" name="Shape 387"/>
          <p:cNvSpPr txBox="1">
            <a:spLocks noGrp="1"/>
          </p:cNvSpPr>
          <p:nvPr>
            <p:ph type="body" idx="1"/>
          </p:nvPr>
        </p:nvSpPr>
        <p:spPr>
          <a:xfrm>
            <a:off x="923925" y="4379913"/>
            <a:ext cx="5086200" cy="4148100"/>
          </a:xfrm>
          <a:prstGeom prst="rect">
            <a:avLst/>
          </a:prstGeom>
        </p:spPr>
        <p:txBody>
          <a:bodyPr wrap="square" lIns="91425" tIns="91425" rIns="91425" bIns="91425" anchor="t" anchorCtr="0">
            <a:noAutofit/>
          </a:bodyPr>
          <a:lstStyle/>
          <a:p>
            <a:pPr lvl="0">
              <a:spcBef>
                <a:spcPts val="0"/>
              </a:spcBef>
              <a:buNone/>
            </a:pPr>
            <a:endParaRPr/>
          </a:p>
        </p:txBody>
      </p:sp>
      <p:sp>
        <p:nvSpPr>
          <p:cNvPr id="388" name="Shape 388"/>
          <p:cNvSpPr txBox="1">
            <a:spLocks noGrp="1"/>
          </p:cNvSpPr>
          <p:nvPr>
            <p:ph type="sldNum" idx="12"/>
          </p:nvPr>
        </p:nvSpPr>
        <p:spPr>
          <a:xfrm>
            <a:off x="3929063" y="8759825"/>
            <a:ext cx="3005100" cy="460500"/>
          </a:xfrm>
          <a:prstGeom prst="rect">
            <a:avLst/>
          </a:prstGeom>
        </p:spPr>
        <p:txBody>
          <a:bodyPr wrap="square" lIns="92300" tIns="46150" rIns="92300" bIns="46150" anchor="b" anchorCtr="0">
            <a:noAutofit/>
          </a:bodyPr>
          <a:lstStyle/>
          <a:p>
            <a:pPr lvl="0">
              <a:spcBef>
                <a:spcPts val="0"/>
              </a:spcBef>
              <a:buClr>
                <a:srgbClr val="000000"/>
              </a:buClr>
              <a:buSzPct val="25000"/>
              <a:buFont typeface="Arial"/>
              <a:buNone/>
            </a:pPr>
            <a:fld id="{00000000-1234-1234-1234-123412341234}" type="slidenum">
              <a:rPr lang="en-US"/>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Shape 394"/>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95" name="Shape 395"/>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396" name="Shape 396"/>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31</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32</a:t>
            </a:fld>
            <a:endParaRPr lang="en-US" sz="1200">
              <a:solidFill>
                <a:schemeClr val="dk1"/>
              </a:solidFill>
              <a:latin typeface="Times New Roman"/>
              <a:ea typeface="Times New Roman"/>
              <a:cs typeface="Times New Roman"/>
              <a:sym typeface="Times New Roman"/>
            </a:endParaRPr>
          </a:p>
        </p:txBody>
      </p:sp>
      <p:sp>
        <p:nvSpPr>
          <p:cNvPr id="403" name="Shape 403"/>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04" name="Shape 404"/>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Federal law prohibit unauthorized use, disclose and re-disclosure of A &amp; D treatment information.  Clients must give specific authorization to release this information.  What are some ways we can alert coworkers and supervisors about people’s behavior.</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Shape 410"/>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411" name="Shape 411"/>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Shape 417"/>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34</a:t>
            </a:fld>
            <a:endParaRPr lang="en-US" sz="1200">
              <a:solidFill>
                <a:schemeClr val="dk1"/>
              </a:solidFill>
              <a:latin typeface="Times New Roman"/>
              <a:ea typeface="Times New Roman"/>
              <a:cs typeface="Times New Roman"/>
              <a:sym typeface="Times New Roman"/>
            </a:endParaRPr>
          </a:p>
        </p:txBody>
      </p:sp>
      <p:sp>
        <p:nvSpPr>
          <p:cNvPr id="418" name="Shape 418"/>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19" name="Shape 419"/>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Can’t say “client is an alcoholic” but could say – “I often smell alcohol on his breath” or “client is a self-described alcoholic”</a:t>
            </a:r>
          </a:p>
          <a:p>
            <a:pPr marL="0" marR="0" lvl="0" indent="0" algn="l" rtl="0">
              <a:spcBef>
                <a:spcPts val="48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48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Can reference a diagnosis as long as there is a professional assessment in the file to back this up.</a:t>
            </a:r>
          </a:p>
          <a:p>
            <a:pPr marL="0" marR="0" lvl="0" indent="0" algn="l" rtl="0">
              <a:spcBef>
                <a:spcPts val="48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48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Don’t say “client was high or drunk” – but report what you see or hear</a:t>
            </a:r>
          </a:p>
          <a:p>
            <a:pPr marL="0" marR="0" lvl="0" indent="0" algn="l" rtl="0">
              <a:spcBef>
                <a:spcPts val="48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a:p>
            <a:pPr marL="0" marR="0" lvl="0" indent="0" algn="l" rtl="0">
              <a:spcBef>
                <a:spcPts val="48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This also applies to the Client Alerts, but should have authorization from the client</a:t>
            </a:r>
          </a:p>
          <a:p>
            <a:pPr marL="0" marR="0" lvl="0" indent="0" algn="l" rtl="0">
              <a:spcBef>
                <a:spcPts val="480"/>
              </a:spcBef>
              <a:spcAft>
                <a:spcPts val="0"/>
              </a:spcAft>
              <a:buSzPct val="25000"/>
              <a:buNone/>
            </a:pPr>
            <a:endParaRPr sz="1600" b="0" i="0" u="none" strike="noStrike" cap="non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427" name="Shape 427"/>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Shape 433"/>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36</a:t>
            </a:fld>
            <a:endParaRPr lang="en-US" sz="1200">
              <a:solidFill>
                <a:schemeClr val="dk1"/>
              </a:solidFill>
              <a:latin typeface="Times New Roman"/>
              <a:ea typeface="Times New Roman"/>
              <a:cs typeface="Times New Roman"/>
              <a:sym typeface="Times New Roman"/>
            </a:endParaRPr>
          </a:p>
        </p:txBody>
      </p:sp>
      <p:sp>
        <p:nvSpPr>
          <p:cNvPr id="434" name="Shape 434"/>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5" name="Shape 435"/>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600" b="0" i="0" u="none" strike="noStrike" cap="none">
                <a:solidFill>
                  <a:schemeClr val="dk1"/>
                </a:solidFill>
                <a:latin typeface="Times New Roman"/>
                <a:ea typeface="Times New Roman"/>
                <a:cs typeface="Times New Roman"/>
                <a:sym typeface="Times New Roman"/>
              </a:rPr>
              <a:t>Show example</a:t>
            </a:r>
            <a:r>
              <a:rPr lang="en-US" sz="1600"/>
              <a:t>s specific to audience if time permits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Shape 442"/>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443" name="Shape 443"/>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4</a:t>
            </a:fld>
            <a:endParaRPr lang="en-US" sz="1200">
              <a:solidFill>
                <a:schemeClr val="dk1"/>
              </a:solidFill>
              <a:latin typeface="Times New Roman"/>
              <a:ea typeface="Times New Roman"/>
              <a:cs typeface="Times New Roman"/>
              <a:sym typeface="Times New Roman"/>
            </a:endParaRPr>
          </a:p>
        </p:txBody>
      </p:sp>
      <p:sp>
        <p:nvSpPr>
          <p:cNvPr id="124" name="Shape 124"/>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5" name="Shape 125"/>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We don’t want to add to confusion on cases.  The more clear you can make a situation the easier it’s going to be to remember what happened, easier for coworkers to follow behind you, easier for supervisors and quality assurance reviews to give you some pats on the back.  You can’t be rewarded for your good work if it’s hard to figure out what you did.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923925" y="4379913"/>
            <a:ext cx="5086350" cy="4148137"/>
          </a:xfrm>
          <a:prstGeom prst="rect">
            <a:avLst/>
          </a:prstGeom>
        </p:spPr>
        <p:txBody>
          <a:bodyPr wrap="square" lIns="91425" tIns="91425" rIns="91425" bIns="91425" anchor="t" anchorCtr="0">
            <a:noAutofit/>
          </a:bodyPr>
          <a:lstStyle/>
          <a:p>
            <a:pPr lvl="0">
              <a:spcBef>
                <a:spcPts val="0"/>
              </a:spcBef>
              <a:buNone/>
            </a:pPr>
            <a:endParaRPr/>
          </a:p>
        </p:txBody>
      </p:sp>
      <p:sp>
        <p:nvSpPr>
          <p:cNvPr id="133" name="Shape 133"/>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6</a:t>
            </a:fld>
            <a:endParaRPr lang="en-US" sz="1200">
              <a:solidFill>
                <a:schemeClr val="dk1"/>
              </a:solidFill>
              <a:latin typeface="Times New Roman"/>
              <a:ea typeface="Times New Roman"/>
              <a:cs typeface="Times New Roman"/>
              <a:sym typeface="Times New Roman"/>
            </a:endParaRPr>
          </a:p>
        </p:txBody>
      </p:sp>
      <p:sp>
        <p:nvSpPr>
          <p:cNvPr id="154" name="Shape 154"/>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5" name="Shape 155"/>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What are some changes we’d want to be sure to narrate?</a:t>
            </a:r>
          </a:p>
          <a:p>
            <a:pPr marL="0" marR="0" lvl="0" indent="0" algn="l" rtl="0">
              <a:spcBef>
                <a:spcPts val="36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Address ch, ph change, email address chx, closing of benefits, transferring of file, income changes, resource changes, health insurance changes, etc.</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76" name="Shape 176"/>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Who</a:t>
            </a:r>
            <a:r>
              <a:rPr lang="en-US" sz="1200" b="1" i="0" u="none" strike="noStrike" cap="none">
                <a:solidFill>
                  <a:schemeClr val="dk1"/>
                </a:solidFill>
                <a:latin typeface="Times New Roman"/>
                <a:ea typeface="Times New Roman"/>
                <a:cs typeface="Times New Roman"/>
                <a:sym typeface="Times New Roman"/>
              </a:rPr>
              <a:t> initiated the contact</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Who</a:t>
            </a:r>
            <a:r>
              <a:rPr lang="en-US" sz="1200" b="1" i="0" u="none" strike="noStrike" cap="none">
                <a:solidFill>
                  <a:schemeClr val="dk1"/>
                </a:solidFill>
                <a:latin typeface="Times New Roman"/>
                <a:ea typeface="Times New Roman"/>
                <a:cs typeface="Times New Roman"/>
                <a:sym typeface="Times New Roman"/>
              </a:rPr>
              <a:t> was present if a home visit or meeting occurred</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What</a:t>
            </a:r>
            <a:r>
              <a:rPr lang="en-US" sz="1200" b="1" i="0" u="none" strike="noStrike" cap="none">
                <a:solidFill>
                  <a:schemeClr val="dk1"/>
                </a:solidFill>
                <a:latin typeface="Times New Roman"/>
                <a:ea typeface="Times New Roman"/>
                <a:cs typeface="Times New Roman"/>
                <a:sym typeface="Times New Roman"/>
              </a:rPr>
              <a:t> was the purpose of the contact?</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What</a:t>
            </a:r>
            <a:r>
              <a:rPr lang="en-US" sz="1200" b="1" i="0" u="none" strike="noStrike" cap="none">
                <a:solidFill>
                  <a:schemeClr val="dk1"/>
                </a:solidFill>
                <a:latin typeface="Times New Roman"/>
                <a:ea typeface="Times New Roman"/>
                <a:cs typeface="Times New Roman"/>
                <a:sym typeface="Times New Roman"/>
              </a:rPr>
              <a:t> changed?</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What</a:t>
            </a:r>
            <a:r>
              <a:rPr lang="en-US" sz="1200" b="1" i="0" u="none" strike="noStrike" cap="none">
                <a:solidFill>
                  <a:schemeClr val="dk1"/>
                </a:solidFill>
                <a:latin typeface="Times New Roman"/>
                <a:ea typeface="Times New Roman"/>
                <a:cs typeface="Times New Roman"/>
                <a:sym typeface="Times New Roman"/>
              </a:rPr>
              <a:t> and </a:t>
            </a:r>
            <a:r>
              <a:rPr lang="en-US" sz="1200" b="1" i="0" u="none" strike="noStrike" cap="none">
                <a:solidFill>
                  <a:srgbClr val="FF0000"/>
                </a:solidFill>
                <a:latin typeface="Times New Roman"/>
                <a:ea typeface="Times New Roman"/>
                <a:cs typeface="Times New Roman"/>
                <a:sym typeface="Times New Roman"/>
              </a:rPr>
              <a:t>Why</a:t>
            </a:r>
            <a:r>
              <a:rPr lang="en-US" sz="1200" b="1" i="0" u="none" strike="noStrike" cap="none">
                <a:solidFill>
                  <a:schemeClr val="dk1"/>
                </a:solidFill>
                <a:latin typeface="Times New Roman"/>
                <a:ea typeface="Times New Roman"/>
                <a:cs typeface="Times New Roman"/>
                <a:sym typeface="Times New Roman"/>
              </a:rPr>
              <a:t> were actions taken and when are they effective?</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What</a:t>
            </a:r>
            <a:r>
              <a:rPr lang="en-US" sz="1200" b="1" i="0" u="none" strike="noStrike" cap="none">
                <a:solidFill>
                  <a:schemeClr val="dk1"/>
                </a:solidFill>
                <a:latin typeface="Times New Roman"/>
                <a:ea typeface="Times New Roman"/>
                <a:cs typeface="Times New Roman"/>
                <a:sym typeface="Times New Roman"/>
              </a:rPr>
              <a:t> is the plan?  </a:t>
            </a:r>
            <a:r>
              <a:rPr lang="en-US" sz="1200" b="1" i="0" u="none" strike="noStrike" cap="none">
                <a:solidFill>
                  <a:srgbClr val="FF0000"/>
                </a:solidFill>
                <a:latin typeface="Times New Roman"/>
                <a:ea typeface="Times New Roman"/>
                <a:cs typeface="Times New Roman"/>
                <a:sym typeface="Times New Roman"/>
              </a:rPr>
              <a:t>What</a:t>
            </a:r>
            <a:r>
              <a:rPr lang="en-US" sz="1200" b="1" i="0" u="none" strike="noStrike" cap="none">
                <a:solidFill>
                  <a:schemeClr val="dk1"/>
                </a:solidFill>
                <a:latin typeface="Times New Roman"/>
                <a:ea typeface="Times New Roman"/>
                <a:cs typeface="Times New Roman"/>
                <a:sym typeface="Times New Roman"/>
              </a:rPr>
              <a:t> follow-up is needed?</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How</a:t>
            </a:r>
            <a:r>
              <a:rPr lang="en-US" sz="1200" b="1" i="0" u="none" strike="noStrike" cap="none">
                <a:solidFill>
                  <a:schemeClr val="dk1"/>
                </a:solidFill>
                <a:latin typeface="Times New Roman"/>
                <a:ea typeface="Times New Roman"/>
                <a:cs typeface="Times New Roman"/>
                <a:sym typeface="Times New Roman"/>
              </a:rPr>
              <a:t> were decisions determined?</a:t>
            </a:r>
          </a:p>
          <a:p>
            <a:pPr marL="0" marR="0" lvl="0" indent="0" algn="l" rtl="0">
              <a:spcBef>
                <a:spcPts val="360"/>
              </a:spcBef>
              <a:spcAft>
                <a:spcPts val="0"/>
              </a:spcAft>
              <a:buSzPct val="25000"/>
              <a:buNone/>
            </a:pPr>
            <a:r>
              <a:rPr lang="en-US" sz="1200" b="1" i="0" u="none" strike="noStrike" cap="none">
                <a:solidFill>
                  <a:srgbClr val="FF0000"/>
                </a:solidFill>
                <a:latin typeface="Times New Roman"/>
                <a:ea typeface="Times New Roman"/>
                <a:cs typeface="Times New Roman"/>
                <a:sym typeface="Times New Roman"/>
              </a:rPr>
              <a:t>When</a:t>
            </a:r>
            <a:r>
              <a:rPr lang="en-US" sz="1200" b="1" i="0" u="none" strike="noStrike" cap="none">
                <a:solidFill>
                  <a:schemeClr val="dk1"/>
                </a:solidFill>
                <a:latin typeface="Times New Roman"/>
                <a:ea typeface="Times New Roman"/>
                <a:cs typeface="Times New Roman"/>
                <a:sym typeface="Times New Roman"/>
              </a:rPr>
              <a:t> and </a:t>
            </a:r>
            <a:r>
              <a:rPr lang="en-US" sz="1200" b="1" i="0" u="none" strike="noStrike" cap="none">
                <a:solidFill>
                  <a:srgbClr val="FF0000"/>
                </a:solidFill>
                <a:latin typeface="Times New Roman"/>
                <a:ea typeface="Times New Roman"/>
                <a:cs typeface="Times New Roman"/>
                <a:sym typeface="Times New Roman"/>
              </a:rPr>
              <a:t>Where</a:t>
            </a:r>
            <a:r>
              <a:rPr lang="en-US" sz="1200" b="1" i="0" u="none" strike="noStrike" cap="none">
                <a:solidFill>
                  <a:schemeClr val="dk1"/>
                </a:solidFill>
                <a:latin typeface="Times New Roman"/>
                <a:ea typeface="Times New Roman"/>
                <a:cs typeface="Times New Roman"/>
                <a:sym typeface="Times New Roman"/>
              </a:rPr>
              <a:t> did the contact take place?</a:t>
            </a:r>
          </a:p>
          <a:p>
            <a:pPr marL="0" marR="0" lvl="0" indent="0" algn="l" rtl="0">
              <a:spcBef>
                <a:spcPts val="360"/>
              </a:spcBef>
              <a:spcAft>
                <a:spcPts val="0"/>
              </a:spcAft>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177" name="Shape 177"/>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7</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162050" y="692150"/>
            <a:ext cx="4610100" cy="34575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200" name="Shape 200"/>
          <p:cNvSpPr txBox="1">
            <a:spLocks noGrp="1"/>
          </p:cNvSpPr>
          <p:nvPr>
            <p:ph type="body" idx="1"/>
          </p:nvPr>
        </p:nvSpPr>
        <p:spPr>
          <a:xfrm>
            <a:off x="923925" y="4379913"/>
            <a:ext cx="5086350" cy="4148137"/>
          </a:xfrm>
          <a:prstGeom prst="rect">
            <a:avLst/>
          </a:prstGeom>
          <a:noFill/>
          <a:ln>
            <a:noFill/>
          </a:ln>
        </p:spPr>
        <p:txBody>
          <a:bodyPr wrap="square" lIns="92300" tIns="46150" rIns="92300" bIns="46150" anchor="t"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Times New Roman"/>
                <a:ea typeface="Times New Roman"/>
                <a:cs typeface="Times New Roman"/>
                <a:sym typeface="Times New Roman"/>
              </a:rPr>
              <a:t>I know some of you don’t do home visits for example I and A staff.  HV applies to Option Counselors and Case Managers.</a:t>
            </a:r>
          </a:p>
        </p:txBody>
      </p:sp>
      <p:sp>
        <p:nvSpPr>
          <p:cNvPr id="201" name="Shape 201"/>
          <p:cNvSpPr txBox="1">
            <a:spLocks noGrp="1"/>
          </p:cNvSpPr>
          <p:nvPr>
            <p:ph type="sldNum" idx="12"/>
          </p:nvPr>
        </p:nvSpPr>
        <p:spPr>
          <a:xfrm>
            <a:off x="3929063" y="8759825"/>
            <a:ext cx="3005137" cy="460375"/>
          </a:xfrm>
          <a:prstGeom prst="rect">
            <a:avLst/>
          </a:prstGeom>
          <a:noFill/>
          <a:ln>
            <a:noFill/>
          </a:ln>
        </p:spPr>
        <p:txBody>
          <a:bodyPr wrap="square" lIns="92300" tIns="46150" rIns="92300" bIns="46150" anchor="b" anchorCtr="0">
            <a:noAutofit/>
          </a:bodyPr>
          <a:lstStyle/>
          <a:p>
            <a:pPr marL="0" marR="0" lvl="0" indent="0" algn="r" rtl="0">
              <a:spcBef>
                <a:spcPts val="0"/>
              </a:spcBef>
              <a:spcAft>
                <a:spcPts val="0"/>
              </a:spcAft>
              <a:buSzPct val="25000"/>
              <a:buNone/>
            </a:pPr>
            <a:fld id="{00000000-1234-1234-1234-123412341234}" type="slidenum">
              <a:rPr lang="en-US" sz="1200">
                <a:solidFill>
                  <a:schemeClr val="dk1"/>
                </a:solidFill>
                <a:latin typeface="Times New Roman"/>
                <a:ea typeface="Times New Roman"/>
                <a:cs typeface="Times New Roman"/>
                <a:sym typeface="Times New Roman"/>
              </a:rPr>
              <a:t>8</a:t>
            </a:fld>
            <a:endParaRPr lang="en-US"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1162050" y="692150"/>
            <a:ext cx="4610100" cy="34575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8" name="Shape 208"/>
          <p:cNvSpPr txBox="1">
            <a:spLocks noGrp="1"/>
          </p:cNvSpPr>
          <p:nvPr>
            <p:ph type="body" idx="1"/>
          </p:nvPr>
        </p:nvSpPr>
        <p:spPr>
          <a:xfrm>
            <a:off x="923925" y="4379913"/>
            <a:ext cx="5086200" cy="4148100"/>
          </a:xfrm>
          <a:prstGeom prst="rect">
            <a:avLst/>
          </a:prstGeom>
        </p:spPr>
        <p:txBody>
          <a:bodyPr wrap="square" lIns="91425" tIns="91425" rIns="91425" bIns="91425" anchor="t" anchorCtr="0">
            <a:noAutofit/>
          </a:bodyPr>
          <a:lstStyle/>
          <a:p>
            <a:pPr lvl="0">
              <a:spcBef>
                <a:spcPts val="0"/>
              </a:spcBef>
              <a:buNone/>
            </a:pPr>
            <a:endParaRPr/>
          </a:p>
        </p:txBody>
      </p:sp>
      <p:sp>
        <p:nvSpPr>
          <p:cNvPr id="209" name="Shape 209"/>
          <p:cNvSpPr txBox="1">
            <a:spLocks noGrp="1"/>
          </p:cNvSpPr>
          <p:nvPr>
            <p:ph type="sldNum" idx="12"/>
          </p:nvPr>
        </p:nvSpPr>
        <p:spPr>
          <a:xfrm>
            <a:off x="3929063" y="8759825"/>
            <a:ext cx="3005100" cy="460500"/>
          </a:xfrm>
          <a:prstGeom prst="rect">
            <a:avLst/>
          </a:prstGeom>
        </p:spPr>
        <p:txBody>
          <a:bodyPr wrap="square" lIns="92300" tIns="46150" rIns="92300" bIns="46150" anchor="b" anchorCtr="0">
            <a:noAutofit/>
          </a:bodyPr>
          <a:lstStyle/>
          <a:p>
            <a:pPr lvl="0">
              <a:spcBef>
                <a:spcPts val="0"/>
              </a:spcBef>
              <a:buClr>
                <a:srgbClr val="000000"/>
              </a:buClr>
              <a:buSzPct val="25000"/>
              <a:buFont typeface="Arial"/>
              <a:buNone/>
            </a:pPr>
            <a:fld id="{00000000-1234-1234-1234-123412341234}" type="slidenum">
              <a:rPr lang="en-US"/>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2"/>
        <p:cNvGrpSpPr/>
        <p:nvPr/>
      </p:nvGrpSpPr>
      <p:grpSpPr>
        <a:xfrm>
          <a:off x="0" y="0"/>
          <a:ext cx="0" cy="0"/>
          <a:chOff x="0" y="0"/>
          <a:chExt cx="0" cy="0"/>
        </a:xfrm>
      </p:grpSpPr>
      <p:sp>
        <p:nvSpPr>
          <p:cNvPr id="23" name="Shape 23"/>
          <p:cNvSpPr>
            <a:spLocks noGrp="1"/>
          </p:cNvSpPr>
          <p:nvPr>
            <p:ph type="title"/>
          </p:nvPr>
        </p:nvSpPr>
        <p:spPr>
          <a:xfrm>
            <a:off x="762000" y="762000"/>
            <a:ext cx="7924800" cy="11430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24" name="Shape 24"/>
          <p:cNvSpPr txBox="1">
            <a:spLocks noGrp="1"/>
          </p:cNvSpPr>
          <p:nvPr>
            <p:ph type="body" idx="1"/>
          </p:nvPr>
        </p:nvSpPr>
        <p:spPr>
          <a:xfrm>
            <a:off x="838200" y="2362200"/>
            <a:ext cx="7692900" cy="3724200"/>
          </a:xfrm>
          <a:prstGeom prst="rect">
            <a:avLst/>
          </a:prstGeom>
          <a:noFill/>
          <a:ln>
            <a:noFill/>
          </a:ln>
        </p:spPr>
        <p:txBody>
          <a:bodyPr wrap="square" lIns="91425" tIns="91425" rIns="91425" bIns="91425" anchor="t" anchorCtr="0"/>
          <a:lstStyle>
            <a:lvl1pPr marL="342900" marR="0" lvl="0" indent="-209550" algn="l" rtl="0">
              <a:spcBef>
                <a:spcPts val="560"/>
              </a:spcBef>
              <a:spcAft>
                <a:spcPts val="0"/>
              </a:spcAft>
              <a:buClr>
                <a:schemeClr val="dk1"/>
              </a:buClr>
              <a:buSzPct val="75000"/>
              <a:buFont typeface="Noto Sans Symbols"/>
              <a:buChar char="●"/>
              <a:defRPr sz="2800" b="0" i="0" u="none" strike="noStrike" cap="none">
                <a:solidFill>
                  <a:schemeClr val="dk1"/>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25" name="Shape 25"/>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6" name="Shape 26"/>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7" name="Shape 27"/>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i="0" u="none" strike="noStrike" cap="none">
                <a:solidFill>
                  <a:schemeClr val="lt1"/>
                </a:solidFill>
                <a:latin typeface="Arial"/>
                <a:ea typeface="Arial"/>
                <a:cs typeface="Arial"/>
                <a:sym typeface="Arial"/>
              </a:rPr>
              <a:t>‹#›</a:t>
            </a:fld>
            <a:endParaRPr lang="en-US" sz="2600" b="1" i="0" u="none" strike="noStrike" cap="none">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85"/>
        <p:cNvGrpSpPr/>
        <p:nvPr/>
      </p:nvGrpSpPr>
      <p:grpSpPr>
        <a:xfrm>
          <a:off x="0" y="0"/>
          <a:ext cx="0" cy="0"/>
          <a:chOff x="0" y="0"/>
          <a:chExt cx="0" cy="0"/>
        </a:xfrm>
      </p:grpSpPr>
      <p:sp>
        <p:nvSpPr>
          <p:cNvPr id="86" name="Shape 86"/>
          <p:cNvSpPr>
            <a:spLocks noGrp="1"/>
          </p:cNvSpPr>
          <p:nvPr>
            <p:ph type="title"/>
          </p:nvPr>
        </p:nvSpPr>
        <p:spPr>
          <a:xfrm>
            <a:off x="762000" y="762000"/>
            <a:ext cx="7924800" cy="11430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87" name="Shape 87"/>
          <p:cNvSpPr txBox="1">
            <a:spLocks noGrp="1"/>
          </p:cNvSpPr>
          <p:nvPr>
            <p:ph type="body" idx="1"/>
          </p:nvPr>
        </p:nvSpPr>
        <p:spPr>
          <a:xfrm rot="5400000">
            <a:off x="2822675" y="377850"/>
            <a:ext cx="3724200" cy="7692900"/>
          </a:xfrm>
          <a:prstGeom prst="rect">
            <a:avLst/>
          </a:prstGeom>
          <a:noFill/>
          <a:ln>
            <a:noFill/>
          </a:ln>
        </p:spPr>
        <p:txBody>
          <a:bodyPr wrap="square" lIns="91425" tIns="91425" rIns="91425" bIns="91425" anchor="t" anchorCtr="0"/>
          <a:lstStyle>
            <a:lvl1pPr marL="342900" marR="0" lvl="0" indent="-209550" algn="l" rtl="0">
              <a:spcBef>
                <a:spcPts val="560"/>
              </a:spcBef>
              <a:spcAft>
                <a:spcPts val="0"/>
              </a:spcAft>
              <a:buClr>
                <a:schemeClr val="dk1"/>
              </a:buClr>
              <a:buSzPct val="75000"/>
              <a:buFont typeface="Noto Sans Symbols"/>
              <a:buChar char="●"/>
              <a:defRPr sz="2800" b="0" i="0" u="none" strike="noStrike" cap="none">
                <a:solidFill>
                  <a:schemeClr val="dk1"/>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88" name="Shape 88"/>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9" name="Shape 89"/>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90" name="Shape 90"/>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91"/>
        <p:cNvGrpSpPr/>
        <p:nvPr/>
      </p:nvGrpSpPr>
      <p:grpSpPr>
        <a:xfrm>
          <a:off x="0" y="0"/>
          <a:ext cx="0" cy="0"/>
          <a:chOff x="0" y="0"/>
          <a:chExt cx="0" cy="0"/>
        </a:xfrm>
      </p:grpSpPr>
      <p:sp>
        <p:nvSpPr>
          <p:cNvPr id="92" name="Shape 92"/>
          <p:cNvSpPr>
            <a:spLocks noGrp="1"/>
          </p:cNvSpPr>
          <p:nvPr>
            <p:ph type="title"/>
          </p:nvPr>
        </p:nvSpPr>
        <p:spPr>
          <a:xfrm>
            <a:off x="6705600" y="762000"/>
            <a:ext cx="1981200" cy="5324400"/>
          </a:xfrm>
          <a:prstGeom prst="roundRect">
            <a:avLst>
              <a:gd name="adj" fmla="val 21667"/>
            </a:avLst>
          </a:prstGeom>
          <a:noFill/>
          <a:ln>
            <a:noFill/>
          </a:ln>
        </p:spPr>
        <p:txBody>
          <a:bodyPr wrap="square" lIns="91425" tIns="91425" rIns="91425" bIns="91425" anchor="b" anchorCtr="0"/>
          <a:lstStyle>
            <a:lvl1pPr lvl="0">
              <a:spcBef>
                <a:spcPts val="0"/>
              </a:spcBef>
              <a:buNone/>
              <a:defRPr/>
            </a:lvl1pPr>
          </a:lstStyle>
          <a:p>
            <a:endParaRPr/>
          </a:p>
        </p:txBody>
      </p:sp>
      <p:sp>
        <p:nvSpPr>
          <p:cNvPr id="93" name="Shape 93"/>
          <p:cNvSpPr txBox="1"/>
          <p:nvPr/>
        </p:nvSpPr>
        <p:spPr>
          <a:xfrm rot="5400000">
            <a:off x="5159672" y="2559328"/>
            <a:ext cx="5073000" cy="1729800"/>
          </a:xfrm>
          <a:prstGeom prst="rect">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Click to edit Master title style</a:t>
            </a:r>
          </a:p>
        </p:txBody>
      </p:sp>
      <p:sp>
        <p:nvSpPr>
          <p:cNvPr id="94" name="Shape 94"/>
          <p:cNvSpPr txBox="1">
            <a:spLocks noGrp="1"/>
          </p:cNvSpPr>
          <p:nvPr>
            <p:ph type="body" idx="1"/>
          </p:nvPr>
        </p:nvSpPr>
        <p:spPr>
          <a:xfrm rot="5400000">
            <a:off x="995400" y="528600"/>
            <a:ext cx="5324400" cy="5791200"/>
          </a:xfrm>
          <a:prstGeom prst="rect">
            <a:avLst/>
          </a:prstGeom>
          <a:noFill/>
          <a:ln>
            <a:noFill/>
          </a:ln>
        </p:spPr>
        <p:txBody>
          <a:bodyPr wrap="square" lIns="91425" tIns="91425" rIns="91425" bIns="91425" anchor="t" anchorCtr="0"/>
          <a:lstStyle>
            <a:lvl1pPr marL="342900" marR="0" lvl="0" indent="-209550" algn="l" rtl="0">
              <a:spcBef>
                <a:spcPts val="560"/>
              </a:spcBef>
              <a:spcAft>
                <a:spcPts val="0"/>
              </a:spcAft>
              <a:buClr>
                <a:schemeClr val="dk1"/>
              </a:buClr>
              <a:buSzPct val="75000"/>
              <a:buFont typeface="Noto Sans Symbols"/>
              <a:buChar char="●"/>
              <a:defRPr sz="2800" b="0" i="0" u="none" strike="noStrike" cap="none">
                <a:solidFill>
                  <a:schemeClr val="dk1"/>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95" name="Shape 95"/>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96" name="Shape 96"/>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97" name="Shape 97"/>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8"/>
        <p:cNvGrpSpPr/>
        <p:nvPr/>
      </p:nvGrpSpPr>
      <p:grpSpPr>
        <a:xfrm>
          <a:off x="0" y="0"/>
          <a:ext cx="0" cy="0"/>
          <a:chOff x="0" y="0"/>
          <a:chExt cx="0" cy="0"/>
        </a:xfrm>
      </p:grpSpPr>
      <p:sp>
        <p:nvSpPr>
          <p:cNvPr id="29" name="Shape 29"/>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0" name="Shape 30"/>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1" name="Shape 31"/>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Shape 32"/>
        <p:cNvGrpSpPr/>
        <p:nvPr/>
      </p:nvGrpSpPr>
      <p:grpSpPr>
        <a:xfrm>
          <a:off x="0" y="0"/>
          <a:ext cx="0" cy="0"/>
          <a:chOff x="0" y="0"/>
          <a:chExt cx="0" cy="0"/>
        </a:xfrm>
      </p:grpSpPr>
      <p:grpSp>
        <p:nvGrpSpPr>
          <p:cNvPr id="33" name="Shape 33"/>
          <p:cNvGrpSpPr/>
          <p:nvPr/>
        </p:nvGrpSpPr>
        <p:grpSpPr>
          <a:xfrm>
            <a:off x="0" y="0"/>
            <a:ext cx="5924550" cy="6667500"/>
            <a:chOff x="0" y="0"/>
            <a:chExt cx="3732" cy="4200"/>
          </a:xfrm>
        </p:grpSpPr>
        <p:sp>
          <p:nvSpPr>
            <p:cNvPr id="34" name="Shape 34"/>
            <p:cNvSpPr/>
            <p:nvPr/>
          </p:nvSpPr>
          <p:spPr>
            <a:xfrm>
              <a:off x="0" y="0"/>
              <a:ext cx="3000" cy="4200"/>
            </a:xfrm>
            <a:prstGeom prst="rect">
              <a:avLst/>
            </a:prstGeom>
            <a:solidFill>
              <a:schemeClr val="accent2"/>
            </a:solidFill>
            <a:ln>
              <a:noFill/>
            </a:ln>
          </p:spPr>
          <p:txBody>
            <a:bodyPr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35" name="Shape 35"/>
            <p:cNvSpPr/>
            <p:nvPr/>
          </p:nvSpPr>
          <p:spPr>
            <a:xfrm>
              <a:off x="432" y="624"/>
              <a:ext cx="3300" cy="1200"/>
            </a:xfrm>
            <a:prstGeom prst="roundRect">
              <a:avLst>
                <a:gd name="adj" fmla="val 50000"/>
              </a:avLst>
            </a:prstGeom>
            <a:solidFill>
              <a:schemeClr val="lt1"/>
            </a:solidFill>
            <a:ln>
              <a:noFill/>
            </a:ln>
          </p:spPr>
          <p:txBody>
            <a:bodyPr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grpSp>
      <p:grpSp>
        <p:nvGrpSpPr>
          <p:cNvPr id="36" name="Shape 36"/>
          <p:cNvGrpSpPr/>
          <p:nvPr/>
        </p:nvGrpSpPr>
        <p:grpSpPr>
          <a:xfrm>
            <a:off x="3495675" y="4889500"/>
            <a:ext cx="5229225" cy="476251"/>
            <a:chOff x="2202" y="3080"/>
            <a:chExt cx="3294" cy="300"/>
          </a:xfrm>
        </p:grpSpPr>
        <p:sp>
          <p:nvSpPr>
            <p:cNvPr id="37" name="Shape 37"/>
            <p:cNvSpPr/>
            <p:nvPr/>
          </p:nvSpPr>
          <p:spPr>
            <a:xfrm flipH="1">
              <a:off x="2202" y="3080"/>
              <a:ext cx="3000" cy="300"/>
            </a:xfrm>
            <a:prstGeom prst="roundRect">
              <a:avLst>
                <a:gd name="adj" fmla="val 0"/>
              </a:avLst>
            </a:prstGeom>
            <a:solidFill>
              <a:schemeClr val="hlink"/>
            </a:solidFill>
            <a:ln>
              <a:noFill/>
            </a:ln>
          </p:spPr>
          <p:txBody>
            <a:bodyPr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 name="Shape 38"/>
            <p:cNvSpPr/>
            <p:nvPr/>
          </p:nvSpPr>
          <p:spPr>
            <a:xfrm>
              <a:off x="5196" y="3080"/>
              <a:ext cx="300" cy="300"/>
            </a:xfrm>
            <a:prstGeom prst="flowChartDelay">
              <a:avLst/>
            </a:prstGeom>
            <a:solidFill>
              <a:schemeClr val="hlink"/>
            </a:solidFill>
            <a:ln>
              <a:noFill/>
            </a:ln>
          </p:spPr>
          <p:txBody>
            <a:bodyPr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39" name="Shape 39"/>
          <p:cNvSpPr txBox="1">
            <a:spLocks noGrp="1"/>
          </p:cNvSpPr>
          <p:nvPr>
            <p:ph type="subTitle" idx="1"/>
          </p:nvPr>
        </p:nvSpPr>
        <p:spPr>
          <a:xfrm>
            <a:off x="4673600" y="2927350"/>
            <a:ext cx="4013100" cy="1822500"/>
          </a:xfrm>
          <a:prstGeom prst="rect">
            <a:avLst/>
          </a:prstGeom>
          <a:noFill/>
          <a:ln>
            <a:noFill/>
          </a:ln>
        </p:spPr>
        <p:txBody>
          <a:bodyPr wrap="square" lIns="91425" tIns="91425" rIns="91425" bIns="91425" anchor="b" anchorCtr="0"/>
          <a:lstStyle>
            <a:lvl1pPr marL="0" marR="0" lvl="0" indent="0" algn="l" rtl="0">
              <a:spcBef>
                <a:spcPts val="560"/>
              </a:spcBef>
              <a:spcAft>
                <a:spcPts val="0"/>
              </a:spcAft>
              <a:buClr>
                <a:schemeClr val="dk1"/>
              </a:buClr>
              <a:buFont typeface="Noto Sans Symbols"/>
              <a:buNone/>
              <a:defRPr sz="2800" b="0" i="0" u="none" strike="noStrike" cap="none">
                <a:solidFill>
                  <a:schemeClr val="dk2"/>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40" name="Shape 40"/>
          <p:cNvSpPr>
            <a:spLocks noGrp="1"/>
          </p:cNvSpPr>
          <p:nvPr>
            <p:ph type="ctrTitle"/>
          </p:nvPr>
        </p:nvSpPr>
        <p:spPr>
          <a:xfrm>
            <a:off x="685800" y="990600"/>
            <a:ext cx="8229600" cy="1905000"/>
          </a:xfrm>
          <a:prstGeom prst="roundRect">
            <a:avLst>
              <a:gd name="adj" fmla="val 50000"/>
            </a:avLst>
          </a:prstGeom>
          <a:noFill/>
          <a:ln>
            <a:noFill/>
          </a:ln>
        </p:spPr>
        <p:txBody>
          <a:bodyPr wrap="square" lIns="91425" tIns="91425" rIns="91425" bIns="91425" anchor="ctr" anchorCtr="0"/>
          <a:lstStyle>
            <a:lvl1pPr marL="0" marR="0" lvl="0" indent="0" algn="ctr" rtl="0">
              <a:lnSpc>
                <a:spcPct val="90000"/>
              </a:lnSpc>
              <a:spcBef>
                <a:spcPts val="0"/>
              </a:spcBef>
              <a:spcAft>
                <a:spcPts val="0"/>
              </a:spcAft>
              <a:buNone/>
              <a:defRPr sz="3600" b="1" i="0" u="none" strike="noStrike" cap="none">
                <a:solidFill>
                  <a:schemeClr val="dk1"/>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41" name="Shape 41"/>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lt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3" name="Shape 43"/>
          <p:cNvSpPr txBox="1">
            <a:spLocks noGrp="1"/>
          </p:cNvSpPr>
          <p:nvPr>
            <p:ph type="sldNum" idx="12"/>
          </p:nvPr>
        </p:nvSpPr>
        <p:spPr>
          <a:xfrm>
            <a:off x="76200" y="6248400"/>
            <a:ext cx="587400" cy="489000"/>
          </a:xfrm>
          <a:prstGeom prst="rect">
            <a:avLst/>
          </a:prstGeom>
          <a:noFill/>
          <a:ln>
            <a:noFill/>
          </a:ln>
        </p:spPr>
        <p:txBody>
          <a:bodyPr wrap="square" lIns="91425" tIns="45700" rIns="91425" bIns="45700" anchor="b" anchorCtr="0">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4"/>
        <p:cNvGrpSpPr/>
        <p:nvPr/>
      </p:nvGrpSpPr>
      <p:grpSpPr>
        <a:xfrm>
          <a:off x="0" y="0"/>
          <a:ext cx="0" cy="0"/>
          <a:chOff x="0" y="0"/>
          <a:chExt cx="0" cy="0"/>
        </a:xfrm>
      </p:grpSpPr>
      <p:sp>
        <p:nvSpPr>
          <p:cNvPr id="45" name="Shape 45"/>
          <p:cNvSpPr>
            <a:spLocks noGrp="1"/>
          </p:cNvSpPr>
          <p:nvPr>
            <p:ph type="title"/>
          </p:nvPr>
        </p:nvSpPr>
        <p:spPr>
          <a:xfrm>
            <a:off x="722313" y="4406900"/>
            <a:ext cx="7772400" cy="1362000"/>
          </a:xfrm>
          <a:prstGeom prst="roundRect">
            <a:avLst>
              <a:gd name="adj" fmla="val 21667"/>
            </a:avLst>
          </a:prstGeom>
          <a:noFill/>
          <a:ln>
            <a:noFill/>
          </a:ln>
        </p:spPr>
        <p:txBody>
          <a:bodyPr wrap="square" lIns="91425" tIns="91425" rIns="91425" bIns="91425" anchor="t" anchorCtr="0"/>
          <a:lstStyle>
            <a:lvl1pPr marL="0" marR="0" lvl="0" indent="0" algn="l" rtl="0">
              <a:lnSpc>
                <a:spcPct val="90000"/>
              </a:lnSpc>
              <a:spcBef>
                <a:spcPts val="0"/>
              </a:spcBef>
              <a:spcAft>
                <a:spcPts val="0"/>
              </a:spcAft>
              <a:buNone/>
              <a:defRPr sz="40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46" name="Shape 46"/>
          <p:cNvSpPr txBox="1">
            <a:spLocks noGrp="1"/>
          </p:cNvSpPr>
          <p:nvPr>
            <p:ph type="body" idx="1"/>
          </p:nvPr>
        </p:nvSpPr>
        <p:spPr>
          <a:xfrm>
            <a:off x="722313" y="2906713"/>
            <a:ext cx="7772400" cy="1500300"/>
          </a:xfrm>
          <a:prstGeom prst="rect">
            <a:avLst/>
          </a:prstGeom>
          <a:noFill/>
          <a:ln>
            <a:noFill/>
          </a:ln>
        </p:spPr>
        <p:txBody>
          <a:bodyPr wrap="square" lIns="91425" tIns="91425" rIns="91425" bIns="91425" anchor="b" anchorCtr="0"/>
          <a:lstStyle>
            <a:lvl1pPr marL="0" marR="0" lvl="0" indent="0" algn="l" rtl="0">
              <a:spcBef>
                <a:spcPts val="400"/>
              </a:spcBef>
              <a:spcAft>
                <a:spcPts val="0"/>
              </a:spcAft>
              <a:buClr>
                <a:schemeClr val="dk1"/>
              </a:buClr>
              <a:buFont typeface="Noto Sans Symbols"/>
              <a:buNone/>
              <a:defRPr sz="2000" b="0" i="0" u="none" strike="noStrike" cap="none">
                <a:solidFill>
                  <a:schemeClr val="dk1"/>
                </a:solidFill>
                <a:latin typeface="Arial"/>
                <a:ea typeface="Arial"/>
                <a:cs typeface="Arial"/>
                <a:sym typeface="Arial"/>
              </a:defRPr>
            </a:lvl1pPr>
            <a:lvl2pPr marL="457200" marR="0" lvl="1" indent="0" algn="l" rtl="0">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2pPr>
            <a:lvl3pPr marL="914400" marR="0" lvl="2" indent="0" algn="l" rtl="0">
              <a:spcBef>
                <a:spcPts val="320"/>
              </a:spcBef>
              <a:spcAft>
                <a:spcPts val="0"/>
              </a:spcAft>
              <a:buClr>
                <a:schemeClr val="dk1"/>
              </a:buClr>
              <a:buFont typeface="Noto Sans Symbols"/>
              <a:buNone/>
              <a:defRPr sz="1600" b="0" i="0" u="none" strike="noStrike" cap="none">
                <a:solidFill>
                  <a:schemeClr val="dk1"/>
                </a:solidFill>
                <a:latin typeface="Arial"/>
                <a:ea typeface="Arial"/>
                <a:cs typeface="Arial"/>
                <a:sym typeface="Arial"/>
              </a:defRPr>
            </a:lvl3pPr>
            <a:lvl4pPr marL="1371600" marR="0" lvl="3"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4pPr>
            <a:lvl5pPr marL="1828800" marR="0" lvl="4"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5pPr>
            <a:lvl6pPr marL="2286000" marR="0" lvl="5"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6pPr>
            <a:lvl7pPr marL="2743200" marR="0" lvl="6"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7pPr>
            <a:lvl8pPr marL="3200400" marR="0" lvl="7"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8pPr>
            <a:lvl9pPr marL="3657600" marR="0" lvl="8"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9pPr>
          </a:lstStyle>
          <a:p>
            <a:endParaRPr/>
          </a:p>
        </p:txBody>
      </p:sp>
      <p:sp>
        <p:nvSpPr>
          <p:cNvPr id="47" name="Shape 47"/>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8" name="Shape 48"/>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9" name="Shape 49"/>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0"/>
        <p:cNvGrpSpPr/>
        <p:nvPr/>
      </p:nvGrpSpPr>
      <p:grpSpPr>
        <a:xfrm>
          <a:off x="0" y="0"/>
          <a:ext cx="0" cy="0"/>
          <a:chOff x="0" y="0"/>
          <a:chExt cx="0" cy="0"/>
        </a:xfrm>
      </p:grpSpPr>
      <p:sp>
        <p:nvSpPr>
          <p:cNvPr id="51" name="Shape 51"/>
          <p:cNvSpPr>
            <a:spLocks noGrp="1"/>
          </p:cNvSpPr>
          <p:nvPr>
            <p:ph type="title"/>
          </p:nvPr>
        </p:nvSpPr>
        <p:spPr>
          <a:xfrm>
            <a:off x="762000" y="762000"/>
            <a:ext cx="7924800" cy="11430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52" name="Shape 52"/>
          <p:cNvSpPr txBox="1">
            <a:spLocks noGrp="1"/>
          </p:cNvSpPr>
          <p:nvPr>
            <p:ph type="body" idx="1"/>
          </p:nvPr>
        </p:nvSpPr>
        <p:spPr>
          <a:xfrm>
            <a:off x="838200" y="2362200"/>
            <a:ext cx="3770400" cy="3724200"/>
          </a:xfrm>
          <a:prstGeom prst="rect">
            <a:avLst/>
          </a:prstGeom>
          <a:noFill/>
          <a:ln>
            <a:noFill/>
          </a:ln>
        </p:spPr>
        <p:txBody>
          <a:bodyPr wrap="square" lIns="91425" tIns="91425" rIns="91425" bIns="91425" anchor="t" anchorCtr="0"/>
          <a:lstStyle>
            <a:lvl1pPr marL="342900" marR="0" lvl="0" indent="-209550" algn="l" rtl="0">
              <a:spcBef>
                <a:spcPts val="560"/>
              </a:spcBef>
              <a:spcAft>
                <a:spcPts val="0"/>
              </a:spcAft>
              <a:buClr>
                <a:schemeClr val="dk1"/>
              </a:buClr>
              <a:buSzPct val="75000"/>
              <a:buFont typeface="Noto Sans Symbols"/>
              <a:buChar char="●"/>
              <a:defRPr sz="2800" b="0" i="0" u="none" strike="noStrike" cap="none">
                <a:solidFill>
                  <a:schemeClr val="dk1"/>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53" name="Shape 53"/>
          <p:cNvSpPr txBox="1">
            <a:spLocks noGrp="1"/>
          </p:cNvSpPr>
          <p:nvPr>
            <p:ph type="body" idx="2"/>
          </p:nvPr>
        </p:nvSpPr>
        <p:spPr>
          <a:xfrm>
            <a:off x="4760913" y="2362200"/>
            <a:ext cx="3770400" cy="3724200"/>
          </a:xfrm>
          <a:prstGeom prst="rect">
            <a:avLst/>
          </a:prstGeom>
          <a:noFill/>
          <a:ln>
            <a:noFill/>
          </a:ln>
        </p:spPr>
        <p:txBody>
          <a:bodyPr wrap="square" lIns="91425" tIns="91425" rIns="91425" bIns="91425" anchor="t" anchorCtr="0"/>
          <a:lstStyle>
            <a:lvl1pPr marL="342900" marR="0" lvl="0" indent="-209550" algn="l" rtl="0">
              <a:spcBef>
                <a:spcPts val="560"/>
              </a:spcBef>
              <a:spcAft>
                <a:spcPts val="0"/>
              </a:spcAft>
              <a:buClr>
                <a:schemeClr val="dk1"/>
              </a:buClr>
              <a:buSzPct val="75000"/>
              <a:buFont typeface="Noto Sans Symbols"/>
              <a:buChar char="●"/>
              <a:defRPr sz="2800" b="0" i="0" u="none" strike="noStrike" cap="none">
                <a:solidFill>
                  <a:schemeClr val="dk1"/>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54" name="Shape 54"/>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5" name="Shape 55"/>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7"/>
        <p:cNvGrpSpPr/>
        <p:nvPr/>
      </p:nvGrpSpPr>
      <p:grpSpPr>
        <a:xfrm>
          <a:off x="0" y="0"/>
          <a:ext cx="0" cy="0"/>
          <a:chOff x="0" y="0"/>
          <a:chExt cx="0" cy="0"/>
        </a:xfrm>
      </p:grpSpPr>
      <p:sp>
        <p:nvSpPr>
          <p:cNvPr id="58" name="Shape 58"/>
          <p:cNvSpPr>
            <a:spLocks noGrp="1"/>
          </p:cNvSpPr>
          <p:nvPr>
            <p:ph type="title"/>
          </p:nvPr>
        </p:nvSpPr>
        <p:spPr>
          <a:xfrm>
            <a:off x="457200" y="274638"/>
            <a:ext cx="8229600" cy="11430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59" name="Shape 59"/>
          <p:cNvSpPr txBox="1">
            <a:spLocks noGrp="1"/>
          </p:cNvSpPr>
          <p:nvPr>
            <p:ph type="body" idx="1"/>
          </p:nvPr>
        </p:nvSpPr>
        <p:spPr>
          <a:xfrm>
            <a:off x="457200" y="1535113"/>
            <a:ext cx="4040100" cy="639900"/>
          </a:xfrm>
          <a:prstGeom prst="rect">
            <a:avLst/>
          </a:prstGeom>
          <a:noFill/>
          <a:ln>
            <a:noFill/>
          </a:ln>
        </p:spPr>
        <p:txBody>
          <a:bodyPr wrap="square" lIns="91425" tIns="91425" rIns="91425" bIns="91425" anchor="b" anchorCtr="0"/>
          <a:lstStyle>
            <a:lvl1pPr marL="0" marR="0" lvl="0" indent="0" algn="l" rtl="0">
              <a:spcBef>
                <a:spcPts val="480"/>
              </a:spcBef>
              <a:spcAft>
                <a:spcPts val="0"/>
              </a:spcAft>
              <a:buClr>
                <a:schemeClr val="dk1"/>
              </a:buClr>
              <a:buFont typeface="Noto Sans Symbols"/>
              <a:buNone/>
              <a:defRPr sz="2400" b="1" i="0" u="none" strike="noStrike" cap="none">
                <a:solidFill>
                  <a:schemeClr val="dk1"/>
                </a:solidFill>
                <a:latin typeface="Arial"/>
                <a:ea typeface="Arial"/>
                <a:cs typeface="Arial"/>
                <a:sym typeface="Arial"/>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Arial"/>
                <a:ea typeface="Arial"/>
                <a:cs typeface="Arial"/>
                <a:sym typeface="Arial"/>
              </a:defRPr>
            </a:lvl2pPr>
            <a:lvl3pPr marL="914400" marR="0" lvl="2" indent="0" algn="l" rtl="0">
              <a:spcBef>
                <a:spcPts val="360"/>
              </a:spcBef>
              <a:spcAft>
                <a:spcPts val="0"/>
              </a:spcAft>
              <a:buClr>
                <a:schemeClr val="dk1"/>
              </a:buClr>
              <a:buFont typeface="Noto Sans Symbols"/>
              <a:buNone/>
              <a:defRPr sz="1800" b="1" i="0" u="none" strike="noStrike" cap="none">
                <a:solidFill>
                  <a:schemeClr val="dk1"/>
                </a:solidFill>
                <a:latin typeface="Arial"/>
                <a:ea typeface="Arial"/>
                <a:cs typeface="Arial"/>
                <a:sym typeface="Arial"/>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4pPr>
            <a:lvl5pPr marL="1828800" marR="0" lvl="4"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5pPr>
            <a:lvl6pPr marL="2286000" marR="0" lvl="5"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9pPr>
          </a:lstStyle>
          <a:p>
            <a:endParaRPr/>
          </a:p>
        </p:txBody>
      </p:sp>
      <p:sp>
        <p:nvSpPr>
          <p:cNvPr id="60" name="Shape 60"/>
          <p:cNvSpPr txBox="1">
            <a:spLocks noGrp="1"/>
          </p:cNvSpPr>
          <p:nvPr>
            <p:ph type="body" idx="2"/>
          </p:nvPr>
        </p:nvSpPr>
        <p:spPr>
          <a:xfrm>
            <a:off x="457200" y="2174875"/>
            <a:ext cx="4040100" cy="3951300"/>
          </a:xfrm>
          <a:prstGeom prst="rect">
            <a:avLst/>
          </a:prstGeom>
          <a:noFill/>
          <a:ln>
            <a:noFill/>
          </a:ln>
        </p:spPr>
        <p:txBody>
          <a:bodyPr wrap="square" lIns="91425" tIns="91425" rIns="91425" bIns="91425" anchor="t" anchorCtr="0"/>
          <a:lstStyle>
            <a:lvl1pPr marL="342900" marR="0" lvl="0" indent="-228600" algn="l" rtl="0">
              <a:spcBef>
                <a:spcPts val="480"/>
              </a:spcBef>
              <a:spcAft>
                <a:spcPts val="0"/>
              </a:spcAft>
              <a:buClr>
                <a:schemeClr val="dk1"/>
              </a:buClr>
              <a:buSzPct val="75000"/>
              <a:buFont typeface="Noto Sans Symbols"/>
              <a:buChar char="●"/>
              <a:defRPr sz="2400" b="0" i="0" u="none" strike="noStrike" cap="none">
                <a:solidFill>
                  <a:schemeClr val="dk1"/>
                </a:solidFill>
                <a:latin typeface="Arial"/>
                <a:ea typeface="Arial"/>
                <a:cs typeface="Arial"/>
                <a:sym typeface="Arial"/>
              </a:defRPr>
            </a:lvl1pPr>
            <a:lvl2pPr marL="742950" marR="0" lvl="1" indent="-190500" algn="l" rtl="0">
              <a:spcBef>
                <a:spcPts val="400"/>
              </a:spcBef>
              <a:spcAft>
                <a:spcPts val="0"/>
              </a:spcAft>
              <a:buClr>
                <a:schemeClr val="dk1"/>
              </a:buClr>
              <a:buSzPct val="75000"/>
              <a:buFont typeface="Arial"/>
              <a:buChar char="–"/>
              <a:defRPr sz="2000" b="0" i="0" u="none" strike="noStrike" cap="none">
                <a:solidFill>
                  <a:schemeClr val="dk1"/>
                </a:solidFill>
                <a:latin typeface="Arial"/>
                <a:ea typeface="Arial"/>
                <a:cs typeface="Arial"/>
                <a:sym typeface="Arial"/>
              </a:defRPr>
            </a:lvl2pPr>
            <a:lvl3pPr marL="1143000" marR="0" lvl="2" indent="-142875" algn="l" rtl="0">
              <a:spcBef>
                <a:spcPts val="360"/>
              </a:spcBef>
              <a:spcAft>
                <a:spcPts val="0"/>
              </a:spcAft>
              <a:buClr>
                <a:schemeClr val="dk1"/>
              </a:buClr>
              <a:buSzPct val="75000"/>
              <a:buFont typeface="Noto Sans Symbols"/>
              <a:buChar char="●"/>
              <a:defRPr sz="1800" b="0" i="0" u="none" strike="noStrike" cap="none">
                <a:solidFill>
                  <a:schemeClr val="dk1"/>
                </a:solidFill>
                <a:latin typeface="Arial"/>
                <a:ea typeface="Arial"/>
                <a:cs typeface="Arial"/>
                <a:sym typeface="Arial"/>
              </a:defRPr>
            </a:lvl3pPr>
            <a:lvl4pPr marL="1600200" marR="0" lvl="3" indent="-147319" algn="l" rtl="0">
              <a:spcBef>
                <a:spcPts val="320"/>
              </a:spcBef>
              <a:spcAft>
                <a:spcPts val="0"/>
              </a:spcAft>
              <a:buClr>
                <a:schemeClr val="dk1"/>
              </a:buClr>
              <a:buSzPct val="80000"/>
              <a:buFont typeface="Arial"/>
              <a:buChar char="–"/>
              <a:defRPr sz="1600" b="0" i="0" u="none" strike="noStrike" cap="none">
                <a:solidFill>
                  <a:schemeClr val="dk1"/>
                </a:solidFill>
                <a:latin typeface="Arial"/>
                <a:ea typeface="Arial"/>
                <a:cs typeface="Arial"/>
                <a:sym typeface="Arial"/>
              </a:defRPr>
            </a:lvl4pPr>
            <a:lvl5pPr marL="2057400" marR="0" lvl="4" indent="-162560"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5pPr>
            <a:lvl6pPr marL="2514600" marR="0" lvl="5" indent="-162560"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6pPr>
            <a:lvl7pPr marL="2971800" marR="0" lvl="6" indent="-162560"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7pPr>
            <a:lvl8pPr marL="3429000" marR="0" lvl="7" indent="-162559"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8pPr>
            <a:lvl9pPr marL="3886200" marR="0" lvl="8" indent="-162559"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61" name="Shape 61"/>
          <p:cNvSpPr txBox="1">
            <a:spLocks noGrp="1"/>
          </p:cNvSpPr>
          <p:nvPr>
            <p:ph type="body" idx="3"/>
          </p:nvPr>
        </p:nvSpPr>
        <p:spPr>
          <a:xfrm>
            <a:off x="4645025" y="1535113"/>
            <a:ext cx="4041900" cy="639900"/>
          </a:xfrm>
          <a:prstGeom prst="rect">
            <a:avLst/>
          </a:prstGeom>
          <a:noFill/>
          <a:ln>
            <a:noFill/>
          </a:ln>
        </p:spPr>
        <p:txBody>
          <a:bodyPr wrap="square" lIns="91425" tIns="91425" rIns="91425" bIns="91425" anchor="b" anchorCtr="0"/>
          <a:lstStyle>
            <a:lvl1pPr marL="0" marR="0" lvl="0" indent="0" algn="l" rtl="0">
              <a:spcBef>
                <a:spcPts val="480"/>
              </a:spcBef>
              <a:spcAft>
                <a:spcPts val="0"/>
              </a:spcAft>
              <a:buClr>
                <a:schemeClr val="dk1"/>
              </a:buClr>
              <a:buFont typeface="Noto Sans Symbols"/>
              <a:buNone/>
              <a:defRPr sz="2400" b="1" i="0" u="none" strike="noStrike" cap="none">
                <a:solidFill>
                  <a:schemeClr val="dk1"/>
                </a:solidFill>
                <a:latin typeface="Arial"/>
                <a:ea typeface="Arial"/>
                <a:cs typeface="Arial"/>
                <a:sym typeface="Arial"/>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Arial"/>
                <a:ea typeface="Arial"/>
                <a:cs typeface="Arial"/>
                <a:sym typeface="Arial"/>
              </a:defRPr>
            </a:lvl2pPr>
            <a:lvl3pPr marL="914400" marR="0" lvl="2" indent="0" algn="l" rtl="0">
              <a:spcBef>
                <a:spcPts val="360"/>
              </a:spcBef>
              <a:spcAft>
                <a:spcPts val="0"/>
              </a:spcAft>
              <a:buClr>
                <a:schemeClr val="dk1"/>
              </a:buClr>
              <a:buFont typeface="Noto Sans Symbols"/>
              <a:buNone/>
              <a:defRPr sz="1800" b="1" i="0" u="none" strike="noStrike" cap="none">
                <a:solidFill>
                  <a:schemeClr val="dk1"/>
                </a:solidFill>
                <a:latin typeface="Arial"/>
                <a:ea typeface="Arial"/>
                <a:cs typeface="Arial"/>
                <a:sym typeface="Arial"/>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4pPr>
            <a:lvl5pPr marL="1828800" marR="0" lvl="4"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5pPr>
            <a:lvl6pPr marL="2286000" marR="0" lvl="5"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Font typeface="Noto Sans Symbols"/>
              <a:buNone/>
              <a:defRPr sz="1600" b="1" i="0" u="none" strike="noStrike" cap="none">
                <a:solidFill>
                  <a:schemeClr val="dk1"/>
                </a:solidFill>
                <a:latin typeface="Arial"/>
                <a:ea typeface="Arial"/>
                <a:cs typeface="Arial"/>
                <a:sym typeface="Arial"/>
              </a:defRPr>
            </a:lvl9pPr>
          </a:lstStyle>
          <a:p>
            <a:endParaRPr/>
          </a:p>
        </p:txBody>
      </p:sp>
      <p:sp>
        <p:nvSpPr>
          <p:cNvPr id="62" name="Shape 62"/>
          <p:cNvSpPr txBox="1">
            <a:spLocks noGrp="1"/>
          </p:cNvSpPr>
          <p:nvPr>
            <p:ph type="body" idx="4"/>
          </p:nvPr>
        </p:nvSpPr>
        <p:spPr>
          <a:xfrm>
            <a:off x="4645025" y="2174875"/>
            <a:ext cx="4041900" cy="3951300"/>
          </a:xfrm>
          <a:prstGeom prst="rect">
            <a:avLst/>
          </a:prstGeom>
          <a:noFill/>
          <a:ln>
            <a:noFill/>
          </a:ln>
        </p:spPr>
        <p:txBody>
          <a:bodyPr wrap="square" lIns="91425" tIns="91425" rIns="91425" bIns="91425" anchor="t" anchorCtr="0"/>
          <a:lstStyle>
            <a:lvl1pPr marL="342900" marR="0" lvl="0" indent="-228600" algn="l" rtl="0">
              <a:spcBef>
                <a:spcPts val="480"/>
              </a:spcBef>
              <a:spcAft>
                <a:spcPts val="0"/>
              </a:spcAft>
              <a:buClr>
                <a:schemeClr val="dk1"/>
              </a:buClr>
              <a:buSzPct val="75000"/>
              <a:buFont typeface="Noto Sans Symbols"/>
              <a:buChar char="●"/>
              <a:defRPr sz="2400" b="0" i="0" u="none" strike="noStrike" cap="none">
                <a:solidFill>
                  <a:schemeClr val="dk1"/>
                </a:solidFill>
                <a:latin typeface="Arial"/>
                <a:ea typeface="Arial"/>
                <a:cs typeface="Arial"/>
                <a:sym typeface="Arial"/>
              </a:defRPr>
            </a:lvl1pPr>
            <a:lvl2pPr marL="742950" marR="0" lvl="1" indent="-190500" algn="l" rtl="0">
              <a:spcBef>
                <a:spcPts val="400"/>
              </a:spcBef>
              <a:spcAft>
                <a:spcPts val="0"/>
              </a:spcAft>
              <a:buClr>
                <a:schemeClr val="dk1"/>
              </a:buClr>
              <a:buSzPct val="75000"/>
              <a:buFont typeface="Arial"/>
              <a:buChar char="–"/>
              <a:defRPr sz="2000" b="0" i="0" u="none" strike="noStrike" cap="none">
                <a:solidFill>
                  <a:schemeClr val="dk1"/>
                </a:solidFill>
                <a:latin typeface="Arial"/>
                <a:ea typeface="Arial"/>
                <a:cs typeface="Arial"/>
                <a:sym typeface="Arial"/>
              </a:defRPr>
            </a:lvl2pPr>
            <a:lvl3pPr marL="1143000" marR="0" lvl="2" indent="-142875" algn="l" rtl="0">
              <a:spcBef>
                <a:spcPts val="360"/>
              </a:spcBef>
              <a:spcAft>
                <a:spcPts val="0"/>
              </a:spcAft>
              <a:buClr>
                <a:schemeClr val="dk1"/>
              </a:buClr>
              <a:buSzPct val="75000"/>
              <a:buFont typeface="Noto Sans Symbols"/>
              <a:buChar char="●"/>
              <a:defRPr sz="1800" b="0" i="0" u="none" strike="noStrike" cap="none">
                <a:solidFill>
                  <a:schemeClr val="dk1"/>
                </a:solidFill>
                <a:latin typeface="Arial"/>
                <a:ea typeface="Arial"/>
                <a:cs typeface="Arial"/>
                <a:sym typeface="Arial"/>
              </a:defRPr>
            </a:lvl3pPr>
            <a:lvl4pPr marL="1600200" marR="0" lvl="3" indent="-147319" algn="l" rtl="0">
              <a:spcBef>
                <a:spcPts val="320"/>
              </a:spcBef>
              <a:spcAft>
                <a:spcPts val="0"/>
              </a:spcAft>
              <a:buClr>
                <a:schemeClr val="dk1"/>
              </a:buClr>
              <a:buSzPct val="80000"/>
              <a:buFont typeface="Arial"/>
              <a:buChar char="–"/>
              <a:defRPr sz="1600" b="0" i="0" u="none" strike="noStrike" cap="none">
                <a:solidFill>
                  <a:schemeClr val="dk1"/>
                </a:solidFill>
                <a:latin typeface="Arial"/>
                <a:ea typeface="Arial"/>
                <a:cs typeface="Arial"/>
                <a:sym typeface="Arial"/>
              </a:defRPr>
            </a:lvl4pPr>
            <a:lvl5pPr marL="2057400" marR="0" lvl="4" indent="-162560"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5pPr>
            <a:lvl6pPr marL="2514600" marR="0" lvl="5" indent="-162560"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6pPr>
            <a:lvl7pPr marL="2971800" marR="0" lvl="6" indent="-162560"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7pPr>
            <a:lvl8pPr marL="3429000" marR="0" lvl="7" indent="-162559"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8pPr>
            <a:lvl9pPr marL="3886200" marR="0" lvl="8" indent="-162559" algn="l" rtl="0">
              <a:spcBef>
                <a:spcPts val="320"/>
              </a:spcBef>
              <a:spcAft>
                <a:spcPts val="0"/>
              </a:spcAft>
              <a:buClr>
                <a:schemeClr val="dk1"/>
              </a:buClr>
              <a:buSzPct val="64999"/>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63" name="Shape 63"/>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4" name="Shape 64"/>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5" name="Shape 65"/>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6"/>
        <p:cNvGrpSpPr/>
        <p:nvPr/>
      </p:nvGrpSpPr>
      <p:grpSpPr>
        <a:xfrm>
          <a:off x="0" y="0"/>
          <a:ext cx="0" cy="0"/>
          <a:chOff x="0" y="0"/>
          <a:chExt cx="0" cy="0"/>
        </a:xfrm>
      </p:grpSpPr>
      <p:sp>
        <p:nvSpPr>
          <p:cNvPr id="67" name="Shape 67"/>
          <p:cNvSpPr>
            <a:spLocks noGrp="1"/>
          </p:cNvSpPr>
          <p:nvPr>
            <p:ph type="title"/>
          </p:nvPr>
        </p:nvSpPr>
        <p:spPr>
          <a:xfrm>
            <a:off x="762000" y="762000"/>
            <a:ext cx="7924800" cy="11430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68" name="Shape 68"/>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9" name="Shape 69"/>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0" name="Shape 70"/>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1"/>
        <p:cNvGrpSpPr/>
        <p:nvPr/>
      </p:nvGrpSpPr>
      <p:grpSpPr>
        <a:xfrm>
          <a:off x="0" y="0"/>
          <a:ext cx="0" cy="0"/>
          <a:chOff x="0" y="0"/>
          <a:chExt cx="0" cy="0"/>
        </a:xfrm>
      </p:grpSpPr>
      <p:sp>
        <p:nvSpPr>
          <p:cNvPr id="72" name="Shape 72"/>
          <p:cNvSpPr>
            <a:spLocks noGrp="1"/>
          </p:cNvSpPr>
          <p:nvPr>
            <p:ph type="title"/>
          </p:nvPr>
        </p:nvSpPr>
        <p:spPr>
          <a:xfrm>
            <a:off x="457200" y="273050"/>
            <a:ext cx="3008400" cy="11619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20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73" name="Shape 73"/>
          <p:cNvSpPr txBox="1">
            <a:spLocks noGrp="1"/>
          </p:cNvSpPr>
          <p:nvPr>
            <p:ph type="body" idx="1"/>
          </p:nvPr>
        </p:nvSpPr>
        <p:spPr>
          <a:xfrm>
            <a:off x="3575050" y="273050"/>
            <a:ext cx="5111700" cy="5853000"/>
          </a:xfrm>
          <a:prstGeom prst="rect">
            <a:avLst/>
          </a:prstGeom>
          <a:noFill/>
          <a:ln>
            <a:noFill/>
          </a:ln>
        </p:spPr>
        <p:txBody>
          <a:bodyPr wrap="square" lIns="91425" tIns="91425" rIns="91425" bIns="91425" anchor="t" anchorCtr="0"/>
          <a:lstStyle>
            <a:lvl1pPr marL="342900" marR="0" lvl="0" indent="-190500" algn="l" rtl="0">
              <a:spcBef>
                <a:spcPts val="640"/>
              </a:spcBef>
              <a:spcAft>
                <a:spcPts val="0"/>
              </a:spcAft>
              <a:buClr>
                <a:schemeClr val="dk1"/>
              </a:buClr>
              <a:buSzPct val="75000"/>
              <a:buFont typeface="Noto Sans Symbols"/>
              <a:buChar char="●"/>
              <a:defRPr sz="3200" b="0" i="0" u="none" strike="noStrike" cap="none">
                <a:solidFill>
                  <a:schemeClr val="dk1"/>
                </a:solidFill>
                <a:latin typeface="Arial"/>
                <a:ea typeface="Arial"/>
                <a:cs typeface="Arial"/>
                <a:sym typeface="Arial"/>
              </a:defRPr>
            </a:lvl1pPr>
            <a:lvl2pPr marL="742950" marR="0" lvl="1" indent="-152400" algn="l" rtl="0">
              <a:spcBef>
                <a:spcPts val="560"/>
              </a:spcBef>
              <a:spcAft>
                <a:spcPts val="0"/>
              </a:spcAft>
              <a:buClr>
                <a:schemeClr val="dk1"/>
              </a:buClr>
              <a:buSzPct val="75000"/>
              <a:buFont typeface="Arial"/>
              <a:buChar char="–"/>
              <a:defRPr sz="2800" b="0" i="0" u="none" strike="noStrike" cap="none">
                <a:solidFill>
                  <a:schemeClr val="dk1"/>
                </a:solidFill>
                <a:latin typeface="Arial"/>
                <a:ea typeface="Arial"/>
                <a:cs typeface="Arial"/>
                <a:sym typeface="Arial"/>
              </a:defRPr>
            </a:lvl2pPr>
            <a:lvl3pPr marL="1143000" marR="0" lvl="2" indent="-114300" algn="l" rtl="0">
              <a:spcBef>
                <a:spcPts val="480"/>
              </a:spcBef>
              <a:spcAft>
                <a:spcPts val="0"/>
              </a:spcAft>
              <a:buClr>
                <a:schemeClr val="dk1"/>
              </a:buClr>
              <a:buSzPct val="75000"/>
              <a:buFont typeface="Noto Sans Symbols"/>
              <a:buChar char="●"/>
              <a:defRPr sz="2400" b="0" i="0" u="none" strike="noStrike" cap="none">
                <a:solidFill>
                  <a:schemeClr val="dk1"/>
                </a:solidFill>
                <a:latin typeface="Arial"/>
                <a:ea typeface="Arial"/>
                <a:cs typeface="Arial"/>
                <a:sym typeface="Arial"/>
              </a:defRPr>
            </a:lvl3pPr>
            <a:lvl4pPr marL="1600200" marR="0" lvl="3" indent="-127000" algn="l" rtl="0">
              <a:spcBef>
                <a:spcPts val="400"/>
              </a:spcBef>
              <a:spcAft>
                <a:spcPts val="0"/>
              </a:spcAft>
              <a:buClr>
                <a:schemeClr val="dk1"/>
              </a:buClr>
              <a:buSzPct val="80000"/>
              <a:buFont typeface="Arial"/>
              <a:buChar char="–"/>
              <a:defRPr sz="2000" b="0" i="0" u="none" strike="noStrike" cap="none">
                <a:solidFill>
                  <a:schemeClr val="dk1"/>
                </a:solidFill>
                <a:latin typeface="Arial"/>
                <a:ea typeface="Arial"/>
                <a:cs typeface="Arial"/>
                <a:sym typeface="Arial"/>
              </a:defRPr>
            </a:lvl4pPr>
            <a:lvl5pPr marL="2057400" marR="0" lvl="4" indent="-146050" algn="l" rtl="0">
              <a:spcBef>
                <a:spcPts val="400"/>
              </a:spcBef>
              <a:spcAft>
                <a:spcPts val="0"/>
              </a:spcAft>
              <a:buClr>
                <a:schemeClr val="dk1"/>
              </a:buClr>
              <a:buSzPct val="64999"/>
              <a:buFont typeface="Noto Sans Symbols"/>
              <a:buChar char="●"/>
              <a:defRPr sz="2000" b="0" i="0" u="none" strike="noStrike" cap="none">
                <a:solidFill>
                  <a:schemeClr val="dk1"/>
                </a:solidFill>
                <a:latin typeface="Arial"/>
                <a:ea typeface="Arial"/>
                <a:cs typeface="Arial"/>
                <a:sym typeface="Arial"/>
              </a:defRPr>
            </a:lvl5pPr>
            <a:lvl6pPr marL="2514600" marR="0" lvl="5" indent="-146050" algn="l" rtl="0">
              <a:spcBef>
                <a:spcPts val="400"/>
              </a:spcBef>
              <a:spcAft>
                <a:spcPts val="0"/>
              </a:spcAft>
              <a:buClr>
                <a:schemeClr val="dk1"/>
              </a:buClr>
              <a:buSzPct val="64999"/>
              <a:buFont typeface="Noto Sans Symbols"/>
              <a:buChar char="●"/>
              <a:defRPr sz="2000" b="0" i="0" u="none" strike="noStrike" cap="none">
                <a:solidFill>
                  <a:schemeClr val="dk1"/>
                </a:solidFill>
                <a:latin typeface="Arial"/>
                <a:ea typeface="Arial"/>
                <a:cs typeface="Arial"/>
                <a:sym typeface="Arial"/>
              </a:defRPr>
            </a:lvl6pPr>
            <a:lvl7pPr marL="2971800" marR="0" lvl="6" indent="-146050" algn="l" rtl="0">
              <a:spcBef>
                <a:spcPts val="400"/>
              </a:spcBef>
              <a:spcAft>
                <a:spcPts val="0"/>
              </a:spcAft>
              <a:buClr>
                <a:schemeClr val="dk1"/>
              </a:buClr>
              <a:buSzPct val="64999"/>
              <a:buFont typeface="Noto Sans Symbols"/>
              <a:buChar char="●"/>
              <a:defRPr sz="2000" b="0" i="0" u="none" strike="noStrike" cap="none">
                <a:solidFill>
                  <a:schemeClr val="dk1"/>
                </a:solidFill>
                <a:latin typeface="Arial"/>
                <a:ea typeface="Arial"/>
                <a:cs typeface="Arial"/>
                <a:sym typeface="Arial"/>
              </a:defRPr>
            </a:lvl7pPr>
            <a:lvl8pPr marL="3429000" marR="0" lvl="7" indent="-146050" algn="l" rtl="0">
              <a:spcBef>
                <a:spcPts val="400"/>
              </a:spcBef>
              <a:spcAft>
                <a:spcPts val="0"/>
              </a:spcAft>
              <a:buClr>
                <a:schemeClr val="dk1"/>
              </a:buClr>
              <a:buSzPct val="64999"/>
              <a:buFont typeface="Noto Sans Symbols"/>
              <a:buChar char="●"/>
              <a:defRPr sz="2000" b="0" i="0" u="none" strike="noStrike" cap="none">
                <a:solidFill>
                  <a:schemeClr val="dk1"/>
                </a:solidFill>
                <a:latin typeface="Arial"/>
                <a:ea typeface="Arial"/>
                <a:cs typeface="Arial"/>
                <a:sym typeface="Arial"/>
              </a:defRPr>
            </a:lvl8pPr>
            <a:lvl9pPr marL="3886200" marR="0" lvl="8" indent="-146050" algn="l" rtl="0">
              <a:spcBef>
                <a:spcPts val="400"/>
              </a:spcBef>
              <a:spcAft>
                <a:spcPts val="0"/>
              </a:spcAft>
              <a:buClr>
                <a:schemeClr val="dk1"/>
              </a:buClr>
              <a:buSzPct val="64999"/>
              <a:buFont typeface="Noto Sans Symbols"/>
              <a:buChar char="●"/>
              <a:defRPr sz="2000" b="0" i="0" u="none" strike="noStrike" cap="none">
                <a:solidFill>
                  <a:schemeClr val="dk1"/>
                </a:solidFill>
                <a:latin typeface="Arial"/>
                <a:ea typeface="Arial"/>
                <a:cs typeface="Arial"/>
                <a:sym typeface="Arial"/>
              </a:defRPr>
            </a:lvl9pPr>
          </a:lstStyle>
          <a:p>
            <a:endParaRPr/>
          </a:p>
        </p:txBody>
      </p:sp>
      <p:sp>
        <p:nvSpPr>
          <p:cNvPr id="74" name="Shape 74"/>
          <p:cNvSpPr txBox="1">
            <a:spLocks noGrp="1"/>
          </p:cNvSpPr>
          <p:nvPr>
            <p:ph type="body" idx="2"/>
          </p:nvPr>
        </p:nvSpPr>
        <p:spPr>
          <a:xfrm>
            <a:off x="457200" y="1435100"/>
            <a:ext cx="3008400" cy="4691100"/>
          </a:xfrm>
          <a:prstGeom prst="rect">
            <a:avLst/>
          </a:prstGeom>
          <a:noFill/>
          <a:ln>
            <a:noFill/>
          </a:ln>
        </p:spPr>
        <p:txBody>
          <a:bodyPr wrap="square" lIns="91425" tIns="91425" rIns="91425" bIns="91425" anchor="t" anchorCtr="0"/>
          <a:lstStyle>
            <a:lvl1pPr marL="0" marR="0" lvl="0"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Arial"/>
                <a:ea typeface="Arial"/>
                <a:cs typeface="Arial"/>
                <a:sym typeface="Arial"/>
              </a:defRPr>
            </a:lvl2pPr>
            <a:lvl3pPr marL="914400" marR="0" lvl="2" indent="0" algn="l" rtl="0">
              <a:spcBef>
                <a:spcPts val="200"/>
              </a:spcBef>
              <a:spcAft>
                <a:spcPts val="0"/>
              </a:spcAft>
              <a:buClr>
                <a:schemeClr val="dk1"/>
              </a:buClr>
              <a:buFont typeface="Noto Sans Symbols"/>
              <a:buNone/>
              <a:defRPr sz="1000" b="0" i="0" u="none" strike="noStrike" cap="none">
                <a:solidFill>
                  <a:schemeClr val="dk1"/>
                </a:solidFill>
                <a:latin typeface="Arial"/>
                <a:ea typeface="Arial"/>
                <a:cs typeface="Arial"/>
                <a:sym typeface="Arial"/>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4pPr>
            <a:lvl5pPr marL="1828800" marR="0" lvl="4"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5pPr>
            <a:lvl6pPr marL="2286000" marR="0" lvl="5"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9pPr>
          </a:lstStyle>
          <a:p>
            <a:endParaRPr/>
          </a:p>
        </p:txBody>
      </p:sp>
      <p:sp>
        <p:nvSpPr>
          <p:cNvPr id="75" name="Shape 75"/>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6" name="Shape 76"/>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8"/>
        <p:cNvGrpSpPr/>
        <p:nvPr/>
      </p:nvGrpSpPr>
      <p:grpSpPr>
        <a:xfrm>
          <a:off x="0" y="0"/>
          <a:ext cx="0" cy="0"/>
          <a:chOff x="0" y="0"/>
          <a:chExt cx="0" cy="0"/>
        </a:xfrm>
      </p:grpSpPr>
      <p:sp>
        <p:nvSpPr>
          <p:cNvPr id="79" name="Shape 79"/>
          <p:cNvSpPr>
            <a:spLocks noGrp="1"/>
          </p:cNvSpPr>
          <p:nvPr>
            <p:ph type="title"/>
          </p:nvPr>
        </p:nvSpPr>
        <p:spPr>
          <a:xfrm>
            <a:off x="1792288" y="4800600"/>
            <a:ext cx="5486400" cy="5667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20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80" name="Shape 80"/>
          <p:cNvSpPr>
            <a:spLocks noGrp="1"/>
          </p:cNvSpPr>
          <p:nvPr>
            <p:ph type="pic" idx="2"/>
          </p:nvPr>
        </p:nvSpPr>
        <p:spPr>
          <a:xfrm>
            <a:off x="1792288" y="612775"/>
            <a:ext cx="5486400" cy="4114800"/>
          </a:xfrm>
          <a:prstGeom prst="rect">
            <a:avLst/>
          </a:prstGeom>
          <a:noFill/>
          <a:ln>
            <a:noFill/>
          </a:ln>
        </p:spPr>
        <p:txBody>
          <a:bodyPr wrap="square" lIns="91425" tIns="91425" rIns="91425" bIns="91425" anchor="t" anchorCtr="0"/>
          <a:lstStyle>
            <a:lvl1pPr marL="0" marR="0" lvl="0" indent="0" algn="l" rtl="0">
              <a:spcBef>
                <a:spcPts val="640"/>
              </a:spcBef>
              <a:spcAft>
                <a:spcPts val="0"/>
              </a:spcAft>
              <a:buClr>
                <a:schemeClr val="dk1"/>
              </a:buClr>
              <a:buFont typeface="Noto Sans Symbols"/>
              <a:buNone/>
              <a:defRPr sz="3200" b="0" i="0" u="none" strike="noStrike" cap="none">
                <a:solidFill>
                  <a:schemeClr val="dk1"/>
                </a:solidFill>
                <a:latin typeface="Arial"/>
                <a:ea typeface="Arial"/>
                <a:cs typeface="Arial"/>
                <a:sym typeface="Arial"/>
              </a:defRPr>
            </a:lvl1pPr>
            <a:lvl2pPr marL="457200" marR="0" lvl="1" indent="0" algn="l" rtl="0">
              <a:spcBef>
                <a:spcPts val="560"/>
              </a:spcBef>
              <a:spcAft>
                <a:spcPts val="0"/>
              </a:spcAft>
              <a:buClr>
                <a:schemeClr val="dk1"/>
              </a:buClr>
              <a:buFont typeface="Arial"/>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Font typeface="Noto Sans Symbols"/>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chemeClr val="dk1"/>
              </a:buClr>
              <a:buFont typeface="Arial"/>
              <a:buNone/>
              <a:defRPr sz="2000" b="0" i="0" u="none" strike="noStrike" cap="none">
                <a:solidFill>
                  <a:schemeClr val="dk1"/>
                </a:solidFill>
                <a:latin typeface="Arial"/>
                <a:ea typeface="Arial"/>
                <a:cs typeface="Arial"/>
                <a:sym typeface="Arial"/>
              </a:defRPr>
            </a:lvl4pPr>
            <a:lvl5pPr marL="1828800" marR="0" lvl="4" indent="0" algn="l" rtl="0">
              <a:spcBef>
                <a:spcPts val="400"/>
              </a:spcBef>
              <a:spcAft>
                <a:spcPts val="0"/>
              </a:spcAft>
              <a:buClr>
                <a:schemeClr val="dk1"/>
              </a:buClr>
              <a:buFont typeface="Noto Sans Symbols"/>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Font typeface="Noto Sans Symbols"/>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Font typeface="Noto Sans Symbols"/>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Font typeface="Noto Sans Symbols"/>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Font typeface="Noto Sans Symbols"/>
              <a:buNone/>
              <a:defRPr sz="2000" b="0" i="0" u="none" strike="noStrike" cap="none">
                <a:solidFill>
                  <a:schemeClr val="dk1"/>
                </a:solidFill>
                <a:latin typeface="Arial"/>
                <a:ea typeface="Arial"/>
                <a:cs typeface="Arial"/>
                <a:sym typeface="Arial"/>
              </a:defRPr>
            </a:lvl9pPr>
          </a:lstStyle>
          <a:p>
            <a:endParaRPr/>
          </a:p>
        </p:txBody>
      </p:sp>
      <p:sp>
        <p:nvSpPr>
          <p:cNvPr id="81" name="Shape 81"/>
          <p:cNvSpPr txBox="1">
            <a:spLocks noGrp="1"/>
          </p:cNvSpPr>
          <p:nvPr>
            <p:ph type="body" idx="1"/>
          </p:nvPr>
        </p:nvSpPr>
        <p:spPr>
          <a:xfrm>
            <a:off x="1792288" y="5367338"/>
            <a:ext cx="5486400" cy="804900"/>
          </a:xfrm>
          <a:prstGeom prst="rect">
            <a:avLst/>
          </a:prstGeom>
          <a:noFill/>
          <a:ln>
            <a:noFill/>
          </a:ln>
        </p:spPr>
        <p:txBody>
          <a:bodyPr wrap="square" lIns="91425" tIns="91425" rIns="91425" bIns="91425" anchor="t" anchorCtr="0"/>
          <a:lstStyle>
            <a:lvl1pPr marL="0" marR="0" lvl="0" indent="0" algn="l" rtl="0">
              <a:spcBef>
                <a:spcPts val="280"/>
              </a:spcBef>
              <a:spcAft>
                <a:spcPts val="0"/>
              </a:spcAft>
              <a:buClr>
                <a:schemeClr val="dk1"/>
              </a:buClr>
              <a:buFont typeface="Noto Sans Symbols"/>
              <a:buNone/>
              <a:defRPr sz="1400" b="0" i="0" u="none" strike="noStrike" cap="none">
                <a:solidFill>
                  <a:schemeClr val="dk1"/>
                </a:solidFill>
                <a:latin typeface="Arial"/>
                <a:ea typeface="Arial"/>
                <a:cs typeface="Arial"/>
                <a:sym typeface="Arial"/>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Arial"/>
                <a:ea typeface="Arial"/>
                <a:cs typeface="Arial"/>
                <a:sym typeface="Arial"/>
              </a:defRPr>
            </a:lvl2pPr>
            <a:lvl3pPr marL="914400" marR="0" lvl="2" indent="0" algn="l" rtl="0">
              <a:spcBef>
                <a:spcPts val="200"/>
              </a:spcBef>
              <a:spcAft>
                <a:spcPts val="0"/>
              </a:spcAft>
              <a:buClr>
                <a:schemeClr val="dk1"/>
              </a:buClr>
              <a:buFont typeface="Noto Sans Symbols"/>
              <a:buNone/>
              <a:defRPr sz="1000" b="0" i="0" u="none" strike="noStrike" cap="none">
                <a:solidFill>
                  <a:schemeClr val="dk1"/>
                </a:solidFill>
                <a:latin typeface="Arial"/>
                <a:ea typeface="Arial"/>
                <a:cs typeface="Arial"/>
                <a:sym typeface="Arial"/>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4pPr>
            <a:lvl5pPr marL="1828800" marR="0" lvl="4"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5pPr>
            <a:lvl6pPr marL="2286000" marR="0" lvl="5"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Font typeface="Noto Sans Symbols"/>
              <a:buNone/>
              <a:defRPr sz="900" b="0" i="0" u="none" strike="noStrike" cap="none">
                <a:solidFill>
                  <a:schemeClr val="dk1"/>
                </a:solidFill>
                <a:latin typeface="Arial"/>
                <a:ea typeface="Arial"/>
                <a:cs typeface="Arial"/>
                <a:sym typeface="Arial"/>
              </a:defRPr>
            </a:lvl9pPr>
          </a:lstStyle>
          <a:p>
            <a:endParaRPr/>
          </a:p>
        </p:txBody>
      </p:sp>
      <p:sp>
        <p:nvSpPr>
          <p:cNvPr id="82" name="Shape 82"/>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3" name="Shape 83"/>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4" name="Shape 84"/>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Shape 10"/>
          <p:cNvGrpSpPr/>
          <p:nvPr/>
        </p:nvGrpSpPr>
        <p:grpSpPr>
          <a:xfrm>
            <a:off x="0" y="0"/>
            <a:ext cx="7753350" cy="6667500"/>
            <a:chOff x="0" y="0"/>
            <a:chExt cx="4884" cy="4200"/>
          </a:xfrm>
        </p:grpSpPr>
        <p:grpSp>
          <p:nvGrpSpPr>
            <p:cNvPr id="11" name="Shape 11"/>
            <p:cNvGrpSpPr/>
            <p:nvPr/>
          </p:nvGrpSpPr>
          <p:grpSpPr>
            <a:xfrm>
              <a:off x="0" y="0"/>
              <a:ext cx="2088" cy="4200"/>
              <a:chOff x="0" y="0"/>
              <a:chExt cx="2088" cy="4200"/>
            </a:xfrm>
          </p:grpSpPr>
          <p:sp>
            <p:nvSpPr>
              <p:cNvPr id="12" name="Shape 12"/>
              <p:cNvSpPr/>
              <p:nvPr/>
            </p:nvSpPr>
            <p:spPr>
              <a:xfrm>
                <a:off x="0" y="0"/>
                <a:ext cx="600" cy="4200"/>
              </a:xfrm>
              <a:prstGeom prst="rect">
                <a:avLst/>
              </a:prstGeom>
              <a:solidFill>
                <a:schemeClr val="accent2"/>
              </a:solidFill>
              <a:ln>
                <a:noFill/>
              </a:ln>
            </p:spPr>
            <p:txBody>
              <a:bodyPr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13" name="Shape 13"/>
              <p:cNvSpPr/>
              <p:nvPr/>
            </p:nvSpPr>
            <p:spPr>
              <a:xfrm>
                <a:off x="288" y="0"/>
                <a:ext cx="1800" cy="600"/>
              </a:xfrm>
              <a:custGeom>
                <a:avLst/>
                <a:gdLst/>
                <a:ahLst/>
                <a:cxnLst/>
                <a:rect l="0" t="0" r="0" b="0"/>
                <a:pathLst>
                  <a:path w="120000" h="120000" extrusionOk="0">
                    <a:moveTo>
                      <a:pt x="120000" y="0"/>
                    </a:moveTo>
                    <a:lnTo>
                      <a:pt x="120000" y="78367"/>
                    </a:lnTo>
                    <a:lnTo>
                      <a:pt x="26388" y="78693"/>
                    </a:lnTo>
                    <a:lnTo>
                      <a:pt x="24583" y="78367"/>
                    </a:lnTo>
                    <a:lnTo>
                      <a:pt x="21388" y="79836"/>
                    </a:lnTo>
                    <a:cubicBezTo>
                      <a:pt x="20138" y="81306"/>
                      <a:pt x="18263" y="83755"/>
                      <a:pt x="17083" y="86693"/>
                    </a:cubicBezTo>
                    <a:cubicBezTo>
                      <a:pt x="15902" y="89632"/>
                      <a:pt x="14930" y="93714"/>
                      <a:pt x="14305" y="97469"/>
                    </a:cubicBezTo>
                    <a:cubicBezTo>
                      <a:pt x="13680" y="101224"/>
                      <a:pt x="13472" y="104979"/>
                      <a:pt x="13333" y="108734"/>
                    </a:cubicBezTo>
                    <a:lnTo>
                      <a:pt x="13333" y="120000"/>
                    </a:lnTo>
                    <a:lnTo>
                      <a:pt x="0" y="120000"/>
                    </a:lnTo>
                    <a:lnTo>
                      <a:pt x="0" y="78367"/>
                    </a:lnTo>
                    <a:lnTo>
                      <a:pt x="0" y="0"/>
                    </a:lnTo>
                    <a:lnTo>
                      <a:pt x="120000" y="0"/>
                    </a:lnTo>
                    <a:close/>
                  </a:path>
                </a:pathLst>
              </a:custGeom>
              <a:solidFill>
                <a:schemeClr val="accent2"/>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grpSp>
        <p:grpSp>
          <p:nvGrpSpPr>
            <p:cNvPr id="14" name="Shape 14"/>
            <p:cNvGrpSpPr/>
            <p:nvPr/>
          </p:nvGrpSpPr>
          <p:grpSpPr>
            <a:xfrm>
              <a:off x="92" y="1248"/>
              <a:ext cx="4792" cy="300"/>
              <a:chOff x="92" y="1248"/>
              <a:chExt cx="4792" cy="300"/>
            </a:xfrm>
          </p:grpSpPr>
          <p:sp>
            <p:nvSpPr>
              <p:cNvPr id="15" name="Shape 15"/>
              <p:cNvSpPr/>
              <p:nvPr/>
            </p:nvSpPr>
            <p:spPr>
              <a:xfrm>
                <a:off x="384" y="1248"/>
                <a:ext cx="4500" cy="300"/>
              </a:xfrm>
              <a:prstGeom prst="roundRect">
                <a:avLst>
                  <a:gd name="adj" fmla="val 0"/>
                </a:avLst>
              </a:prstGeom>
              <a:solidFill>
                <a:schemeClr val="hlink"/>
              </a:solidFill>
              <a:ln>
                <a:noFill/>
              </a:ln>
            </p:spPr>
            <p:txBody>
              <a:bodyPr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16" name="Shape 16"/>
              <p:cNvSpPr/>
              <p:nvPr/>
            </p:nvSpPr>
            <p:spPr>
              <a:xfrm flipH="1">
                <a:off x="92" y="1248"/>
                <a:ext cx="300" cy="300"/>
              </a:xfrm>
              <a:prstGeom prst="flowChartDelay">
                <a:avLst/>
              </a:prstGeom>
              <a:solidFill>
                <a:schemeClr val="hlink"/>
              </a:solidFill>
              <a:ln>
                <a:noFill/>
              </a:ln>
            </p:spPr>
            <p:txBody>
              <a:bodyPr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grpSp>
      </p:grpSp>
      <p:sp>
        <p:nvSpPr>
          <p:cNvPr id="17" name="Shape 17"/>
          <p:cNvSpPr>
            <a:spLocks noGrp="1"/>
          </p:cNvSpPr>
          <p:nvPr>
            <p:ph type="title"/>
          </p:nvPr>
        </p:nvSpPr>
        <p:spPr>
          <a:xfrm>
            <a:off x="762000" y="762000"/>
            <a:ext cx="7924800" cy="1143000"/>
          </a:xfrm>
          <a:prstGeom prst="roundRect">
            <a:avLst>
              <a:gd name="adj" fmla="val 21667"/>
            </a:avLst>
          </a:prstGeom>
          <a:noFill/>
          <a:ln>
            <a:noFill/>
          </a:ln>
        </p:spPr>
        <p:txBody>
          <a:bodyPr wrap="square" lIns="91425" tIns="91425" rIns="91425" bIns="91425" anchor="b" anchorCtr="0"/>
          <a:lstStyle>
            <a:lvl1pPr marL="0" marR="0" lvl="0"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1pPr>
            <a:lvl2pPr marL="0" marR="0" lvl="1"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2pPr>
            <a:lvl3pPr marL="0" marR="0" lvl="2"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3pPr>
            <a:lvl4pPr marL="0" marR="0" lvl="3"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4pPr>
            <a:lvl5pPr marL="0" marR="0" lvl="4"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5pPr>
            <a:lvl6pPr marL="457200" marR="0" lvl="5"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6pPr>
            <a:lvl7pPr marL="914400" marR="0" lvl="6"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7pPr>
            <a:lvl8pPr marL="1371600" marR="0" lvl="7"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8pPr>
            <a:lvl9pPr marL="1828800" marR="0" lvl="8" indent="0" algn="l" rtl="0">
              <a:lnSpc>
                <a:spcPct val="90000"/>
              </a:lnSpc>
              <a:spcBef>
                <a:spcPts val="0"/>
              </a:spcBef>
              <a:spcAft>
                <a:spcPts val="0"/>
              </a:spcAft>
              <a:buNone/>
              <a:defRPr sz="3600" b="1" i="0" u="none" strike="noStrike" cap="none">
                <a:solidFill>
                  <a:schemeClr val="dk2"/>
                </a:solidFill>
                <a:latin typeface="Arial"/>
                <a:ea typeface="Arial"/>
                <a:cs typeface="Arial"/>
                <a:sym typeface="Arial"/>
              </a:defRPr>
            </a:lvl9pPr>
          </a:lstStyle>
          <a:p>
            <a:endParaRPr/>
          </a:p>
        </p:txBody>
      </p:sp>
      <p:sp>
        <p:nvSpPr>
          <p:cNvPr id="18" name="Shape 18"/>
          <p:cNvSpPr txBox="1">
            <a:spLocks noGrp="1"/>
          </p:cNvSpPr>
          <p:nvPr>
            <p:ph type="body" idx="1"/>
          </p:nvPr>
        </p:nvSpPr>
        <p:spPr>
          <a:xfrm>
            <a:off x="838200" y="2362200"/>
            <a:ext cx="7692900" cy="3724200"/>
          </a:xfrm>
          <a:prstGeom prst="rect">
            <a:avLst/>
          </a:prstGeom>
          <a:noFill/>
          <a:ln>
            <a:noFill/>
          </a:ln>
        </p:spPr>
        <p:txBody>
          <a:bodyPr wrap="square" lIns="91425" tIns="91425" rIns="91425" bIns="91425" anchor="t" anchorCtr="0"/>
          <a:lstStyle>
            <a:lvl1pPr marL="342900" marR="0" lvl="0" indent="-209550" algn="l" rtl="0">
              <a:spcBef>
                <a:spcPts val="560"/>
              </a:spcBef>
              <a:spcAft>
                <a:spcPts val="0"/>
              </a:spcAft>
              <a:buClr>
                <a:schemeClr val="dk1"/>
              </a:buClr>
              <a:buSzPct val="75000"/>
              <a:buFont typeface="Noto Sans Symbols"/>
              <a:buChar char="●"/>
              <a:defRPr sz="2800" b="0" i="0" u="none" strike="noStrike" cap="none">
                <a:solidFill>
                  <a:schemeClr val="dk1"/>
                </a:solidFill>
                <a:latin typeface="Arial"/>
                <a:ea typeface="Arial"/>
                <a:cs typeface="Arial"/>
                <a:sym typeface="Arial"/>
              </a:defRPr>
            </a:lvl1pPr>
            <a:lvl2pPr marL="742950" marR="0" lvl="1" indent="-171450" algn="l" rtl="0">
              <a:spcBef>
                <a:spcPts val="480"/>
              </a:spcBef>
              <a:spcAft>
                <a:spcPts val="0"/>
              </a:spcAft>
              <a:buClr>
                <a:schemeClr val="dk1"/>
              </a:buClr>
              <a:buSzPct val="75000"/>
              <a:buFont typeface="Arial"/>
              <a:buChar char="–"/>
              <a:defRPr sz="2400" b="0" i="0" u="none" strike="noStrike" cap="none">
                <a:solidFill>
                  <a:schemeClr val="dk1"/>
                </a:solidFill>
                <a:latin typeface="Arial"/>
                <a:ea typeface="Arial"/>
                <a:cs typeface="Arial"/>
                <a:sym typeface="Arial"/>
              </a:defRPr>
            </a:lvl2pPr>
            <a:lvl3pPr marL="1143000" marR="0" lvl="2" indent="-133350" algn="l" rtl="0">
              <a:spcBef>
                <a:spcPts val="400"/>
              </a:spcBef>
              <a:spcAft>
                <a:spcPts val="0"/>
              </a:spcAft>
              <a:buClr>
                <a:schemeClr val="dk1"/>
              </a:buClr>
              <a:buSzPct val="75000"/>
              <a:buFont typeface="Noto Sans Symbols"/>
              <a:buChar char="●"/>
              <a:defRPr sz="2000" b="0" i="0" u="none" strike="noStrike" cap="none">
                <a:solidFill>
                  <a:schemeClr val="dk1"/>
                </a:solidFill>
                <a:latin typeface="Arial"/>
                <a:ea typeface="Arial"/>
                <a:cs typeface="Arial"/>
                <a:sym typeface="Arial"/>
              </a:defRPr>
            </a:lvl3pPr>
            <a:lvl4pPr marL="1600200" marR="0" lvl="3" indent="-137160" algn="l" rtl="0">
              <a:spcBef>
                <a:spcPts val="360"/>
              </a:spcBef>
              <a:spcAft>
                <a:spcPts val="0"/>
              </a:spcAft>
              <a:buClr>
                <a:schemeClr val="dk1"/>
              </a:buClr>
              <a:buSzPct val="79999"/>
              <a:buFont typeface="Arial"/>
              <a:buChar char="–"/>
              <a:defRPr sz="1800" b="0" i="0" u="none" strike="noStrike" cap="none">
                <a:solidFill>
                  <a:schemeClr val="dk1"/>
                </a:solidFill>
                <a:latin typeface="Arial"/>
                <a:ea typeface="Arial"/>
                <a:cs typeface="Arial"/>
                <a:sym typeface="Arial"/>
              </a:defRPr>
            </a:lvl4pPr>
            <a:lvl5pPr marL="2057400" marR="0" lvl="4"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5pPr>
            <a:lvl6pPr marL="2514600" marR="0" lvl="5"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6pPr>
            <a:lvl7pPr marL="2971800" marR="0" lvl="6"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7pPr>
            <a:lvl8pPr marL="3429000" marR="0" lvl="7"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8pPr>
            <a:lvl9pPr marL="3886200" marR="0" lvl="8" indent="-154304" algn="l" rtl="0">
              <a:spcBef>
                <a:spcPts val="360"/>
              </a:spcBef>
              <a:spcAft>
                <a:spcPts val="0"/>
              </a:spcAft>
              <a:buClr>
                <a:schemeClr val="dk1"/>
              </a:buClr>
              <a:buSzPct val="64999"/>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19" name="Shape 19"/>
          <p:cNvSpPr txBox="1">
            <a:spLocks noGrp="1"/>
          </p:cNvSpPr>
          <p:nvPr>
            <p:ph type="dt" idx="10"/>
          </p:nvPr>
        </p:nvSpPr>
        <p:spPr>
          <a:xfrm>
            <a:off x="2438400" y="6248400"/>
            <a:ext cx="2130300" cy="474600"/>
          </a:xfrm>
          <a:prstGeom prst="rect">
            <a:avLst/>
          </a:prstGeom>
          <a:noFill/>
          <a:ln>
            <a:noFill/>
          </a:ln>
        </p:spPr>
        <p:txBody>
          <a:bodyPr wrap="square" lIns="91425" tIns="91425" rIns="91425" bIns="91425" anchor="b" anchorCtr="0"/>
          <a:lstStyle>
            <a:lvl1pPr marL="0" marR="0" lvl="0" indent="0" algn="r" rtl="0">
              <a:spcBef>
                <a:spcPts val="0"/>
              </a:spcBef>
              <a:spcAft>
                <a:spcPts val="0"/>
              </a:spcAft>
              <a:buNone/>
              <a:defRPr sz="1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0" name="Shape 20"/>
          <p:cNvSpPr txBox="1">
            <a:spLocks noGrp="1"/>
          </p:cNvSpPr>
          <p:nvPr>
            <p:ph type="ftr" idx="11"/>
          </p:nvPr>
        </p:nvSpPr>
        <p:spPr>
          <a:xfrm>
            <a:off x="5791200" y="6248400"/>
            <a:ext cx="2897100" cy="474600"/>
          </a:xfrm>
          <a:prstGeom prst="rect">
            <a:avLst/>
          </a:prstGeom>
          <a:noFill/>
          <a:ln>
            <a:noFill/>
          </a:ln>
        </p:spPr>
        <p:txBody>
          <a:bodyPr wrap="square" lIns="91425" tIns="91425" rIns="91425" bIns="91425" anchor="b" anchorCtr="0"/>
          <a:lstStyle>
            <a:lvl1pPr marL="0" marR="0" lvl="0" indent="0" algn="ctr" rtl="0">
              <a:spcBef>
                <a:spcPts val="0"/>
              </a:spcBef>
              <a:spcAft>
                <a:spcPts val="0"/>
              </a:spcAft>
              <a:buNone/>
              <a:defRPr sz="1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i="0" u="none" strike="noStrike" cap="none">
                <a:solidFill>
                  <a:schemeClr val="lt1"/>
                </a:solidFill>
                <a:latin typeface="Arial"/>
                <a:ea typeface="Arial"/>
                <a:cs typeface="Arial"/>
                <a:sym typeface="Arial"/>
              </a:rPr>
              <a:t>‹#›</a:t>
            </a:fld>
            <a:endParaRPr lang="en-US" sz="2600" b="1" i="0" u="none" strike="noStrike" cap="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spd="med">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2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3.jpg"/></Relationships>
</file>

<file path=ppt/slides/_rels/slide2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6.jpg"/><Relationship Id="rId4" Type="http://schemas.openxmlformats.org/officeDocument/2006/relationships/image" Target="../media/image15.jpg"/></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i="0" u="none" strike="noStrike" cap="none">
                <a:solidFill>
                  <a:schemeClr val="lt1"/>
                </a:solidFill>
                <a:latin typeface="Arial"/>
                <a:ea typeface="Arial"/>
                <a:cs typeface="Arial"/>
                <a:sym typeface="Arial"/>
              </a:rPr>
              <a:t>1</a:t>
            </a:fld>
            <a:endParaRPr lang="en-US" sz="2600" b="1" i="0" u="none" strike="noStrike" cap="none">
              <a:solidFill>
                <a:schemeClr val="lt1"/>
              </a:solidFill>
              <a:latin typeface="Arial"/>
              <a:ea typeface="Arial"/>
              <a:cs typeface="Arial"/>
              <a:sym typeface="Arial"/>
            </a:endParaRPr>
          </a:p>
        </p:txBody>
      </p:sp>
      <p:sp>
        <p:nvSpPr>
          <p:cNvPr id="103" name="Shape 103"/>
          <p:cNvSpPr txBox="1">
            <a:spLocks noGrp="1"/>
          </p:cNvSpPr>
          <p:nvPr>
            <p:ph type="body" idx="1"/>
          </p:nvPr>
        </p:nvSpPr>
        <p:spPr>
          <a:xfrm>
            <a:off x="457200" y="457200"/>
            <a:ext cx="7010400" cy="6400800"/>
          </a:xfrm>
          <a:prstGeom prst="rect">
            <a:avLst/>
          </a:prstGeom>
          <a:noFill/>
          <a:ln>
            <a:noFill/>
          </a:ln>
        </p:spPr>
        <p:txBody>
          <a:bodyPr wrap="square" lIns="91425" tIns="45700" rIns="91425" bIns="45700" anchor="t" anchorCtr="0">
            <a:noAutofit/>
          </a:bodyPr>
          <a:lstStyle/>
          <a:p>
            <a:pPr marL="342900" marR="0" lvl="0" indent="-342900" algn="ctr" rtl="0">
              <a:spcBef>
                <a:spcPts val="0"/>
              </a:spcBef>
              <a:spcAft>
                <a:spcPts val="0"/>
              </a:spcAft>
              <a:buClr>
                <a:schemeClr val="dk1"/>
              </a:buClr>
              <a:buSzPct val="25000"/>
              <a:buFont typeface="Noto Sans Symbols"/>
              <a:buNone/>
            </a:pPr>
            <a:endParaRPr sz="4800" b="0" i="0" u="none" strike="noStrike" cap="none">
              <a:solidFill>
                <a:srgbClr val="FF3300"/>
              </a:solidFill>
              <a:latin typeface="Arial"/>
              <a:ea typeface="Arial"/>
              <a:cs typeface="Arial"/>
              <a:sym typeface="Arial"/>
            </a:endParaRPr>
          </a:p>
          <a:p>
            <a:pPr marL="342900" marR="0" lvl="0" indent="-342900" algn="ctr" rtl="0">
              <a:spcBef>
                <a:spcPts val="960"/>
              </a:spcBef>
              <a:spcAft>
                <a:spcPts val="0"/>
              </a:spcAft>
              <a:buClr>
                <a:schemeClr val="dk1"/>
              </a:buClr>
              <a:buSzPct val="25000"/>
              <a:buFont typeface="Noto Sans Symbols"/>
              <a:buNone/>
            </a:pPr>
            <a:r>
              <a:rPr lang="en-US" sz="4800" b="0" i="0" u="none" strike="noStrike" cap="none">
                <a:solidFill>
                  <a:srgbClr val="FF3300"/>
                </a:solidFill>
                <a:latin typeface="Arial"/>
                <a:ea typeface="Arial"/>
                <a:cs typeface="Arial"/>
                <a:sym typeface="Arial"/>
              </a:rPr>
              <a:t> </a:t>
            </a:r>
          </a:p>
          <a:p>
            <a:pPr marL="342900" marR="0" lvl="0" indent="-342900" algn="ctr" rtl="0">
              <a:spcBef>
                <a:spcPts val="400"/>
              </a:spcBef>
              <a:spcAft>
                <a:spcPts val="0"/>
              </a:spcAft>
              <a:buClr>
                <a:schemeClr val="dk1"/>
              </a:buClr>
              <a:buSzPct val="25000"/>
              <a:buFont typeface="Noto Sans Symbols"/>
              <a:buNone/>
            </a:pPr>
            <a:endParaRPr sz="2000" b="0" i="0" u="none" strike="noStrike" cap="none">
              <a:solidFill>
                <a:schemeClr val="accent2"/>
              </a:solidFill>
              <a:latin typeface="Arial"/>
              <a:ea typeface="Arial"/>
              <a:cs typeface="Arial"/>
              <a:sym typeface="Arial"/>
            </a:endParaRPr>
          </a:p>
          <a:p>
            <a:pPr marL="342900" marR="0" lvl="0" indent="-342900" algn="ctr" rtl="0">
              <a:spcBef>
                <a:spcPts val="400"/>
              </a:spcBef>
              <a:spcAft>
                <a:spcPts val="0"/>
              </a:spcAft>
              <a:buClr>
                <a:schemeClr val="dk1"/>
              </a:buClr>
              <a:buSzPct val="25000"/>
              <a:buFont typeface="Noto Sans Symbols"/>
              <a:buNone/>
            </a:pPr>
            <a:endParaRPr sz="2000" b="0" i="0" u="none" strike="noStrike" cap="none">
              <a:solidFill>
                <a:schemeClr val="accent2"/>
              </a:solidFill>
              <a:latin typeface="Arial"/>
              <a:ea typeface="Arial"/>
              <a:cs typeface="Arial"/>
              <a:sym typeface="Arial"/>
            </a:endParaRPr>
          </a:p>
          <a:p>
            <a:pPr marL="342900" marR="0" lvl="0" indent="-342900" algn="ctr" rtl="0">
              <a:lnSpc>
                <a:spcPct val="62222"/>
              </a:lnSpc>
              <a:spcBef>
                <a:spcPts val="1080"/>
              </a:spcBef>
              <a:spcAft>
                <a:spcPts val="0"/>
              </a:spcAft>
              <a:buClr>
                <a:schemeClr val="dk1"/>
              </a:buClr>
              <a:buSzPct val="25000"/>
              <a:buFont typeface="Noto Sans Symbols"/>
              <a:buNone/>
            </a:pPr>
            <a:r>
              <a:rPr lang="en-US" sz="5400" b="0" i="0" u="none" strike="noStrike" cap="none">
                <a:solidFill>
                  <a:srgbClr val="CC3300"/>
                </a:solidFill>
                <a:latin typeface="Quintessential"/>
                <a:ea typeface="Quintessential"/>
                <a:cs typeface="Quintessential"/>
                <a:sym typeface="Quintessential"/>
              </a:rPr>
              <a:t>Narration</a:t>
            </a:r>
          </a:p>
          <a:p>
            <a:pPr marL="342900" marR="0" lvl="0" indent="-342900" algn="ctr" rtl="0">
              <a:lnSpc>
                <a:spcPct val="62222"/>
              </a:lnSpc>
              <a:spcBef>
                <a:spcPts val="1080"/>
              </a:spcBef>
              <a:spcAft>
                <a:spcPts val="0"/>
              </a:spcAft>
              <a:buClr>
                <a:schemeClr val="dk1"/>
              </a:buClr>
              <a:buSzPct val="25000"/>
              <a:buFont typeface="Noto Sans Symbols"/>
              <a:buNone/>
            </a:pPr>
            <a:r>
              <a:rPr lang="en-US" sz="5400" b="1" i="0" u="none" strike="noStrike" cap="none">
                <a:solidFill>
                  <a:srgbClr val="CC3300"/>
                </a:solidFill>
                <a:latin typeface="Arial"/>
                <a:ea typeface="Arial"/>
                <a:cs typeface="Arial"/>
                <a:sym typeface="Arial"/>
              </a:rPr>
              <a:t>STANDARDS</a:t>
            </a:r>
          </a:p>
          <a:p>
            <a:pPr marL="342900" marR="0" lvl="0" indent="-342900" algn="ctr" rtl="0">
              <a:lnSpc>
                <a:spcPct val="168000"/>
              </a:lnSpc>
              <a:spcBef>
                <a:spcPts val="400"/>
              </a:spcBef>
              <a:spcAft>
                <a:spcPts val="0"/>
              </a:spcAft>
              <a:buClr>
                <a:schemeClr val="dk1"/>
              </a:buClr>
              <a:buSzPct val="25000"/>
              <a:buFont typeface="Noto Sans Symbols"/>
              <a:buNone/>
            </a:pPr>
            <a:endParaRPr/>
          </a:p>
        </p:txBody>
      </p:sp>
      <p:sp>
        <p:nvSpPr>
          <p:cNvPr id="104" name="Shape 104"/>
          <p:cNvSpPr/>
          <p:nvPr/>
        </p:nvSpPr>
        <p:spPr>
          <a:xfrm>
            <a:off x="5943600" y="6324600"/>
            <a:ext cx="2531462" cy="369332"/>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1800" b="0" i="0" u="none" strike="noStrike" cap="none">
                <a:solidFill>
                  <a:schemeClr val="dk1"/>
                </a:solidFill>
                <a:latin typeface="Arial"/>
                <a:ea typeface="Arial"/>
                <a:cs typeface="Arial"/>
                <a:sym typeface="Arial"/>
              </a:rPr>
              <a:t>updated </a:t>
            </a:r>
            <a:r>
              <a:rPr lang="en-US" sz="1800">
                <a:solidFill>
                  <a:schemeClr val="dk1"/>
                </a:solidFill>
              </a:rPr>
              <a:t>8/05/17</a:t>
            </a:r>
          </a:p>
        </p:txBody>
      </p:sp>
      <p:pic>
        <p:nvPicPr>
          <p:cNvPr id="105" name="Shape 105" descr="Image2"/>
          <p:cNvPicPr preferRelativeResize="0"/>
          <p:nvPr/>
        </p:nvPicPr>
        <p:blipFill rotWithShape="1">
          <a:blip r:embed="rId3">
            <a:alphaModFix/>
          </a:blip>
          <a:srcRect/>
          <a:stretch/>
        </p:blipFill>
        <p:spPr>
          <a:xfrm>
            <a:off x="7162800" y="304800"/>
            <a:ext cx="1371600" cy="1036638"/>
          </a:xfrm>
          <a:prstGeom prst="rect">
            <a:avLst/>
          </a:prstGeom>
          <a:noFill/>
          <a:ln>
            <a:noFill/>
          </a:ln>
        </p:spPr>
      </p:pic>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10</a:t>
            </a:fld>
            <a:endParaRPr lang="en-US" sz="2600" b="1">
              <a:solidFill>
                <a:schemeClr val="lt1"/>
              </a:solidFill>
              <a:latin typeface="Arial"/>
              <a:ea typeface="Arial"/>
              <a:cs typeface="Arial"/>
              <a:sym typeface="Arial"/>
            </a:endParaRPr>
          </a:p>
        </p:txBody>
      </p:sp>
      <p:sp>
        <p:nvSpPr>
          <p:cNvPr id="220" name="Shape 220"/>
          <p:cNvSpPr txBox="1">
            <a:spLocks noGrp="1"/>
          </p:cNvSpPr>
          <p:nvPr>
            <p:ph type="body" idx="1"/>
          </p:nvPr>
        </p:nvSpPr>
        <p:spPr>
          <a:xfrm>
            <a:off x="914400" y="2514600"/>
            <a:ext cx="7772400" cy="3541713"/>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rgbClr val="CC0099"/>
                </a:solidFill>
                <a:latin typeface="Arial"/>
                <a:ea typeface="Arial"/>
                <a:cs typeface="Arial"/>
                <a:sym typeface="Arial"/>
              </a:rPr>
              <a:t>07/10/1</a:t>
            </a:r>
            <a:r>
              <a:rPr lang="en-US">
                <a:solidFill>
                  <a:srgbClr val="CC0099"/>
                </a:solidFill>
              </a:rPr>
              <a:t>7</a:t>
            </a:r>
            <a:r>
              <a:rPr lang="en-US" sz="2800" b="0" i="0" u="none" strike="noStrike" cap="none">
                <a:solidFill>
                  <a:srgbClr val="CC0099"/>
                </a:solidFill>
                <a:latin typeface="Arial"/>
                <a:ea typeface="Arial"/>
                <a:cs typeface="Arial"/>
                <a:sym typeface="Arial"/>
              </a:rPr>
              <a:t> P/C FROM A/R. EVERYTHING SAME. No Complaints.  No Unmet needs.  A/R said everything is O.K.</a:t>
            </a:r>
            <a:r>
              <a:rPr lang="en-US" sz="2800" b="0" i="0" u="none" strike="noStrike" cap="none">
                <a:solidFill>
                  <a:schemeClr val="dk1"/>
                </a:solidFill>
                <a:latin typeface="Arial"/>
                <a:ea typeface="Arial"/>
                <a:cs typeface="Arial"/>
                <a:sym typeface="Arial"/>
              </a:rPr>
              <a:t> </a:t>
            </a:r>
          </a:p>
        </p:txBody>
      </p:sp>
      <p:sp>
        <p:nvSpPr>
          <p:cNvPr id="221" name="Shape 221"/>
          <p:cNvSpPr txBox="1"/>
          <p:nvPr/>
        </p:nvSpPr>
        <p:spPr>
          <a:xfrm>
            <a:off x="3352800" y="3962400"/>
            <a:ext cx="4572000" cy="1311275"/>
          </a:xfrm>
          <a:prstGeom prst="rect">
            <a:avLst/>
          </a:prstGeom>
          <a:solidFill>
            <a:schemeClr val="accent1"/>
          </a:solid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4000" b="1">
                <a:solidFill>
                  <a:schemeClr val="dk1"/>
                </a:solidFill>
                <a:latin typeface="Times New Roman"/>
                <a:ea typeface="Times New Roman"/>
                <a:cs typeface="Times New Roman"/>
                <a:sym typeface="Times New Roman"/>
              </a:rPr>
              <a:t>What’s wrong with this narrative?</a:t>
            </a:r>
          </a:p>
        </p:txBody>
      </p:sp>
      <p:sp>
        <p:nvSpPr>
          <p:cNvPr id="222" name="Shape 222"/>
          <p:cNvSpPr/>
          <p:nvPr/>
        </p:nvSpPr>
        <p:spPr>
          <a:xfrm rot="-1371144">
            <a:off x="2243375" y="384469"/>
            <a:ext cx="5257800" cy="923330"/>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5400" b="1">
                <a:solidFill>
                  <a:srgbClr val="5DAE5D"/>
                </a:solidFill>
                <a:latin typeface="Arial"/>
                <a:ea typeface="Arial"/>
                <a:cs typeface="Arial"/>
                <a:sym typeface="Arial"/>
              </a:rPr>
              <a:t>Example</a:t>
            </a:r>
          </a:p>
        </p:txBody>
      </p:sp>
      <p:sp>
        <p:nvSpPr>
          <p:cNvPr id="223" name="Shape 223"/>
          <p:cNvSpPr txBox="1"/>
          <p:nvPr/>
        </p:nvSpPr>
        <p:spPr>
          <a:xfrm>
            <a:off x="1219200" y="5486400"/>
            <a:ext cx="5257800" cy="954107"/>
          </a:xfrm>
          <a:prstGeom prst="rect">
            <a:avLst/>
          </a:prstGeom>
          <a:solidFill>
            <a:srgbClr val="005CBF"/>
          </a:solid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2800">
                <a:solidFill>
                  <a:schemeClr val="accent3"/>
                </a:solidFill>
                <a:latin typeface="Arial"/>
                <a:ea typeface="Arial"/>
                <a:cs typeface="Arial"/>
                <a:sym typeface="Arial"/>
              </a:rPr>
              <a:t>What do we know about the consumer after reading this?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1000"/>
                                  </p:stCondLst>
                                  <p:childTnLst>
                                    <p:set>
                                      <p:cBhvr>
                                        <p:cTn id="6" dur="1" fill="hold">
                                          <p:stCondLst>
                                            <p:cond delay="0"/>
                                          </p:stCondLst>
                                        </p:cTn>
                                        <p:tgtEl>
                                          <p:spTgt spid="221"/>
                                        </p:tgtEl>
                                        <p:attrNameLst>
                                          <p:attrName>style.visibility</p:attrName>
                                        </p:attrNameLst>
                                      </p:cBhvr>
                                      <p:to>
                                        <p:strVal val="visible"/>
                                      </p:to>
                                    </p:set>
                                    <p:anim calcmode="lin" valueType="num">
                                      <p:cBhvr additive="base">
                                        <p:cTn id="7" dur="2000"/>
                                        <p:tgtEl>
                                          <p:spTgt spid="221"/>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11</a:t>
            </a:fld>
            <a:endParaRPr lang="en-US" sz="2600" b="1">
              <a:solidFill>
                <a:schemeClr val="lt1"/>
              </a:solidFill>
              <a:latin typeface="Arial"/>
              <a:ea typeface="Arial"/>
              <a:cs typeface="Arial"/>
              <a:sym typeface="Arial"/>
            </a:endParaRPr>
          </a:p>
        </p:txBody>
      </p:sp>
      <p:sp>
        <p:nvSpPr>
          <p:cNvPr id="230" name="Shape 230"/>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It is written in capitals</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Will everyone understand the acronym?</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It is too brief.  Without other reference this doesn’t explain anything</a:t>
            </a:r>
          </a:p>
        </p:txBody>
      </p:sp>
      <p:sp>
        <p:nvSpPr>
          <p:cNvPr id="231" name="Shape 231"/>
          <p:cNvSpPr txBox="1"/>
          <p:nvPr/>
        </p:nvSpPr>
        <p:spPr>
          <a:xfrm>
            <a:off x="1048275" y="1111425"/>
            <a:ext cx="6567600" cy="729000"/>
          </a:xfrm>
          <a:prstGeom prst="rect">
            <a:avLst/>
          </a:prstGeom>
          <a:noFill/>
          <a:ln>
            <a:noFill/>
          </a:ln>
        </p:spPr>
        <p:txBody>
          <a:bodyPr wrap="square" lIns="91425" tIns="91425" rIns="91425" bIns="91425" anchor="t" anchorCtr="0">
            <a:noAutofit/>
          </a:bodyPr>
          <a:lstStyle/>
          <a:p>
            <a:pPr lvl="0">
              <a:spcBef>
                <a:spcPts val="0"/>
              </a:spcBef>
              <a:buNone/>
            </a:pPr>
            <a:endParaRPr sz="48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0">
                                            <p:txEl>
                                              <p:pRg st="0" end="0"/>
                                            </p:txEl>
                                          </p:spTgt>
                                        </p:tgtEl>
                                        <p:attrNameLst>
                                          <p:attrName>style.visibility</p:attrName>
                                        </p:attrNameLst>
                                      </p:cBhvr>
                                      <p:to>
                                        <p:strVal val="visible"/>
                                      </p:to>
                                    </p:set>
                                    <p:anim calcmode="lin" valueType="num">
                                      <p:cBhvr additive="base">
                                        <p:cTn id="7" dur="500"/>
                                        <p:tgtEl>
                                          <p:spTgt spid="23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30">
                                            <p:txEl>
                                              <p:pRg st="1" end="1"/>
                                            </p:txEl>
                                          </p:spTgt>
                                        </p:tgtEl>
                                        <p:attrNameLst>
                                          <p:attrName>style.visibility</p:attrName>
                                        </p:attrNameLst>
                                      </p:cBhvr>
                                      <p:to>
                                        <p:strVal val="visible"/>
                                      </p:to>
                                    </p:set>
                                    <p:anim calcmode="lin" valueType="num">
                                      <p:cBhvr additive="base">
                                        <p:cTn id="12" dur="500"/>
                                        <p:tgtEl>
                                          <p:spTgt spid="23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30">
                                            <p:txEl>
                                              <p:pRg st="2" end="2"/>
                                            </p:txEl>
                                          </p:spTgt>
                                        </p:tgtEl>
                                        <p:attrNameLst>
                                          <p:attrName>style.visibility</p:attrName>
                                        </p:attrNameLst>
                                      </p:cBhvr>
                                      <p:to>
                                        <p:strVal val="visible"/>
                                      </p:to>
                                    </p:set>
                                    <p:anim calcmode="lin" valueType="num">
                                      <p:cBhvr additive="base">
                                        <p:cTn id="17" dur="500"/>
                                        <p:tgtEl>
                                          <p:spTgt spid="23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12</a:t>
            </a:fld>
            <a:endParaRPr lang="en-US" sz="2600" b="1">
              <a:solidFill>
                <a:schemeClr val="lt1"/>
              </a:solidFill>
              <a:latin typeface="Arial"/>
              <a:ea typeface="Arial"/>
              <a:cs typeface="Arial"/>
              <a:sym typeface="Arial"/>
            </a:endParaRPr>
          </a:p>
        </p:txBody>
      </p:sp>
      <p:sp>
        <p:nvSpPr>
          <p:cNvPr id="238" name="Shape 238"/>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What is problematic here?</a:t>
            </a:r>
          </a:p>
        </p:txBody>
      </p:sp>
      <p:sp>
        <p:nvSpPr>
          <p:cNvPr id="239" name="Shape 239"/>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a:p>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P/C with A/R to see if available for PP.  She would W or TH</a:t>
            </a:r>
          </a:p>
          <a:p>
            <a:pPr marL="342900" marR="0" lvl="0" indent="-342900" algn="l" rtl="0">
              <a:spcBef>
                <a:spcPts val="560"/>
              </a:spcBef>
              <a:spcAft>
                <a:spcPts val="0"/>
              </a:spcAft>
              <a:buClr>
                <a:schemeClr val="dk1"/>
              </a:buClr>
              <a:buSzPct val="25000"/>
              <a:buFont typeface="Noto Sans Symbols"/>
              <a:buNone/>
            </a:pPr>
            <a:endParaRPr sz="2800" b="0" i="0" u="none" strike="noStrike" cap="none">
              <a:solidFill>
                <a:schemeClr val="dk1"/>
              </a:solidFill>
              <a:latin typeface="Arial"/>
              <a:ea typeface="Arial"/>
              <a:cs typeface="Arial"/>
              <a:sym typeface="Aria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9">
                                            <p:txEl>
                                              <p:pRg st="0" end="0"/>
                                            </p:txEl>
                                          </p:spTgt>
                                        </p:tgtEl>
                                        <p:attrNameLst>
                                          <p:attrName>style.visibility</p:attrName>
                                        </p:attrNameLst>
                                      </p:cBhvr>
                                      <p:to>
                                        <p:strVal val="visible"/>
                                      </p:to>
                                    </p:set>
                                    <p:anim calcmode="lin" valueType="num">
                                      <p:cBhvr additive="base">
                                        <p:cTn id="7" dur="500"/>
                                        <p:tgtEl>
                                          <p:spTgt spid="2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39">
                                            <p:txEl>
                                              <p:pRg st="1" end="1"/>
                                            </p:txEl>
                                          </p:spTgt>
                                        </p:tgtEl>
                                        <p:attrNameLst>
                                          <p:attrName>style.visibility</p:attrName>
                                        </p:attrNameLst>
                                      </p:cBhvr>
                                      <p:to>
                                        <p:strVal val="visible"/>
                                      </p:to>
                                    </p:set>
                                    <p:anim calcmode="lin" valueType="num">
                                      <p:cBhvr additive="base">
                                        <p:cTn id="12" dur="500"/>
                                        <p:tgtEl>
                                          <p:spTgt spid="2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39">
                                            <p:txEl>
                                              <p:pRg st="2" end="2"/>
                                            </p:txEl>
                                          </p:spTgt>
                                        </p:tgtEl>
                                        <p:attrNameLst>
                                          <p:attrName>style.visibility</p:attrName>
                                        </p:attrNameLst>
                                      </p:cBhvr>
                                      <p:to>
                                        <p:strVal val="visible"/>
                                      </p:to>
                                    </p:set>
                                    <p:anim calcmode="lin" valueType="num">
                                      <p:cBhvr additive="base">
                                        <p:cTn id="17" dur="500"/>
                                        <p:tgtEl>
                                          <p:spTgt spid="23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13</a:t>
            </a:fld>
            <a:endParaRPr lang="en-US" sz="2600" b="1">
              <a:solidFill>
                <a:schemeClr val="lt1"/>
              </a:solidFill>
              <a:latin typeface="Arial"/>
              <a:ea typeface="Arial"/>
              <a:cs typeface="Arial"/>
              <a:sym typeface="Arial"/>
            </a:endParaRPr>
          </a:p>
        </p:txBody>
      </p:sp>
      <p:sp>
        <p:nvSpPr>
          <p:cNvPr id="245" name="Shape 245"/>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Another way to write it…</a:t>
            </a:r>
          </a:p>
        </p:txBody>
      </p:sp>
      <p:sp>
        <p:nvSpPr>
          <p:cNvPr id="246" name="Shape 246"/>
          <p:cNvSpPr txBox="1">
            <a:spLocks noGrp="1"/>
          </p:cNvSpPr>
          <p:nvPr>
            <p:ph type="body" idx="1"/>
          </p:nvPr>
        </p:nvSpPr>
        <p:spPr>
          <a:xfrm>
            <a:off x="762000" y="2941900"/>
            <a:ext cx="7692900" cy="20295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7/10/1</a:t>
            </a:r>
            <a:r>
              <a:rPr lang="en-US"/>
              <a:t>7</a:t>
            </a:r>
            <a:r>
              <a:rPr lang="en-US" sz="2800" b="0" i="0" u="none" strike="noStrike" cap="none">
                <a:solidFill>
                  <a:schemeClr val="dk1"/>
                </a:solidFill>
                <a:latin typeface="Arial"/>
                <a:ea typeface="Arial"/>
                <a:cs typeface="Arial"/>
                <a:sym typeface="Arial"/>
              </a:rPr>
              <a:t> p/c with John to see if available for office visit.  He would be available Wed. or Thurs.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6">
                                            <p:txEl>
                                              <p:pRg st="0" end="0"/>
                                            </p:txEl>
                                          </p:spTgt>
                                        </p:tgtEl>
                                        <p:attrNameLst>
                                          <p:attrName>style.visibility</p:attrName>
                                        </p:attrNameLst>
                                      </p:cBhvr>
                                      <p:to>
                                        <p:strVal val="visible"/>
                                      </p:to>
                                    </p:set>
                                    <p:anim calcmode="lin" valueType="num">
                                      <p:cBhvr additive="base">
                                        <p:cTn id="7" dur="500"/>
                                        <p:tgtEl>
                                          <p:spTgt spid="24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Shape 252"/>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14</a:t>
            </a:fld>
            <a:endParaRPr lang="en-US" sz="2600" b="1">
              <a:solidFill>
                <a:schemeClr val="lt1"/>
              </a:solidFill>
              <a:latin typeface="Arial"/>
              <a:ea typeface="Arial"/>
              <a:cs typeface="Arial"/>
              <a:sym typeface="Arial"/>
            </a:endParaRPr>
          </a:p>
        </p:txBody>
      </p:sp>
      <p:sp>
        <p:nvSpPr>
          <p:cNvPr id="253" name="Shape 253"/>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Did a HV 7/1/1</a:t>
            </a:r>
            <a:r>
              <a:rPr lang="en-US"/>
              <a:t>7</a:t>
            </a:r>
            <a:r>
              <a:rPr lang="en-US" sz="2800" b="0" i="0" u="none" strike="noStrike" cap="none">
                <a:solidFill>
                  <a:schemeClr val="dk1"/>
                </a:solidFill>
                <a:latin typeface="Arial"/>
                <a:ea typeface="Arial"/>
                <a:cs typeface="Arial"/>
                <a:sym typeface="Arial"/>
              </a:rPr>
              <a:t>, cl had a bed bug on his pants and started drinking again.  Notified service </a:t>
            </a:r>
            <a:r>
              <a:rPr lang="en-US"/>
              <a:t>intake worker</a:t>
            </a:r>
            <a:r>
              <a:rPr lang="en-US" sz="2800" b="0" i="0" u="none" strike="noStrike" cap="none">
                <a:solidFill>
                  <a:schemeClr val="dk1"/>
                </a:solidFill>
                <a:latin typeface="Arial"/>
                <a:ea typeface="Arial"/>
                <a:cs typeface="Arial"/>
                <a:sym typeface="Arial"/>
              </a:rPr>
              <a:t> with APS and they haven’t done a HV yet.</a:t>
            </a:r>
          </a:p>
        </p:txBody>
      </p:sp>
      <p:sp>
        <p:nvSpPr>
          <p:cNvPr id="254" name="Shape 254"/>
          <p:cNvSpPr txBox="1"/>
          <p:nvPr/>
        </p:nvSpPr>
        <p:spPr>
          <a:xfrm>
            <a:off x="3733800" y="4419600"/>
            <a:ext cx="5029200" cy="707886"/>
          </a:xfrm>
          <a:prstGeom prst="rect">
            <a:avLst/>
          </a:prstGeom>
          <a:solidFill>
            <a:schemeClr val="accent1"/>
          </a:solid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4000">
                <a:solidFill>
                  <a:schemeClr val="dk1"/>
                </a:solidFill>
                <a:latin typeface="Times New Roman"/>
                <a:ea typeface="Times New Roman"/>
                <a:cs typeface="Times New Roman"/>
                <a:sym typeface="Times New Roman"/>
              </a:rPr>
              <a:t>What’s going on here?</a:t>
            </a:r>
          </a:p>
        </p:txBody>
      </p:sp>
      <p:pic>
        <p:nvPicPr>
          <p:cNvPr id="255" name="Shape 255" descr="MCj03036210000[1]"/>
          <p:cNvPicPr preferRelativeResize="0"/>
          <p:nvPr/>
        </p:nvPicPr>
        <p:blipFill rotWithShape="1">
          <a:blip r:embed="rId3">
            <a:alphaModFix/>
          </a:blip>
          <a:srcRect/>
          <a:stretch/>
        </p:blipFill>
        <p:spPr>
          <a:xfrm>
            <a:off x="381000" y="0"/>
            <a:ext cx="1520825" cy="1600200"/>
          </a:xfrm>
          <a:prstGeom prst="rect">
            <a:avLst/>
          </a:prstGeom>
          <a:noFill/>
          <a:ln>
            <a:noFill/>
          </a:ln>
        </p:spPr>
      </p:pic>
      <p:sp>
        <p:nvSpPr>
          <p:cNvPr id="256" name="Shape 256"/>
          <p:cNvSpPr/>
          <p:nvPr/>
        </p:nvSpPr>
        <p:spPr>
          <a:xfrm rot="-596136">
            <a:off x="3490913" y="490538"/>
            <a:ext cx="3124200" cy="990600"/>
          </a:xfrm>
          <a:prstGeom prst="rect">
            <a:avLst/>
          </a:prstGeom>
        </p:spPr>
        <p:txBody>
          <a:bodyPr>
            <a:prstTxWarp prst="textPlain">
              <a:avLst/>
            </a:prstTxWarp>
          </a:bodyPr>
          <a:lstStyle/>
          <a:p>
            <a:pPr lvl="0" algn="ctr"/>
            <a:r>
              <a:rPr b="0" i="0">
                <a:ln w="19050" cap="flat" cmpd="sng">
                  <a:solidFill>
                    <a:srgbClr val="99CCFF"/>
                  </a:solidFill>
                  <a:prstDash val="solid"/>
                  <a:round/>
                  <a:headEnd type="none" w="med" len="med"/>
                  <a:tailEnd type="none" w="med" len="med"/>
                </a:ln>
                <a:solidFill>
                  <a:srgbClr val="0066CC"/>
                </a:solidFill>
                <a:latin typeface="Impact"/>
              </a:rPr>
              <a:t>Example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000"/>
                                  </p:stCondLst>
                                  <p:childTnLst>
                                    <p:set>
                                      <p:cBhvr>
                                        <p:cTn id="6" dur="1" fill="hold">
                                          <p:stCondLst>
                                            <p:cond delay="0"/>
                                          </p:stCondLst>
                                        </p:cTn>
                                        <p:tgtEl>
                                          <p:spTgt spid="254"/>
                                        </p:tgtEl>
                                        <p:attrNameLst>
                                          <p:attrName>style.visibility</p:attrName>
                                        </p:attrNameLst>
                                      </p:cBhvr>
                                      <p:to>
                                        <p:strVal val="visible"/>
                                      </p:to>
                                    </p:set>
                                    <p:animEffect transition="in" filter="fade">
                                      <p:cBhvr>
                                        <p:cTn id="7" dur="2000"/>
                                        <p:tgtEl>
                                          <p:spTgt spid="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body" idx="1"/>
          </p:nvPr>
        </p:nvSpPr>
        <p:spPr>
          <a:xfrm>
            <a:off x="990600" y="1473775"/>
            <a:ext cx="7692900" cy="5187600"/>
          </a:xfrm>
          <a:prstGeom prst="rect">
            <a:avLst/>
          </a:prstGeom>
          <a:solidFill>
            <a:schemeClr val="accent3"/>
          </a:solid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25000"/>
              <a:buFont typeface="Noto Sans Symbols"/>
              <a:buNone/>
            </a:pPr>
            <a:r>
              <a:rPr lang="en-US" sz="2800" b="0" i="0" u="none" strike="noStrike" cap="none">
                <a:solidFill>
                  <a:schemeClr val="dk1"/>
                </a:solidFill>
                <a:latin typeface="Arial"/>
                <a:ea typeface="Arial"/>
                <a:cs typeface="Arial"/>
                <a:sym typeface="Arial"/>
              </a:rPr>
              <a:t>Call from  Home Health regarding requesting OPI assistance for Cl. Cl has cognitive issues, problems remembering to take his medications, has edema in his legs, history of alcoholism, denies drinking now, history of appearing disheveled, intelligent, formerly an attorney, and ex-wife is still connected.</a:t>
            </a:r>
          </a:p>
          <a:p>
            <a:pPr marL="342900" marR="0" lvl="0" indent="-342900" algn="l" rtl="0">
              <a:spcBef>
                <a:spcPts val="560"/>
              </a:spcBef>
              <a:spcAft>
                <a:spcPts val="0"/>
              </a:spcAft>
              <a:buClr>
                <a:schemeClr val="dk1"/>
              </a:buClr>
              <a:buSzPct val="25000"/>
              <a:buFont typeface="Noto Sans Symbols"/>
              <a:buNone/>
            </a:pPr>
            <a:r>
              <a:rPr lang="en-US" sz="2800" b="0" i="0" u="none" strike="noStrike" cap="none">
                <a:solidFill>
                  <a:schemeClr val="dk1"/>
                </a:solidFill>
                <a:latin typeface="Arial"/>
                <a:ea typeface="Arial"/>
                <a:cs typeface="Arial"/>
                <a:sym typeface="Arial"/>
              </a:rPr>
              <a:t>Has a daughter that lives in Washington, DC. Cl is not able to cook for himself, has a neighbor that is microwaving his meals,doing his grocery shopping and walking his dog.</a:t>
            </a:r>
          </a:p>
        </p:txBody>
      </p:sp>
      <p:sp>
        <p:nvSpPr>
          <p:cNvPr id="262" name="Shape 262"/>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15</a:t>
            </a:fld>
            <a:endParaRPr lang="en-US" sz="2600" b="1">
              <a:solidFill>
                <a:schemeClr val="lt1"/>
              </a:solidFill>
              <a:latin typeface="Arial"/>
              <a:ea typeface="Arial"/>
              <a:cs typeface="Arial"/>
              <a:sym typeface="Arial"/>
            </a:endParaRPr>
          </a:p>
        </p:txBody>
      </p:sp>
      <p:sp>
        <p:nvSpPr>
          <p:cNvPr id="263" name="Shape 263"/>
          <p:cNvSpPr/>
          <p:nvPr/>
        </p:nvSpPr>
        <p:spPr>
          <a:xfrm rot="-596133">
            <a:off x="3373013" y="262089"/>
            <a:ext cx="3124200" cy="990600"/>
          </a:xfrm>
          <a:prstGeom prst="rect">
            <a:avLst/>
          </a:prstGeom>
        </p:spPr>
        <p:txBody>
          <a:bodyPr>
            <a:prstTxWarp prst="textPlain">
              <a:avLst/>
            </a:prstTxWarp>
          </a:bodyPr>
          <a:lstStyle/>
          <a:p>
            <a:pPr lvl="0" algn="ctr"/>
            <a:r>
              <a:rPr b="0" i="0">
                <a:ln w="19050" cap="flat" cmpd="sng">
                  <a:solidFill>
                    <a:srgbClr val="99CCFF"/>
                  </a:solidFill>
                  <a:prstDash val="solid"/>
                  <a:round/>
                  <a:headEnd type="none" w="med" len="med"/>
                  <a:tailEnd type="none" w="med" len="med"/>
                </a:ln>
                <a:solidFill>
                  <a:srgbClr val="0066CC"/>
                </a:solidFill>
                <a:latin typeface="Impact"/>
              </a:rPr>
              <a:t>Example</a:t>
            </a:r>
          </a:p>
        </p:txBody>
      </p:sp>
    </p:spTree>
  </p:cSld>
  <p:clrMapOvr>
    <a:masterClrMapping/>
  </p:clrMapOvr>
  <p:transition spd="med">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16</a:t>
            </a:fld>
            <a:endParaRPr lang="en-US" sz="2600" b="1">
              <a:solidFill>
                <a:schemeClr val="lt1"/>
              </a:solidFill>
              <a:latin typeface="Arial"/>
              <a:ea typeface="Arial"/>
              <a:cs typeface="Arial"/>
              <a:sym typeface="Arial"/>
            </a:endParaRPr>
          </a:p>
        </p:txBody>
      </p:sp>
      <p:sp>
        <p:nvSpPr>
          <p:cNvPr id="270" name="Shape 270"/>
          <p:cNvSpPr txBox="1"/>
          <p:nvPr/>
        </p:nvSpPr>
        <p:spPr>
          <a:xfrm>
            <a:off x="914400" y="838200"/>
            <a:ext cx="7696200" cy="369332"/>
          </a:xfrm>
          <a:prstGeom prst="rect">
            <a:avLst/>
          </a:prstGeom>
          <a:solidFill>
            <a:schemeClr val="accent3"/>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1" name="Shape 271"/>
          <p:cNvSpPr/>
          <p:nvPr/>
        </p:nvSpPr>
        <p:spPr>
          <a:xfrm>
            <a:off x="1371600" y="751344"/>
            <a:ext cx="7086600" cy="5262979"/>
          </a:xfrm>
          <a:prstGeom prst="rect">
            <a:avLst/>
          </a:prstGeom>
          <a:solidFill>
            <a:schemeClr val="accent3"/>
          </a:solid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2400">
                <a:solidFill>
                  <a:schemeClr val="dk1"/>
                </a:solidFill>
                <a:latin typeface="Arial"/>
                <a:ea typeface="Arial"/>
                <a:cs typeface="Arial"/>
                <a:sym typeface="Arial"/>
              </a:rPr>
              <a:t>Call from Home Health requesting OPI assistance for Cl. Per Home Health Worker:</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Clt has cognitive issues and problems remembering to take his medication.  He has edema in his legs. He and his ex-wife </a:t>
            </a:r>
            <a:r>
              <a:rPr lang="en-US" sz="2400">
                <a:solidFill>
                  <a:schemeClr val="dk1"/>
                </a:solidFill>
              </a:rPr>
              <a:t>are</a:t>
            </a:r>
            <a:r>
              <a:rPr lang="en-US" sz="2400" b="0" i="0" u="none" strike="noStrike" cap="none">
                <a:solidFill>
                  <a:schemeClr val="dk1"/>
                </a:solidFill>
                <a:latin typeface="Arial"/>
                <a:ea typeface="Arial"/>
                <a:cs typeface="Arial"/>
                <a:sym typeface="Arial"/>
              </a:rPr>
              <a:t> still connected. </a:t>
            </a:r>
          </a:p>
          <a:p>
            <a:pPr marL="0" marR="0" lvl="0" indent="0" algn="l" rtl="0">
              <a:spcBef>
                <a:spcPts val="0"/>
              </a:spcBef>
              <a:spcAft>
                <a:spcPts val="0"/>
              </a:spcAft>
              <a:buNone/>
            </a:pPr>
            <a:endParaRPr sz="2400">
              <a:solidFill>
                <a:schemeClr val="dk1"/>
              </a:solidFill>
              <a:latin typeface="Arial"/>
              <a:ea typeface="Arial"/>
              <a:cs typeface="Arial"/>
              <a:sym typeface="Arial"/>
            </a:endParaRPr>
          </a:p>
          <a:p>
            <a:pPr marL="0" marR="0" lvl="0" indent="0" algn="l" rtl="0">
              <a:spcBef>
                <a:spcPts val="0"/>
              </a:spcBef>
              <a:spcAft>
                <a:spcPts val="0"/>
              </a:spcAft>
              <a:buSzPct val="25000"/>
              <a:buNone/>
            </a:pPr>
            <a:r>
              <a:rPr lang="en-US" sz="2400">
                <a:solidFill>
                  <a:schemeClr val="dk1"/>
                </a:solidFill>
                <a:latin typeface="Arial"/>
                <a:ea typeface="Arial"/>
                <a:cs typeface="Arial"/>
                <a:sym typeface="Arial"/>
              </a:rPr>
              <a:t>Home Health worker stated:</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Clt has a daughter [name?] that lives in Washington, DC. Clt is not able to cook for himself.  He has a neighbor that is microwaving his meals, doing his grocery shopping and walking his dog.</a:t>
            </a:r>
          </a:p>
          <a:p>
            <a:pPr marL="457200" marR="0" lvl="1" indent="0" algn="l" rtl="0">
              <a:spcBef>
                <a:spcPts val="0"/>
              </a:spcBef>
              <a:spcAft>
                <a:spcPts val="0"/>
              </a:spcAft>
              <a:buNone/>
            </a:pPr>
            <a:endParaRPr sz="2400" b="0" i="0" u="none" strike="noStrike" cap="none">
              <a:solidFill>
                <a:schemeClr val="dk1"/>
              </a:solidFill>
              <a:latin typeface="Arial"/>
              <a:ea typeface="Arial"/>
              <a:cs typeface="Arial"/>
              <a:sym typeface="Arial"/>
            </a:endParaRPr>
          </a:p>
        </p:txBody>
      </p:sp>
    </p:spTree>
  </p:cSld>
  <p:clrMapOvr>
    <a:masterClrMapping/>
  </p:clrMapOvr>
  <p:transition spd="med">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17</a:t>
            </a:fld>
            <a:endParaRPr lang="en-US" sz="2600" b="1">
              <a:solidFill>
                <a:schemeClr val="lt1"/>
              </a:solidFill>
              <a:latin typeface="Arial"/>
              <a:ea typeface="Arial"/>
              <a:cs typeface="Arial"/>
              <a:sym typeface="Arial"/>
            </a:endParaRPr>
          </a:p>
        </p:txBody>
      </p:sp>
      <p:sp>
        <p:nvSpPr>
          <p:cNvPr id="277" name="Shape 277"/>
          <p:cNvSpPr txBox="1"/>
          <p:nvPr/>
        </p:nvSpPr>
        <p:spPr>
          <a:xfrm>
            <a:off x="812950" y="724100"/>
            <a:ext cx="8137800" cy="369300"/>
          </a:xfrm>
          <a:prstGeom prst="rect">
            <a:avLst/>
          </a:prstGeom>
          <a:solidFill>
            <a:schemeClr val="accent3"/>
          </a:solid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2400" b="1">
                <a:solidFill>
                  <a:srgbClr val="FF0000"/>
                </a:solidFill>
              </a:rPr>
              <a:t>How does this look?  </a:t>
            </a:r>
          </a:p>
          <a:p>
            <a:pPr marL="0" marR="0" lvl="0" indent="0" algn="ctr" rtl="0">
              <a:spcBef>
                <a:spcPts val="0"/>
              </a:spcBef>
              <a:spcAft>
                <a:spcPts val="0"/>
              </a:spcAft>
              <a:buSzPct val="25000"/>
              <a:buNone/>
            </a:pPr>
            <a:r>
              <a:rPr lang="en-US" sz="2400" b="1">
                <a:solidFill>
                  <a:srgbClr val="FF0000"/>
                </a:solidFill>
              </a:rPr>
              <a:t>Did the writer have a plan for the client?</a:t>
            </a:r>
            <a:r>
              <a:rPr lang="en-US" sz="2400" b="1">
                <a:solidFill>
                  <a:schemeClr val="dk1"/>
                </a:solidFill>
              </a:rPr>
              <a:t>  </a:t>
            </a:r>
          </a:p>
        </p:txBody>
      </p:sp>
      <p:sp>
        <p:nvSpPr>
          <p:cNvPr id="278" name="Shape 278"/>
          <p:cNvSpPr/>
          <p:nvPr/>
        </p:nvSpPr>
        <p:spPr>
          <a:xfrm>
            <a:off x="1371600" y="1524000"/>
            <a:ext cx="7086600" cy="3693319"/>
          </a:xfrm>
          <a:prstGeom prst="rect">
            <a:avLst/>
          </a:prstGeom>
          <a:solidFill>
            <a:schemeClr val="accent3"/>
          </a:solid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2200">
                <a:solidFill>
                  <a:schemeClr val="dk1"/>
                </a:solidFill>
                <a:latin typeface="Arial"/>
                <a:ea typeface="Arial"/>
                <a:cs typeface="Arial"/>
                <a:sym typeface="Arial"/>
              </a:rPr>
              <a:t>Caller is John XXXX, a paramedic with XXX (badge #XXXX). He reports that consumer can't take care of herself and is making herself ill. She has a pet cat and is not managing it well; there are feces and urine in the apartment and the caller reports that the smell "makes your eyes sting". He states that the apartment is in disarray: items are stacked up, food and trash are left in the corner, and it is "not healthy". Consumer has mobility problems; she uses a walker and has recent falls. Caller reports that her ability to walk and get out of bed has decreased over the past month. He says the staff at Providence ElderPlace where she lives are aware of consumer's condition, but they say they are unable to intervene. Caller requests that someone reach out to consumer to offer assistance.</a:t>
            </a:r>
          </a:p>
        </p:txBody>
      </p:sp>
    </p:spTree>
  </p:cSld>
  <p:clrMapOvr>
    <a:masterClrMapping/>
  </p:clrMapOvr>
  <p:transition spd="med">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ACRONYMS- Where’s the list?</a:t>
            </a:r>
          </a:p>
        </p:txBody>
      </p:sp>
      <p:sp>
        <p:nvSpPr>
          <p:cNvPr id="284" name="Shape 284"/>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25000"/>
              <a:buFont typeface="Noto Sans Symbols"/>
              <a:buNone/>
            </a:pPr>
            <a:r>
              <a:rPr lang="en-US" sz="2800" b="0" i="0" u="none" strike="noStrike" cap="none">
                <a:solidFill>
                  <a:schemeClr val="dk1"/>
                </a:solidFill>
                <a:latin typeface="Arial"/>
                <a:ea typeface="Arial"/>
                <a:cs typeface="Arial"/>
                <a:sym typeface="Arial"/>
              </a:rPr>
              <a:t> </a:t>
            </a:r>
          </a:p>
        </p:txBody>
      </p:sp>
      <p:sp>
        <p:nvSpPr>
          <p:cNvPr id="285" name="Shape 285"/>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18</a:t>
            </a:fld>
            <a:endParaRPr lang="en-US" sz="2600" b="1">
              <a:solidFill>
                <a:schemeClr val="lt1"/>
              </a:solidFill>
              <a:latin typeface="Arial"/>
              <a:ea typeface="Arial"/>
              <a:cs typeface="Arial"/>
              <a:sym typeface="Arial"/>
            </a:endParaRPr>
          </a:p>
        </p:txBody>
      </p:sp>
      <p:sp>
        <p:nvSpPr>
          <p:cNvPr id="286" name="Shape 286"/>
          <p:cNvSpPr/>
          <p:nvPr/>
        </p:nvSpPr>
        <p:spPr>
          <a:xfrm>
            <a:off x="1248016" y="2967335"/>
            <a:ext cx="6647974" cy="2585323"/>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5400" b="1" cap="none">
                <a:solidFill>
                  <a:srgbClr val="366436"/>
                </a:solidFill>
                <a:latin typeface="Arial"/>
                <a:ea typeface="Arial"/>
                <a:cs typeface="Arial"/>
                <a:sym typeface="Arial"/>
              </a:rPr>
              <a:t>APD Staff Tools</a:t>
            </a:r>
          </a:p>
          <a:p>
            <a:pPr marL="0" marR="0" lvl="0" indent="0" algn="ctr" rtl="0">
              <a:spcBef>
                <a:spcPts val="0"/>
              </a:spcBef>
              <a:spcAft>
                <a:spcPts val="0"/>
              </a:spcAft>
              <a:buNone/>
            </a:pPr>
            <a:endParaRPr sz="5400" b="1">
              <a:solidFill>
                <a:srgbClr val="366436"/>
              </a:solidFill>
              <a:latin typeface="Arial"/>
              <a:ea typeface="Arial"/>
              <a:cs typeface="Arial"/>
              <a:sym typeface="Arial"/>
            </a:endParaRPr>
          </a:p>
          <a:p>
            <a:pPr marL="0" marR="0" lvl="0" indent="0" algn="ctr" rtl="0">
              <a:spcBef>
                <a:spcPts val="0"/>
              </a:spcBef>
              <a:spcAft>
                <a:spcPts val="0"/>
              </a:spcAft>
              <a:buSzPct val="25000"/>
              <a:buNone/>
            </a:pPr>
            <a:r>
              <a:rPr lang="en-US" sz="5400" b="1" cap="none">
                <a:solidFill>
                  <a:srgbClr val="366436"/>
                </a:solidFill>
                <a:latin typeface="Arial"/>
                <a:ea typeface="Arial"/>
                <a:cs typeface="Arial"/>
                <a:sym typeface="Arial"/>
              </a:rPr>
              <a:t>Search “acronyms”</a:t>
            </a:r>
          </a:p>
        </p:txBody>
      </p:sp>
    </p:spTree>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Shape 291"/>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See Handout for next slide</a:t>
            </a:r>
          </a:p>
        </p:txBody>
      </p:sp>
      <p:sp>
        <p:nvSpPr>
          <p:cNvPr id="292" name="Shape 292"/>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19</a:t>
            </a:fld>
            <a:endParaRPr lang="en-US" sz="2600" b="1">
              <a:solidFill>
                <a:schemeClr val="lt1"/>
              </a:solidFill>
              <a:latin typeface="Arial"/>
              <a:ea typeface="Arial"/>
              <a:cs typeface="Arial"/>
              <a:sym typeface="Arial"/>
            </a:endParaRPr>
          </a:p>
        </p:txBody>
      </p:sp>
      <p:pic>
        <p:nvPicPr>
          <p:cNvPr id="293" name="Shape 293"/>
          <p:cNvPicPr preferRelativeResize="0">
            <a:picLocks noGrp="1"/>
          </p:cNvPicPr>
          <p:nvPr>
            <p:ph type="body" idx="1"/>
          </p:nvPr>
        </p:nvPicPr>
        <p:blipFill rotWithShape="1">
          <a:blip r:embed="rId3">
            <a:alphaModFix/>
          </a:blip>
          <a:srcRect/>
          <a:stretch/>
        </p:blipFill>
        <p:spPr>
          <a:xfrm>
            <a:off x="1600200" y="2438400"/>
            <a:ext cx="5871524" cy="3898692"/>
          </a:xfrm>
          <a:prstGeom prst="rect">
            <a:avLst/>
          </a:prstGeom>
          <a:noFill/>
          <a:ln>
            <a:noFill/>
          </a:ln>
        </p:spPr>
      </p:pic>
    </p:spTree>
  </p:cSld>
  <p:clrMapOvr>
    <a:masterClrMapping/>
  </p:clrMapOvr>
  <p:transition spd="med">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a:t>
            </a:fld>
            <a:endParaRPr lang="en-US" sz="2600" b="1">
              <a:solidFill>
                <a:schemeClr val="lt1"/>
              </a:solidFill>
              <a:latin typeface="Arial"/>
              <a:ea typeface="Arial"/>
              <a:cs typeface="Arial"/>
              <a:sym typeface="Arial"/>
            </a:endParaRPr>
          </a:p>
        </p:txBody>
      </p:sp>
      <p:sp>
        <p:nvSpPr>
          <p:cNvPr id="111" name="Shape 111"/>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a:solidFill>
                  <a:srgbClr val="0066CC"/>
                </a:solidFill>
              </a:rPr>
              <a:t>Training</a:t>
            </a:r>
            <a:r>
              <a:rPr lang="en-US" sz="3600" b="1" i="0" u="none" strike="noStrike" cap="none">
                <a:solidFill>
                  <a:srgbClr val="0066CC"/>
                </a:solidFill>
                <a:latin typeface="Arial"/>
                <a:ea typeface="Arial"/>
                <a:cs typeface="Arial"/>
                <a:sym typeface="Arial"/>
              </a:rPr>
              <a:t> Objective:</a:t>
            </a:r>
          </a:p>
        </p:txBody>
      </p:sp>
      <p:sp>
        <p:nvSpPr>
          <p:cNvPr id="112" name="Shape 112"/>
          <p:cNvSpPr txBox="1">
            <a:spLocks noGrp="1"/>
          </p:cNvSpPr>
          <p:nvPr>
            <p:ph type="body" idx="1"/>
          </p:nvPr>
        </p:nvSpPr>
        <p:spPr>
          <a:xfrm>
            <a:off x="914400" y="2649025"/>
            <a:ext cx="7924800" cy="3352800"/>
          </a:xfrm>
          <a:prstGeom prst="rect">
            <a:avLst/>
          </a:prstGeom>
          <a:noFill/>
          <a:ln>
            <a:noFill/>
          </a:ln>
        </p:spPr>
        <p:txBody>
          <a:bodyPr wrap="square" lIns="91425" tIns="45700" rIns="91425" bIns="45700" anchor="t" anchorCtr="0">
            <a:noAutofit/>
          </a:bodyPr>
          <a:lstStyle/>
          <a:p>
            <a:pPr marL="457200" marR="0" lvl="0" indent="-381000" algn="l" rtl="0">
              <a:spcBef>
                <a:spcPts val="640"/>
              </a:spcBef>
              <a:spcAft>
                <a:spcPts val="0"/>
              </a:spcAft>
              <a:buClr>
                <a:srgbClr val="006666"/>
              </a:buClr>
              <a:buSzPct val="100000"/>
            </a:pPr>
            <a:r>
              <a:rPr lang="en-US" sz="2400" b="1">
                <a:solidFill>
                  <a:srgbClr val="006666"/>
                </a:solidFill>
              </a:rPr>
              <a:t>Learn how to properly write narration</a:t>
            </a:r>
          </a:p>
          <a:p>
            <a:pPr marL="457200" marR="0" lvl="0" indent="-381000" algn="l" rtl="0">
              <a:spcBef>
                <a:spcPts val="640"/>
              </a:spcBef>
              <a:spcAft>
                <a:spcPts val="0"/>
              </a:spcAft>
              <a:buClr>
                <a:srgbClr val="006666"/>
              </a:buClr>
              <a:buSzPct val="100000"/>
            </a:pPr>
            <a:r>
              <a:rPr lang="en-US" sz="2400" b="1">
                <a:solidFill>
                  <a:srgbClr val="006666"/>
                </a:solidFill>
              </a:rPr>
              <a:t>Understand the purpose of narration</a:t>
            </a:r>
          </a:p>
          <a:p>
            <a:pPr marL="457200" marR="0" lvl="0" indent="-381000" algn="l" rtl="0">
              <a:spcBef>
                <a:spcPts val="640"/>
              </a:spcBef>
              <a:spcAft>
                <a:spcPts val="0"/>
              </a:spcAft>
              <a:buClr>
                <a:srgbClr val="006666"/>
              </a:buClr>
              <a:buSzPct val="100000"/>
            </a:pPr>
            <a:r>
              <a:rPr lang="en-US" sz="2400" b="1">
                <a:solidFill>
                  <a:srgbClr val="006666"/>
                </a:solidFill>
              </a:rPr>
              <a:t>Learn how to avoid narrating opinion</a:t>
            </a:r>
          </a:p>
          <a:p>
            <a:pPr marL="457200" marR="0" lvl="0" indent="-381000" algn="l" rtl="0">
              <a:spcBef>
                <a:spcPts val="640"/>
              </a:spcBef>
              <a:spcAft>
                <a:spcPts val="0"/>
              </a:spcAft>
              <a:buClr>
                <a:srgbClr val="006666"/>
              </a:buClr>
              <a:buSzPct val="100000"/>
            </a:pPr>
            <a:r>
              <a:rPr lang="en-US" sz="2400" b="1">
                <a:solidFill>
                  <a:srgbClr val="006666"/>
                </a:solidFill>
              </a:rPr>
              <a:t>Understand acceptable narration</a:t>
            </a:r>
          </a:p>
          <a:p>
            <a:pPr marL="457200" marR="0" lvl="0" indent="-381000" algn="l" rtl="0">
              <a:spcBef>
                <a:spcPts val="640"/>
              </a:spcBef>
              <a:spcAft>
                <a:spcPts val="0"/>
              </a:spcAft>
              <a:buClr>
                <a:srgbClr val="006666"/>
              </a:buClr>
              <a:buSzPct val="100000"/>
            </a:pPr>
            <a:r>
              <a:rPr lang="en-US" sz="2400" b="1">
                <a:solidFill>
                  <a:srgbClr val="006666"/>
                </a:solidFill>
              </a:rPr>
              <a:t>Learn what you can’t narrate</a:t>
            </a:r>
          </a:p>
        </p:txBody>
      </p:sp>
      <p:pic>
        <p:nvPicPr>
          <p:cNvPr id="113" name="Shape 113" descr="C:\Users\devlins\AppData\Local\Microsoft\Windows\Temporary Internet Files\Content.IE5\RJ8I7MRW\MP900448599[1].jpg"/>
          <p:cNvPicPr preferRelativeResize="0"/>
          <p:nvPr/>
        </p:nvPicPr>
        <p:blipFill rotWithShape="1">
          <a:blip r:embed="rId3">
            <a:alphaModFix/>
          </a:blip>
          <a:srcRect/>
          <a:stretch/>
        </p:blipFill>
        <p:spPr>
          <a:xfrm>
            <a:off x="6848175" y="3201075"/>
            <a:ext cx="2172000" cy="3352800"/>
          </a:xfrm>
          <a:prstGeom prst="rect">
            <a:avLst/>
          </a:prstGeom>
          <a:noFill/>
          <a:ln>
            <a:noFill/>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3"/>
                                        </p:tgtEl>
                                        <p:attrNameLst>
                                          <p:attrName>style.visibility</p:attrName>
                                        </p:attrNameLst>
                                      </p:cBhvr>
                                      <p:to>
                                        <p:strVal val="visible"/>
                                      </p:to>
                                    </p:set>
                                    <p:animEffect transition="in" filter="fade">
                                      <p:cBhvr>
                                        <p:cTn id="7" dur="20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Shape 298"/>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Can you follow this?</a:t>
            </a:r>
            <a:br>
              <a:rPr lang="en-US" sz="3600" b="1" i="0" u="none" strike="noStrike" cap="none">
                <a:solidFill>
                  <a:schemeClr val="dk2"/>
                </a:solidFill>
                <a:latin typeface="Arial"/>
                <a:ea typeface="Arial"/>
                <a:cs typeface="Arial"/>
                <a:sym typeface="Arial"/>
              </a:rPr>
            </a:br>
            <a:r>
              <a:rPr lang="en-US" sz="2400" b="1" i="0" u="none" strike="noStrike" cap="none">
                <a:solidFill>
                  <a:schemeClr val="dk2"/>
                </a:solidFill>
                <a:latin typeface="Arial"/>
                <a:ea typeface="Arial"/>
                <a:cs typeface="Arial"/>
                <a:sym typeface="Arial"/>
              </a:rPr>
              <a:t>        Hint- Use the handout</a:t>
            </a:r>
          </a:p>
        </p:txBody>
      </p:sp>
      <p:sp>
        <p:nvSpPr>
          <p:cNvPr id="299" name="Shape 299"/>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I will cc the AA at CC that you will be enrolling in the ASAP ASAP.  </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I need to find out if CHIP will cover BOB, and if so who will provide the COB?</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A/R asked for A/R of A/R </a:t>
            </a:r>
          </a:p>
        </p:txBody>
      </p:sp>
      <p:sp>
        <p:nvSpPr>
          <p:cNvPr id="300" name="Shape 300"/>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20</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Shape 306"/>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21</a:t>
            </a:fld>
            <a:endParaRPr lang="en-US" sz="2600" b="1">
              <a:solidFill>
                <a:schemeClr val="lt1"/>
              </a:solidFill>
              <a:latin typeface="Arial"/>
              <a:ea typeface="Arial"/>
              <a:cs typeface="Arial"/>
              <a:sym typeface="Arial"/>
            </a:endParaRPr>
          </a:p>
        </p:txBody>
      </p:sp>
      <p:sp>
        <p:nvSpPr>
          <p:cNvPr id="307" name="Shape 307"/>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rgbClr val="9900CC"/>
                </a:solidFill>
                <a:latin typeface="Arial"/>
                <a:ea typeface="Arial"/>
                <a:cs typeface="Arial"/>
                <a:sym typeface="Arial"/>
              </a:rPr>
              <a:t>Who </a:t>
            </a:r>
            <a:r>
              <a:rPr lang="en-US">
                <a:solidFill>
                  <a:srgbClr val="9900CC"/>
                </a:solidFill>
              </a:rPr>
              <a:t>may</a:t>
            </a:r>
            <a:r>
              <a:rPr lang="en-US" sz="3600" b="1" i="0" u="none" strike="noStrike" cap="none">
                <a:solidFill>
                  <a:srgbClr val="9900CC"/>
                </a:solidFill>
                <a:latin typeface="Arial"/>
                <a:ea typeface="Arial"/>
                <a:cs typeface="Arial"/>
                <a:sym typeface="Arial"/>
              </a:rPr>
              <a:t> read the narrative?</a:t>
            </a:r>
          </a:p>
        </p:txBody>
      </p:sp>
      <p:sp>
        <p:nvSpPr>
          <p:cNvPr id="308" name="Shape 308"/>
          <p:cNvSpPr txBox="1">
            <a:spLocks noGrp="1"/>
          </p:cNvSpPr>
          <p:nvPr>
            <p:ph type="body" idx="1"/>
          </p:nvPr>
        </p:nvSpPr>
        <p:spPr>
          <a:xfrm>
            <a:off x="838200" y="2362200"/>
            <a:ext cx="7693025" cy="36576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rgbClr val="006666"/>
                </a:solidFill>
                <a:latin typeface="Arial"/>
                <a:ea typeface="Arial"/>
                <a:cs typeface="Arial"/>
                <a:sym typeface="Arial"/>
              </a:rPr>
              <a:t>Staff from Department of Human Services, Aging and Persons with Disabilities, Area Agency on Aging and Disability offices including Protective Services, and Help Line</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rgbClr val="006666"/>
                </a:solidFill>
                <a:latin typeface="Arial"/>
                <a:ea typeface="Arial"/>
                <a:cs typeface="Arial"/>
                <a:sym typeface="Arial"/>
              </a:rPr>
              <a:t>Clients and their legal representatives</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rgbClr val="006666"/>
                </a:solidFill>
                <a:latin typeface="Arial"/>
                <a:ea typeface="Arial"/>
                <a:cs typeface="Arial"/>
                <a:sym typeface="Arial"/>
              </a:rPr>
              <a:t>Advocates such as the Governor’s </a:t>
            </a:r>
          </a:p>
          <a:p>
            <a:pPr marL="742950" marR="0" lvl="1" indent="-285750" algn="l" rtl="0">
              <a:spcBef>
                <a:spcPts val="560"/>
              </a:spcBef>
              <a:spcAft>
                <a:spcPts val="0"/>
              </a:spcAft>
              <a:buClr>
                <a:schemeClr val="dk1"/>
              </a:buClr>
              <a:buSzPct val="25000"/>
              <a:buFont typeface="Arial"/>
              <a:buNone/>
            </a:pPr>
            <a:r>
              <a:rPr lang="en-US" sz="2800" b="0" i="0" u="none" strike="noStrike" cap="none">
                <a:solidFill>
                  <a:srgbClr val="006666"/>
                </a:solidFill>
                <a:latin typeface="Arial"/>
                <a:ea typeface="Arial"/>
                <a:cs typeface="Arial"/>
                <a:sym typeface="Arial"/>
              </a:rPr>
              <a:t>Advocacy Office and Ombudsmen</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rgbClr val="006666"/>
                </a:solidFill>
                <a:latin typeface="Arial"/>
                <a:ea typeface="Arial"/>
                <a:cs typeface="Arial"/>
                <a:sym typeface="Arial"/>
              </a:rPr>
              <a:t>Anyone with client permission</a:t>
            </a:r>
          </a:p>
        </p:txBody>
      </p:sp>
      <p:pic>
        <p:nvPicPr>
          <p:cNvPr id="309" name="Shape 309" descr="Americans,cooperation,diversity,Earth,global,hands,international,North America,teamwork,unity,world peace,concepts"/>
          <p:cNvPicPr preferRelativeResize="0"/>
          <p:nvPr/>
        </p:nvPicPr>
        <p:blipFill rotWithShape="1">
          <a:blip r:embed="rId3">
            <a:alphaModFix/>
          </a:blip>
          <a:srcRect l="9796" r="11835"/>
          <a:stretch/>
        </p:blipFill>
        <p:spPr>
          <a:xfrm>
            <a:off x="7140096" y="4724400"/>
            <a:ext cx="1470504" cy="18764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
                                        </p:tgtEl>
                                        <p:attrNameLst>
                                          <p:attrName>style.visibility</p:attrName>
                                        </p:attrNameLst>
                                      </p:cBhvr>
                                      <p:to>
                                        <p:strVal val="visible"/>
                                      </p:to>
                                    </p:set>
                                    <p:animEffect transition="in" filter="fade">
                                      <p:cBhvr>
                                        <p:cTn id="7" dur="500"/>
                                        <p:tgtEl>
                                          <p:spTgt spid="30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09"/>
                                        </p:tgtEl>
                                        <p:attrNameLst>
                                          <p:attrName>style.visibility</p:attrName>
                                        </p:attrNameLst>
                                      </p:cBhvr>
                                      <p:to>
                                        <p:strVal val="visible"/>
                                      </p:to>
                                    </p:set>
                                    <p:anim calcmode="lin" valueType="num">
                                      <p:cBhvr additive="base">
                                        <p:cTn id="12" dur="500"/>
                                        <p:tgtEl>
                                          <p:spTgt spid="309"/>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08">
                                            <p:txEl>
                                              <p:pRg st="0" end="0"/>
                                            </p:txEl>
                                          </p:spTgt>
                                        </p:tgtEl>
                                        <p:attrNameLst>
                                          <p:attrName>style.visibility</p:attrName>
                                        </p:attrNameLst>
                                      </p:cBhvr>
                                      <p:to>
                                        <p:strVal val="visible"/>
                                      </p:to>
                                    </p:set>
                                    <p:anim calcmode="lin" valueType="num">
                                      <p:cBhvr additive="base">
                                        <p:cTn id="17" dur="500"/>
                                        <p:tgtEl>
                                          <p:spTgt spid="30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08">
                                            <p:txEl>
                                              <p:pRg st="1" end="1"/>
                                            </p:txEl>
                                          </p:spTgt>
                                        </p:tgtEl>
                                        <p:attrNameLst>
                                          <p:attrName>style.visibility</p:attrName>
                                        </p:attrNameLst>
                                      </p:cBhvr>
                                      <p:to>
                                        <p:strVal val="visible"/>
                                      </p:to>
                                    </p:set>
                                    <p:anim calcmode="lin" valueType="num">
                                      <p:cBhvr additive="base">
                                        <p:cTn id="22" dur="500"/>
                                        <p:tgtEl>
                                          <p:spTgt spid="30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08">
                                            <p:txEl>
                                              <p:pRg st="2" end="2"/>
                                            </p:txEl>
                                          </p:spTgt>
                                        </p:tgtEl>
                                        <p:attrNameLst>
                                          <p:attrName>style.visibility</p:attrName>
                                        </p:attrNameLst>
                                      </p:cBhvr>
                                      <p:to>
                                        <p:strVal val="visible"/>
                                      </p:to>
                                    </p:set>
                                    <p:anim calcmode="lin" valueType="num">
                                      <p:cBhvr additive="base">
                                        <p:cTn id="27" dur="500"/>
                                        <p:tgtEl>
                                          <p:spTgt spid="30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08">
                                            <p:txEl>
                                              <p:pRg st="3" end="3"/>
                                            </p:txEl>
                                          </p:spTgt>
                                        </p:tgtEl>
                                        <p:attrNameLst>
                                          <p:attrName>style.visibility</p:attrName>
                                        </p:attrNameLst>
                                      </p:cBhvr>
                                      <p:to>
                                        <p:strVal val="visible"/>
                                      </p:to>
                                    </p:set>
                                    <p:anim calcmode="lin" valueType="num">
                                      <p:cBhvr additive="base">
                                        <p:cTn id="32" dur="500"/>
                                        <p:tgtEl>
                                          <p:spTgt spid="30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08">
                                            <p:txEl>
                                              <p:pRg st="4" end="4"/>
                                            </p:txEl>
                                          </p:spTgt>
                                        </p:tgtEl>
                                        <p:attrNameLst>
                                          <p:attrName>style.visibility</p:attrName>
                                        </p:attrNameLst>
                                      </p:cBhvr>
                                      <p:to>
                                        <p:strVal val="visible"/>
                                      </p:to>
                                    </p:set>
                                    <p:anim calcmode="lin" valueType="num">
                                      <p:cBhvr additive="base">
                                        <p:cTn id="37" dur="500"/>
                                        <p:tgtEl>
                                          <p:spTgt spid="30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Shape 315"/>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22</a:t>
            </a:fld>
            <a:endParaRPr lang="en-US" sz="2600" b="1">
              <a:solidFill>
                <a:schemeClr val="lt1"/>
              </a:solidFill>
              <a:latin typeface="Arial"/>
              <a:ea typeface="Arial"/>
              <a:cs typeface="Arial"/>
              <a:sym typeface="Arial"/>
            </a:endParaRPr>
          </a:p>
        </p:txBody>
      </p:sp>
      <p:sp>
        <p:nvSpPr>
          <p:cNvPr id="316" name="Shape 316"/>
          <p:cNvSpPr txBox="1">
            <a:spLocks noGrp="1"/>
          </p:cNvSpPr>
          <p:nvPr>
            <p:ph type="body" idx="1"/>
          </p:nvPr>
        </p:nvSpPr>
        <p:spPr>
          <a:xfrm>
            <a:off x="1143000" y="2590800"/>
            <a:ext cx="7748588" cy="3468688"/>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Case Name</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Proper grammar </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Spelling </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Punctuation and Capitalization </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Proper sentence structure</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Agency-acceptable acronyms and abbreviations </a:t>
            </a:r>
          </a:p>
        </p:txBody>
      </p:sp>
      <p:pic>
        <p:nvPicPr>
          <p:cNvPr id="317" name="Shape 317" descr="0060-0808-1915-1235_Man_Working_on_a_Computer_Sweating_to_Meet_a_Deadline_clipart_image"/>
          <p:cNvPicPr preferRelativeResize="0"/>
          <p:nvPr/>
        </p:nvPicPr>
        <p:blipFill rotWithShape="1">
          <a:blip r:embed="rId3">
            <a:alphaModFix/>
          </a:blip>
          <a:srcRect/>
          <a:stretch/>
        </p:blipFill>
        <p:spPr>
          <a:xfrm>
            <a:off x="5867400" y="152400"/>
            <a:ext cx="2724150" cy="2405063"/>
          </a:xfrm>
          <a:prstGeom prst="rect">
            <a:avLst/>
          </a:prstGeom>
          <a:noFill/>
          <a:ln>
            <a:noFill/>
          </a:ln>
        </p:spPr>
      </p:pic>
      <p:sp>
        <p:nvSpPr>
          <p:cNvPr id="318" name="Shape 318"/>
          <p:cNvSpPr/>
          <p:nvPr/>
        </p:nvSpPr>
        <p:spPr>
          <a:xfrm>
            <a:off x="762000" y="1124050"/>
            <a:ext cx="5102700" cy="669300"/>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3600" b="1" cap="none">
                <a:solidFill>
                  <a:srgbClr val="0066CC"/>
                </a:solidFill>
                <a:latin typeface="Arial"/>
                <a:ea typeface="Arial"/>
                <a:cs typeface="Arial"/>
                <a:sym typeface="Arial"/>
              </a:rPr>
              <a:t>C</a:t>
            </a:r>
            <a:r>
              <a:rPr lang="en-US" sz="3600" b="1">
                <a:solidFill>
                  <a:srgbClr val="0066CC"/>
                </a:solidFill>
              </a:rPr>
              <a:t>heck Narrative for:</a:t>
            </a:r>
          </a:p>
        </p:txBody>
      </p:sp>
    </p:spTree>
  </p:cSld>
  <p:clrMapOvr>
    <a:masterClrMapping/>
  </p:clrMapOvr>
  <p:transition spd="med">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Shape 324"/>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23</a:t>
            </a:fld>
            <a:endParaRPr lang="en-US" sz="2600" b="1">
              <a:solidFill>
                <a:schemeClr val="lt1"/>
              </a:solidFill>
              <a:latin typeface="Arial"/>
              <a:ea typeface="Arial"/>
              <a:cs typeface="Arial"/>
              <a:sym typeface="Arial"/>
            </a:endParaRPr>
          </a:p>
        </p:txBody>
      </p:sp>
      <p:sp>
        <p:nvSpPr>
          <p:cNvPr id="325" name="Shape 325"/>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ct val="75000"/>
              <a:buFont typeface="Noto Sans Symbols"/>
              <a:buChar char="●"/>
            </a:pPr>
            <a:r>
              <a:rPr lang="en-US" sz="3200" b="0" i="0" u="none" strike="noStrike" cap="none">
                <a:solidFill>
                  <a:srgbClr val="C00000"/>
                </a:solidFill>
                <a:latin typeface="Arial"/>
                <a:ea typeface="Arial"/>
                <a:cs typeface="Arial"/>
                <a:sym typeface="Arial"/>
              </a:rPr>
              <a:t>“Looking down to his feet, one is stunned as they are swollen grotesquely and crusty with old skin.”</a:t>
            </a:r>
          </a:p>
          <a:p>
            <a:pPr marL="342900" marR="0" lvl="0" indent="-342900" algn="l" rtl="0">
              <a:lnSpc>
                <a:spcPct val="90000"/>
              </a:lnSpc>
              <a:spcBef>
                <a:spcPts val="640"/>
              </a:spcBef>
              <a:spcAft>
                <a:spcPts val="0"/>
              </a:spcAft>
              <a:buClr>
                <a:schemeClr val="dk1"/>
              </a:buClr>
              <a:buSzPct val="25000"/>
              <a:buFont typeface="Noto Sans Symbols"/>
              <a:buNone/>
            </a:pPr>
            <a:endParaRPr sz="3200" b="0" i="0" u="none" strike="noStrike" cap="none">
              <a:solidFill>
                <a:srgbClr val="C00000"/>
              </a:solidFill>
              <a:latin typeface="Arial"/>
              <a:ea typeface="Arial"/>
              <a:cs typeface="Arial"/>
              <a:sym typeface="Arial"/>
            </a:endParaRPr>
          </a:p>
          <a:p>
            <a:pPr marL="342900" marR="0" lvl="0" indent="-342900" algn="l" rtl="0">
              <a:lnSpc>
                <a:spcPct val="90000"/>
              </a:lnSpc>
              <a:spcBef>
                <a:spcPts val="640"/>
              </a:spcBef>
              <a:spcAft>
                <a:spcPts val="0"/>
              </a:spcAft>
              <a:buClr>
                <a:schemeClr val="dk1"/>
              </a:buClr>
              <a:buSzPct val="75000"/>
              <a:buFont typeface="Noto Sans Symbols"/>
              <a:buChar char="●"/>
            </a:pPr>
            <a:r>
              <a:rPr lang="en-US" sz="3200" b="0" i="0" u="none" strike="noStrike" cap="none">
                <a:solidFill>
                  <a:srgbClr val="C00000"/>
                </a:solidFill>
                <a:latin typeface="Arial"/>
                <a:ea typeface="Arial"/>
                <a:cs typeface="Arial"/>
                <a:sym typeface="Arial"/>
              </a:rPr>
              <a:t>“I told her daughter I had come to help her mother.  She was not impressed.”</a:t>
            </a:r>
          </a:p>
          <a:p>
            <a:pPr marL="342900" marR="0" lvl="0" indent="-342900" algn="l" rtl="0">
              <a:lnSpc>
                <a:spcPct val="90000"/>
              </a:lnSpc>
              <a:spcBef>
                <a:spcPts val="640"/>
              </a:spcBef>
              <a:spcAft>
                <a:spcPts val="0"/>
              </a:spcAft>
              <a:buClr>
                <a:schemeClr val="dk1"/>
              </a:buClr>
              <a:buSzPct val="25000"/>
              <a:buFont typeface="Noto Sans Symbols"/>
              <a:buNone/>
            </a:pPr>
            <a:endParaRPr sz="3200" b="0" i="0" u="none" strike="noStrike" cap="none">
              <a:solidFill>
                <a:srgbClr val="C00000"/>
              </a:solidFill>
              <a:latin typeface="Arial"/>
              <a:ea typeface="Arial"/>
              <a:cs typeface="Arial"/>
              <a:sym typeface="Arial"/>
            </a:endParaRPr>
          </a:p>
          <a:p>
            <a:pPr marL="342900" marR="0" lvl="0" indent="-342900" algn="l" rtl="0">
              <a:lnSpc>
                <a:spcPct val="90000"/>
              </a:lnSpc>
              <a:spcBef>
                <a:spcPts val="640"/>
              </a:spcBef>
              <a:spcAft>
                <a:spcPts val="0"/>
              </a:spcAft>
              <a:buClr>
                <a:schemeClr val="dk1"/>
              </a:buClr>
              <a:buSzPct val="25000"/>
              <a:buFont typeface="Noto Sans Symbols"/>
              <a:buNone/>
            </a:pPr>
            <a:r>
              <a:rPr lang="en-US" sz="3200" b="0" i="0" u="none" strike="noStrike" cap="none">
                <a:solidFill>
                  <a:srgbClr val="C00000"/>
                </a:solidFill>
                <a:latin typeface="Arial"/>
                <a:ea typeface="Arial"/>
                <a:cs typeface="Arial"/>
                <a:sym typeface="Arial"/>
              </a:rPr>
              <a:t>.</a:t>
            </a:r>
          </a:p>
        </p:txBody>
      </p:sp>
      <p:sp>
        <p:nvSpPr>
          <p:cNvPr id="326" name="Shape 326"/>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i="0" u="none" strike="noStrike" cap="none">
                <a:solidFill>
                  <a:schemeClr val="dk2"/>
                </a:solidFill>
              </a:rPr>
              <a:t>See any issues with this narration?</a:t>
            </a:r>
          </a:p>
        </p:txBody>
      </p:sp>
    </p:spTree>
  </p:cSld>
  <p:clrMapOvr>
    <a:masterClrMapping/>
  </p:clrMapOvr>
  <p:transition spd="med">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Shape 332"/>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24</a:t>
            </a:fld>
            <a:endParaRPr lang="en-US" sz="2600" b="1">
              <a:solidFill>
                <a:schemeClr val="lt1"/>
              </a:solidFill>
              <a:latin typeface="Arial"/>
              <a:ea typeface="Arial"/>
              <a:cs typeface="Arial"/>
              <a:sym typeface="Arial"/>
            </a:endParaRPr>
          </a:p>
        </p:txBody>
      </p:sp>
      <p:sp>
        <p:nvSpPr>
          <p:cNvPr id="333" name="Shape 333"/>
          <p:cNvSpPr txBox="1">
            <a:spLocks noGrp="1"/>
          </p:cNvSpPr>
          <p:nvPr>
            <p:ph type="body" idx="1"/>
          </p:nvPr>
        </p:nvSpPr>
        <p:spPr>
          <a:xfrm>
            <a:off x="1219200" y="2438400"/>
            <a:ext cx="7370763" cy="2971800"/>
          </a:xfrm>
          <a:prstGeom prst="rect">
            <a:avLst/>
          </a:prstGeom>
          <a:noFill/>
          <a:ln>
            <a:noFill/>
          </a:ln>
        </p:spPr>
        <p:txBody>
          <a:bodyPr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Think about what you want to say before you write</a:t>
            </a:r>
          </a:p>
          <a:p>
            <a:pPr marL="342900" marR="0" lvl="0" indent="-342900" algn="l" rtl="0">
              <a:lnSpc>
                <a:spcPct val="90000"/>
              </a:lnSpc>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Be sure you are in the correct file</a:t>
            </a:r>
          </a:p>
          <a:p>
            <a:pPr marL="342900" marR="0" lvl="0" indent="-342900" algn="l" rtl="0">
              <a:lnSpc>
                <a:spcPct val="90000"/>
              </a:lnSpc>
              <a:spcBef>
                <a:spcPts val="560"/>
              </a:spcBef>
              <a:spcAft>
                <a:spcPts val="0"/>
              </a:spcAft>
              <a:buClr>
                <a:schemeClr val="dk1"/>
              </a:buClr>
              <a:buSzPct val="75000"/>
              <a:buFont typeface="Noto Sans Symbols"/>
              <a:buChar char="●"/>
            </a:pPr>
            <a:r>
              <a:rPr lang="en-US" sz="2800" b="0" i="0" u="none" strike="noStrike" cap="none">
                <a:solidFill>
                  <a:srgbClr val="CC0099"/>
                </a:solidFill>
                <a:latin typeface="Arial"/>
                <a:ea typeface="Arial"/>
                <a:cs typeface="Arial"/>
                <a:sym typeface="Arial"/>
              </a:rPr>
              <a:t>THE NARRATIVE IS PERMANENT.  Personal opinions do not belong in the narrative.</a:t>
            </a:r>
          </a:p>
        </p:txBody>
      </p:sp>
      <p:sp>
        <p:nvSpPr>
          <p:cNvPr id="334" name="Shape 334"/>
          <p:cNvSpPr txBox="1"/>
          <p:nvPr/>
        </p:nvSpPr>
        <p:spPr>
          <a:xfrm>
            <a:off x="808300" y="990600"/>
            <a:ext cx="6567600" cy="8382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3600">
                <a:solidFill>
                  <a:srgbClr val="0066CC"/>
                </a:solidFill>
                <a:latin typeface="Arial"/>
                <a:ea typeface="Arial"/>
                <a:cs typeface="Arial"/>
                <a:sym typeface="Arial"/>
              </a:rPr>
              <a:t>Personal </a:t>
            </a:r>
            <a:r>
              <a:rPr lang="en-US" sz="3600" b="1">
                <a:solidFill>
                  <a:srgbClr val="0066CC"/>
                </a:solidFill>
                <a:latin typeface="Arial"/>
                <a:ea typeface="Arial"/>
                <a:cs typeface="Arial"/>
                <a:sym typeface="Arial"/>
              </a:rPr>
              <a:t>Opinions </a:t>
            </a:r>
          </a:p>
        </p:txBody>
      </p:sp>
      <p:pic>
        <p:nvPicPr>
          <p:cNvPr id="335" name="Shape 335" descr="ANd9GcQLcVzasaS6VyEUXqrSN7AuoSibcCwmpC9g9NI09moNxXOgo-c0"/>
          <p:cNvPicPr preferRelativeResize="0"/>
          <p:nvPr/>
        </p:nvPicPr>
        <p:blipFill rotWithShape="1">
          <a:blip r:embed="rId3">
            <a:alphaModFix/>
          </a:blip>
          <a:srcRect/>
          <a:stretch/>
        </p:blipFill>
        <p:spPr>
          <a:xfrm>
            <a:off x="6934200" y="0"/>
            <a:ext cx="2028825" cy="1828800"/>
          </a:xfrm>
          <a:prstGeom prst="rect">
            <a:avLst/>
          </a:prstGeom>
          <a:noFill/>
          <a:ln>
            <a:noFill/>
          </a:ln>
        </p:spPr>
      </p:pic>
    </p:spTree>
  </p:cSld>
  <p:clrMapOvr>
    <a:masterClrMapping/>
  </p:clrMapOvr>
  <p:transition spd="med">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Shape 341"/>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25</a:t>
            </a:fld>
            <a:endParaRPr lang="en-US" sz="2600" b="1">
              <a:solidFill>
                <a:schemeClr val="lt1"/>
              </a:solidFill>
              <a:latin typeface="Arial"/>
              <a:ea typeface="Arial"/>
              <a:cs typeface="Arial"/>
              <a:sym typeface="Arial"/>
            </a:endParaRPr>
          </a:p>
        </p:txBody>
      </p:sp>
      <p:sp>
        <p:nvSpPr>
          <p:cNvPr id="342" name="Shape 342"/>
          <p:cNvSpPr txBox="1">
            <a:spLocks noGrp="1"/>
          </p:cNvSpPr>
          <p:nvPr>
            <p:ph type="body" idx="1"/>
          </p:nvPr>
        </p:nvSpPr>
        <p:spPr>
          <a:xfrm>
            <a:off x="1066800" y="2514600"/>
            <a:ext cx="7696200" cy="3230563"/>
          </a:xfrm>
          <a:prstGeom prst="rect">
            <a:avLst/>
          </a:prstGeom>
          <a:noFill/>
          <a:ln>
            <a:noFill/>
          </a:ln>
        </p:spPr>
        <p:txBody>
          <a:bodyPr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Use the narrative to describe any changing data in the case file (new income, name change) and </a:t>
            </a:r>
            <a:r>
              <a:rPr lang="en-US" sz="3200" b="0" i="0" u="sng" strike="noStrike" cap="none">
                <a:solidFill>
                  <a:schemeClr val="dk1"/>
                </a:solidFill>
                <a:latin typeface="Arial"/>
                <a:ea typeface="Arial"/>
                <a:cs typeface="Arial"/>
                <a:sym typeface="Arial"/>
              </a:rPr>
              <a:t>when</a:t>
            </a:r>
            <a:r>
              <a:rPr lang="en-US" sz="3200" b="0" i="0" u="none" strike="noStrike" cap="none">
                <a:solidFill>
                  <a:schemeClr val="dk1"/>
                </a:solidFill>
                <a:latin typeface="Arial"/>
                <a:ea typeface="Arial"/>
                <a:cs typeface="Arial"/>
                <a:sym typeface="Arial"/>
              </a:rPr>
              <a:t> the change took place (i.e effective date)</a:t>
            </a:r>
          </a:p>
        </p:txBody>
      </p:sp>
      <p:pic>
        <p:nvPicPr>
          <p:cNvPr id="343" name="Shape 343" descr="MCj03518960000[1]"/>
          <p:cNvPicPr preferRelativeResize="0"/>
          <p:nvPr/>
        </p:nvPicPr>
        <p:blipFill rotWithShape="1">
          <a:blip r:embed="rId3">
            <a:alphaModFix/>
          </a:blip>
          <a:srcRect/>
          <a:stretch/>
        </p:blipFill>
        <p:spPr>
          <a:xfrm rot="-1254050">
            <a:off x="0" y="228600"/>
            <a:ext cx="1447800" cy="1165225"/>
          </a:xfrm>
          <a:prstGeom prst="rect">
            <a:avLst/>
          </a:prstGeom>
          <a:noFill/>
          <a:ln>
            <a:noFill/>
          </a:ln>
        </p:spPr>
      </p:pic>
      <p:pic>
        <p:nvPicPr>
          <p:cNvPr id="344" name="Shape 344" descr="Moving truck moved sign"/>
          <p:cNvPicPr preferRelativeResize="0"/>
          <p:nvPr/>
        </p:nvPicPr>
        <p:blipFill rotWithShape="1">
          <a:blip r:embed="rId4">
            <a:alphaModFix/>
          </a:blip>
          <a:srcRect/>
          <a:stretch/>
        </p:blipFill>
        <p:spPr>
          <a:xfrm>
            <a:off x="6553200" y="0"/>
            <a:ext cx="1828800" cy="1828800"/>
          </a:xfrm>
          <a:prstGeom prst="rect">
            <a:avLst/>
          </a:prstGeom>
          <a:noFill/>
          <a:ln>
            <a:noFill/>
          </a:ln>
        </p:spPr>
      </p:pic>
      <p:sp>
        <p:nvSpPr>
          <p:cNvPr id="345" name="Shape 345"/>
          <p:cNvSpPr txBox="1"/>
          <p:nvPr/>
        </p:nvSpPr>
        <p:spPr>
          <a:xfrm>
            <a:off x="1364025" y="1023025"/>
            <a:ext cx="5317200" cy="871500"/>
          </a:xfrm>
          <a:prstGeom prst="rect">
            <a:avLst/>
          </a:prstGeom>
          <a:noFill/>
          <a:ln>
            <a:noFill/>
          </a:ln>
        </p:spPr>
        <p:txBody>
          <a:bodyPr wrap="square" lIns="91425" tIns="91425" rIns="91425" bIns="91425" anchor="t" anchorCtr="0">
            <a:noAutofit/>
          </a:bodyPr>
          <a:lstStyle/>
          <a:p>
            <a:pPr lvl="0">
              <a:spcBef>
                <a:spcPts val="0"/>
              </a:spcBef>
              <a:buNone/>
            </a:pPr>
            <a:r>
              <a:rPr lang="en-US" sz="3600" b="1">
                <a:solidFill>
                  <a:srgbClr val="0066CC"/>
                </a:solidFill>
              </a:rPr>
              <a:t>Changes</a:t>
            </a:r>
          </a:p>
        </p:txBody>
      </p:sp>
    </p:spTree>
  </p:cSld>
  <p:clrMapOvr>
    <a:masterClrMapping/>
  </p:clrMapOvr>
  <p:transition spd="med">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Shape 351"/>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26</a:t>
            </a:fld>
            <a:endParaRPr lang="en-US" sz="2600" b="1">
              <a:solidFill>
                <a:schemeClr val="lt1"/>
              </a:solidFill>
              <a:latin typeface="Arial"/>
              <a:ea typeface="Arial"/>
              <a:cs typeface="Arial"/>
              <a:sym typeface="Arial"/>
            </a:endParaRPr>
          </a:p>
        </p:txBody>
      </p:sp>
      <p:sp>
        <p:nvSpPr>
          <p:cNvPr id="352" name="Shape 352"/>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0" i="0" u="none" strike="noStrike" cap="none">
                <a:solidFill>
                  <a:srgbClr val="9900CC"/>
                </a:solidFill>
                <a:latin typeface="Arial"/>
                <a:ea typeface="Arial"/>
                <a:cs typeface="Arial"/>
                <a:sym typeface="Arial"/>
              </a:rPr>
              <a:t>More Tips…</a:t>
            </a:r>
          </a:p>
        </p:txBody>
      </p:sp>
      <p:sp>
        <p:nvSpPr>
          <p:cNvPr id="353" name="Shape 353"/>
          <p:cNvSpPr txBox="1">
            <a:spLocks noGrp="1"/>
          </p:cNvSpPr>
          <p:nvPr>
            <p:ph type="body" idx="1"/>
          </p:nvPr>
        </p:nvSpPr>
        <p:spPr>
          <a:xfrm>
            <a:off x="838200" y="2362200"/>
            <a:ext cx="7693025" cy="42672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Adding bullets and lists can simplify information</a:t>
            </a:r>
          </a:p>
          <a:p>
            <a:pPr marL="342900" marR="0" lvl="0" indent="-342900" algn="l" rtl="0">
              <a:spcBef>
                <a:spcPts val="560"/>
              </a:spcBef>
              <a:spcAft>
                <a:spcPts val="0"/>
              </a:spcAft>
              <a:buClr>
                <a:schemeClr val="dk1"/>
              </a:buClr>
              <a:buSzPct val="75000"/>
              <a:buFont typeface="Noto Sans Symbols"/>
              <a:buChar char="●"/>
            </a:pPr>
            <a:r>
              <a:rPr lang="en-US" sz="2800" b="1" i="0" u="none" strike="noStrike" cap="none">
                <a:solidFill>
                  <a:schemeClr val="dk1"/>
                </a:solidFill>
                <a:latin typeface="Arial"/>
                <a:ea typeface="Arial"/>
                <a:cs typeface="Arial"/>
                <a:sym typeface="Arial"/>
              </a:rPr>
              <a:t>Bold</a:t>
            </a:r>
            <a:r>
              <a:rPr lang="en-US" sz="2800" b="0" i="0" u="none" strike="noStrike" cap="none">
                <a:solidFill>
                  <a:schemeClr val="dk1"/>
                </a:solidFill>
                <a:latin typeface="Arial"/>
                <a:ea typeface="Arial"/>
                <a:cs typeface="Arial"/>
                <a:sym typeface="Arial"/>
              </a:rPr>
              <a:t> subheadings break up the narrative and direct the reader.</a:t>
            </a:r>
          </a:p>
          <a:p>
            <a:pPr marL="342900" marR="0" lvl="0" indent="-342900" algn="l" rtl="0">
              <a:spcBef>
                <a:spcPts val="560"/>
              </a:spcBef>
              <a:spcAft>
                <a:spcPts val="0"/>
              </a:spcAft>
              <a:buClr>
                <a:schemeClr val="dk1"/>
              </a:buClr>
              <a:buSzPct val="75000"/>
              <a:buFont typeface="Noto Sans Symbols"/>
              <a:buChar char="●"/>
            </a:pPr>
            <a:r>
              <a:rPr lang="en-US" sz="2800" b="1" i="0" u="none" strike="noStrike" cap="none">
                <a:solidFill>
                  <a:schemeClr val="dk1"/>
                </a:solidFill>
                <a:latin typeface="Arial"/>
                <a:ea typeface="Arial"/>
                <a:cs typeface="Arial"/>
                <a:sym typeface="Arial"/>
              </a:rPr>
              <a:t>Bold</a:t>
            </a:r>
            <a:r>
              <a:rPr lang="en-US" sz="2800" b="0" i="0" u="none" strike="noStrike" cap="none">
                <a:solidFill>
                  <a:schemeClr val="dk1"/>
                </a:solidFill>
                <a:latin typeface="Arial"/>
                <a:ea typeface="Arial"/>
                <a:cs typeface="Arial"/>
                <a:sym typeface="Arial"/>
              </a:rPr>
              <a:t> </a:t>
            </a:r>
            <a:r>
              <a:rPr lang="en-US"/>
              <a:t>c</a:t>
            </a:r>
            <a:r>
              <a:rPr lang="en-US" sz="2800" b="0" i="0" u="none" strike="noStrike" cap="none">
                <a:solidFill>
                  <a:schemeClr val="dk1"/>
                </a:solidFill>
                <a:latin typeface="Arial"/>
                <a:ea typeface="Arial"/>
                <a:cs typeface="Arial"/>
                <a:sym typeface="Arial"/>
              </a:rPr>
              <a:t>ontact information can aid in finding information quickly</a:t>
            </a: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p:txBody>
      </p:sp>
      <p:pic>
        <p:nvPicPr>
          <p:cNvPr id="354" name="Shape 354" descr="scissors1brgb1"/>
          <p:cNvPicPr preferRelativeResize="0"/>
          <p:nvPr/>
        </p:nvPicPr>
        <p:blipFill rotWithShape="1">
          <a:blip r:embed="rId3">
            <a:alphaModFix/>
          </a:blip>
          <a:srcRect/>
          <a:stretch/>
        </p:blipFill>
        <p:spPr>
          <a:xfrm>
            <a:off x="6096000" y="2057400"/>
            <a:ext cx="457200" cy="457200"/>
          </a:xfrm>
          <a:prstGeom prst="rect">
            <a:avLst/>
          </a:prstGeom>
          <a:noFill/>
          <a:ln>
            <a:noFill/>
          </a:ln>
        </p:spPr>
      </p:pic>
      <p:pic>
        <p:nvPicPr>
          <p:cNvPr id="355" name="Shape 355" descr="View details"/>
          <p:cNvPicPr preferRelativeResize="0"/>
          <p:nvPr/>
        </p:nvPicPr>
        <p:blipFill rotWithShape="1">
          <a:blip r:embed="rId4">
            <a:alphaModFix/>
          </a:blip>
          <a:srcRect/>
          <a:stretch/>
        </p:blipFill>
        <p:spPr>
          <a:xfrm>
            <a:off x="6400800" y="228600"/>
            <a:ext cx="2209800" cy="1676400"/>
          </a:xfrm>
          <a:prstGeom prst="rect">
            <a:avLst/>
          </a:prstGeom>
          <a:noFill/>
          <a:ln>
            <a:noFill/>
          </a:ln>
        </p:spPr>
      </p:pic>
    </p:spTree>
  </p:cSld>
  <p:clrMapOvr>
    <a:masterClrMapping/>
  </p:clrMapOvr>
  <p:transition spd="med">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59"/>
        <p:cNvGrpSpPr/>
        <p:nvPr/>
      </p:nvGrpSpPr>
      <p:grpSpPr>
        <a:xfrm>
          <a:off x="0" y="0"/>
          <a:ext cx="0" cy="0"/>
          <a:chOff x="0" y="0"/>
          <a:chExt cx="0" cy="0"/>
        </a:xfrm>
      </p:grpSpPr>
      <p:sp>
        <p:nvSpPr>
          <p:cNvPr id="360" name="Shape 360"/>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Is there anything we can’t narrate?</a:t>
            </a:r>
          </a:p>
        </p:txBody>
      </p:sp>
      <p:sp>
        <p:nvSpPr>
          <p:cNvPr id="361" name="Shape 361"/>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27</a:t>
            </a:fld>
            <a:endParaRPr lang="en-US" sz="2600" b="1">
              <a:solidFill>
                <a:schemeClr val="lt1"/>
              </a:solidFill>
              <a:latin typeface="Arial"/>
              <a:ea typeface="Arial"/>
              <a:cs typeface="Arial"/>
              <a:sym typeface="Arial"/>
            </a:endParaRPr>
          </a:p>
        </p:txBody>
      </p:sp>
      <p:pic>
        <p:nvPicPr>
          <p:cNvPr id="362" name="Shape 362" descr="animals,communications,services,horses,men,nature,occupations,people,police,radios,reins,technology,uniforms"/>
          <p:cNvPicPr preferRelativeResize="0"/>
          <p:nvPr/>
        </p:nvPicPr>
        <p:blipFill rotWithShape="1">
          <a:blip r:embed="rId3">
            <a:alphaModFix/>
          </a:blip>
          <a:srcRect l="17232" r="16308"/>
          <a:stretch/>
        </p:blipFill>
        <p:spPr>
          <a:xfrm>
            <a:off x="4343400" y="3581400"/>
            <a:ext cx="1448777" cy="2180153"/>
          </a:xfrm>
          <a:prstGeom prst="rect">
            <a:avLst/>
          </a:prstGeom>
          <a:noFill/>
          <a:ln>
            <a:noFill/>
          </a:ln>
        </p:spPr>
      </p:pic>
      <p:pic>
        <p:nvPicPr>
          <p:cNvPr id="363" name="Shape 363" descr="Volunteers participating in a charity event for AIDS"/>
          <p:cNvPicPr preferRelativeResize="0"/>
          <p:nvPr/>
        </p:nvPicPr>
        <p:blipFill rotWithShape="1">
          <a:blip r:embed="rId4">
            <a:alphaModFix/>
          </a:blip>
          <a:srcRect/>
          <a:stretch/>
        </p:blipFill>
        <p:spPr>
          <a:xfrm>
            <a:off x="1981200" y="4648200"/>
            <a:ext cx="1828800" cy="1828800"/>
          </a:xfrm>
          <a:prstGeom prst="rect">
            <a:avLst/>
          </a:prstGeom>
          <a:noFill/>
          <a:ln>
            <a:noFill/>
          </a:ln>
        </p:spPr>
      </p:pic>
      <p:pic>
        <p:nvPicPr>
          <p:cNvPr id="364" name="Shape 364" descr="angry children,fighting,fotolia,headaches,mad,mothers,siblings,frustrations"/>
          <p:cNvPicPr preferRelativeResize="0"/>
          <p:nvPr/>
        </p:nvPicPr>
        <p:blipFill rotWithShape="1">
          <a:blip r:embed="rId5">
            <a:alphaModFix/>
          </a:blip>
          <a:srcRect l="4922" t="17232" r="3998" b="21231"/>
          <a:stretch/>
        </p:blipFill>
        <p:spPr>
          <a:xfrm>
            <a:off x="6858000" y="2438400"/>
            <a:ext cx="1692275" cy="1143000"/>
          </a:xfrm>
          <a:prstGeom prst="rect">
            <a:avLst/>
          </a:prstGeom>
          <a:noFill/>
          <a:ln>
            <a:noFill/>
          </a:ln>
        </p:spPr>
      </p:pic>
      <p:sp>
        <p:nvSpPr>
          <p:cNvPr id="365" name="Shape 365"/>
          <p:cNvSpPr/>
          <p:nvPr/>
        </p:nvSpPr>
        <p:spPr>
          <a:xfrm rot="-2265031">
            <a:off x="-162150" y="3213809"/>
            <a:ext cx="5124095" cy="1384995"/>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2800" b="1" cap="none">
                <a:solidFill>
                  <a:srgbClr val="001346"/>
                </a:solidFill>
                <a:latin typeface="Arial"/>
                <a:ea typeface="Arial"/>
                <a:cs typeface="Arial"/>
                <a:sym typeface="Arial"/>
              </a:rPr>
              <a:t>MENTAL HEALTH</a:t>
            </a:r>
          </a:p>
          <a:p>
            <a:pPr marL="0" marR="0" lvl="0" indent="0" algn="ctr" rtl="0">
              <a:spcBef>
                <a:spcPts val="0"/>
              </a:spcBef>
              <a:spcAft>
                <a:spcPts val="0"/>
              </a:spcAft>
              <a:buSzPct val="25000"/>
              <a:buNone/>
            </a:pPr>
            <a:r>
              <a:rPr lang="en-US" sz="2800" b="1" cap="none">
                <a:solidFill>
                  <a:srgbClr val="001346"/>
                </a:solidFill>
                <a:latin typeface="Arial"/>
                <a:ea typeface="Arial"/>
                <a:cs typeface="Arial"/>
                <a:sym typeface="Arial"/>
              </a:rPr>
              <a:t>AND DEVELOPMENTAL </a:t>
            </a:r>
          </a:p>
          <a:p>
            <a:pPr marL="0" marR="0" lvl="0" indent="0" algn="ctr" rtl="0">
              <a:spcBef>
                <a:spcPts val="0"/>
              </a:spcBef>
              <a:spcAft>
                <a:spcPts val="0"/>
              </a:spcAft>
              <a:buSzPct val="25000"/>
              <a:buNone/>
            </a:pPr>
            <a:r>
              <a:rPr lang="en-US" sz="2800" b="1" cap="none">
                <a:solidFill>
                  <a:srgbClr val="001346"/>
                </a:solidFill>
                <a:latin typeface="Arial"/>
                <a:ea typeface="Arial"/>
                <a:cs typeface="Arial"/>
                <a:sym typeface="Arial"/>
              </a:rPr>
              <a:t>DISABILITIES INFORMATION</a:t>
            </a:r>
          </a:p>
        </p:txBody>
      </p:sp>
      <p:sp>
        <p:nvSpPr>
          <p:cNvPr id="366" name="Shape 366"/>
          <p:cNvSpPr/>
          <p:nvPr/>
        </p:nvSpPr>
        <p:spPr>
          <a:xfrm rot="1527004">
            <a:off x="5905103" y="4360671"/>
            <a:ext cx="3160805" cy="1077218"/>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3600" b="1">
                <a:solidFill>
                  <a:srgbClr val="FF0000"/>
                </a:solidFill>
              </a:rPr>
              <a:t>Domestic Violence</a:t>
            </a:r>
          </a:p>
        </p:txBody>
      </p:sp>
      <p:sp>
        <p:nvSpPr>
          <p:cNvPr id="367" name="Shape 367"/>
          <p:cNvSpPr/>
          <p:nvPr/>
        </p:nvSpPr>
        <p:spPr>
          <a:xfrm>
            <a:off x="4419600" y="152400"/>
            <a:ext cx="3442994" cy="954107"/>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2800" b="1" cap="none">
                <a:solidFill>
                  <a:srgbClr val="366436"/>
                </a:solidFill>
                <a:latin typeface="Arial"/>
                <a:ea typeface="Arial"/>
                <a:cs typeface="Arial"/>
                <a:sym typeface="Arial"/>
              </a:rPr>
              <a:t>Substance Abuse </a:t>
            </a:r>
          </a:p>
          <a:p>
            <a:pPr marL="0" marR="0" lvl="0" indent="0" algn="ctr" rtl="0">
              <a:spcBef>
                <a:spcPts val="0"/>
              </a:spcBef>
              <a:spcAft>
                <a:spcPts val="0"/>
              </a:spcAft>
              <a:buSzPct val="25000"/>
              <a:buNone/>
            </a:pPr>
            <a:r>
              <a:rPr lang="en-US" sz="2800" b="1">
                <a:solidFill>
                  <a:srgbClr val="366436"/>
                </a:solidFill>
                <a:latin typeface="Arial"/>
                <a:ea typeface="Arial"/>
                <a:cs typeface="Arial"/>
                <a:sym typeface="Arial"/>
              </a:rPr>
              <a:t>Treatment Records</a:t>
            </a:r>
          </a:p>
        </p:txBody>
      </p:sp>
      <p:sp>
        <p:nvSpPr>
          <p:cNvPr id="368" name="Shape 368"/>
          <p:cNvSpPr/>
          <p:nvPr/>
        </p:nvSpPr>
        <p:spPr>
          <a:xfrm>
            <a:off x="5969157" y="6096000"/>
            <a:ext cx="3174843" cy="523220"/>
          </a:xfrm>
          <a:prstGeom prst="rect">
            <a:avLst/>
          </a:prstGeom>
          <a:noFill/>
          <a:ln>
            <a:noFill/>
          </a:ln>
        </p:spPr>
        <p:txBody>
          <a:bodyPr wrap="square" lIns="91425" tIns="45700" rIns="91425" bIns="45700" anchor="t" anchorCtr="0">
            <a:noAutofit/>
          </a:bodyPr>
          <a:lstStyle/>
          <a:p>
            <a:pPr marL="0" marR="0" lvl="0" indent="0" algn="ctr" rtl="0">
              <a:spcBef>
                <a:spcPts val="0"/>
              </a:spcBef>
              <a:spcAft>
                <a:spcPts val="0"/>
              </a:spcAft>
              <a:buSzPct val="25000"/>
              <a:buNone/>
            </a:pPr>
            <a:r>
              <a:rPr lang="en-US" sz="2800" b="1" cap="none">
                <a:solidFill>
                  <a:srgbClr val="515151"/>
                </a:solidFill>
                <a:latin typeface="Arial"/>
                <a:ea typeface="Arial"/>
                <a:cs typeface="Arial"/>
                <a:sym typeface="Arial"/>
              </a:rPr>
              <a:t>Vocational Rehab</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Shape 374"/>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28</a:t>
            </a:fld>
            <a:endParaRPr lang="en-US" sz="2600" b="1">
              <a:solidFill>
                <a:schemeClr val="lt1"/>
              </a:solidFill>
              <a:latin typeface="Arial"/>
              <a:ea typeface="Arial"/>
              <a:cs typeface="Arial"/>
              <a:sym typeface="Arial"/>
            </a:endParaRPr>
          </a:p>
        </p:txBody>
      </p:sp>
      <p:sp>
        <p:nvSpPr>
          <p:cNvPr id="375" name="Shape 375"/>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b="1" i="0" u="none" strike="noStrike" cap="none">
                <a:solidFill>
                  <a:srgbClr val="0066CC"/>
                </a:solidFill>
                <a:latin typeface="Arial"/>
                <a:ea typeface="Arial"/>
                <a:cs typeface="Arial"/>
                <a:sym typeface="Arial"/>
              </a:rPr>
              <a:t>Adult Protective Service (APS) Narration</a:t>
            </a:r>
          </a:p>
        </p:txBody>
      </p:sp>
      <p:sp>
        <p:nvSpPr>
          <p:cNvPr id="376" name="Shape 376"/>
          <p:cNvSpPr txBox="1">
            <a:spLocks noGrp="1"/>
          </p:cNvSpPr>
          <p:nvPr>
            <p:ph type="body" idx="1"/>
          </p:nvPr>
        </p:nvSpPr>
        <p:spPr>
          <a:xfrm>
            <a:off x="914400" y="2514600"/>
            <a:ext cx="7599363" cy="34290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1" i="0" u="none" strike="noStrike" cap="none">
                <a:solidFill>
                  <a:schemeClr val="dk1"/>
                </a:solidFill>
                <a:latin typeface="Arial"/>
                <a:ea typeface="Arial"/>
                <a:cs typeface="Arial"/>
                <a:sym typeface="Arial"/>
              </a:rPr>
              <a:t>NEVER</a:t>
            </a:r>
            <a:r>
              <a:rPr lang="en-US" sz="2800" b="0" i="0" u="none" strike="noStrike" cap="none">
                <a:solidFill>
                  <a:srgbClr val="FF9900"/>
                </a:solidFill>
                <a:latin typeface="Arial"/>
                <a:ea typeface="Arial"/>
                <a:cs typeface="Arial"/>
                <a:sym typeface="Arial"/>
              </a:rPr>
              <a:t> </a:t>
            </a:r>
            <a:r>
              <a:rPr lang="en-US" sz="2800" b="0" i="0" u="none" strike="noStrike" cap="none">
                <a:solidFill>
                  <a:srgbClr val="C00000"/>
                </a:solidFill>
                <a:latin typeface="Arial"/>
                <a:ea typeface="Arial"/>
                <a:cs typeface="Arial"/>
                <a:sym typeface="Arial"/>
              </a:rPr>
              <a:t>put the name of the complainant or witnesses in the narrative</a:t>
            </a:r>
          </a:p>
          <a:p>
            <a:pPr marL="342900" marR="0" lvl="0" indent="-342900" algn="l" rtl="0">
              <a:spcBef>
                <a:spcPts val="560"/>
              </a:spcBef>
              <a:spcAft>
                <a:spcPts val="0"/>
              </a:spcAft>
              <a:buClr>
                <a:schemeClr val="dk1"/>
              </a:buClr>
              <a:buSzPct val="75000"/>
              <a:buFont typeface="Noto Sans Symbols"/>
              <a:buChar char="●"/>
            </a:pPr>
            <a:r>
              <a:rPr lang="en-US" sz="2800" b="1" i="0" u="none" strike="noStrike" cap="none">
                <a:solidFill>
                  <a:schemeClr val="dk1"/>
                </a:solidFill>
                <a:latin typeface="Arial"/>
                <a:ea typeface="Arial"/>
                <a:cs typeface="Arial"/>
                <a:sym typeface="Arial"/>
              </a:rPr>
              <a:t>DO NOT</a:t>
            </a:r>
            <a:r>
              <a:rPr lang="en-US" sz="2800" b="1" i="0" u="none" strike="noStrike" cap="none">
                <a:solidFill>
                  <a:srgbClr val="FF9900"/>
                </a:solidFill>
                <a:latin typeface="Arial"/>
                <a:ea typeface="Arial"/>
                <a:cs typeface="Arial"/>
                <a:sym typeface="Arial"/>
              </a:rPr>
              <a:t> </a:t>
            </a:r>
            <a:r>
              <a:rPr lang="en-US" sz="2800" b="0" i="0" u="none" strike="noStrike" cap="none">
                <a:solidFill>
                  <a:srgbClr val="C00000"/>
                </a:solidFill>
                <a:latin typeface="Arial"/>
                <a:ea typeface="Arial"/>
                <a:cs typeface="Arial"/>
                <a:sym typeface="Arial"/>
              </a:rPr>
              <a:t>make any accusations about alleged perpetrators</a:t>
            </a:r>
          </a:p>
          <a:p>
            <a:pPr marL="342900" marR="0" lvl="0" indent="-342900" algn="l" rtl="0">
              <a:spcBef>
                <a:spcPts val="560"/>
              </a:spcBef>
              <a:spcAft>
                <a:spcPts val="0"/>
              </a:spcAft>
              <a:buClr>
                <a:schemeClr val="dk1"/>
              </a:buClr>
              <a:buSzPct val="75000"/>
              <a:buFont typeface="Noto Sans Symbols"/>
              <a:buChar char="●"/>
            </a:pPr>
            <a:r>
              <a:rPr lang="en-US" sz="2800" b="1" i="0" u="none" strike="noStrike" cap="none">
                <a:solidFill>
                  <a:schemeClr val="dk1"/>
                </a:solidFill>
                <a:latin typeface="Arial"/>
                <a:ea typeface="Arial"/>
                <a:cs typeface="Arial"/>
                <a:sym typeface="Arial"/>
              </a:rPr>
              <a:t>DO NOT</a:t>
            </a:r>
            <a:r>
              <a:rPr lang="en-US" sz="2800" b="1" i="0" u="none" strike="noStrike" cap="none">
                <a:solidFill>
                  <a:srgbClr val="FF9900"/>
                </a:solidFill>
                <a:latin typeface="Arial"/>
                <a:ea typeface="Arial"/>
                <a:cs typeface="Arial"/>
                <a:sym typeface="Arial"/>
              </a:rPr>
              <a:t> </a:t>
            </a:r>
            <a:r>
              <a:rPr lang="en-US" sz="2800" b="0" i="0" u="none" strike="noStrike" cap="none">
                <a:solidFill>
                  <a:srgbClr val="C00000"/>
                </a:solidFill>
                <a:latin typeface="Arial"/>
                <a:ea typeface="Arial"/>
                <a:cs typeface="Arial"/>
                <a:sym typeface="Arial"/>
              </a:rPr>
              <a:t>speculate about whether abuse has happened</a:t>
            </a:r>
          </a:p>
          <a:p>
            <a:pPr marL="342900" marR="0" lvl="0" indent="-342900" algn="l" rtl="0">
              <a:spcBef>
                <a:spcPts val="560"/>
              </a:spcBef>
              <a:spcAft>
                <a:spcPts val="0"/>
              </a:spcAft>
              <a:buClr>
                <a:schemeClr val="dk1"/>
              </a:buClr>
              <a:buSzPct val="75000"/>
              <a:buFont typeface="Noto Sans Symbols"/>
              <a:buChar char="●"/>
            </a:pPr>
            <a:r>
              <a:rPr lang="en-US" sz="2800" b="1" i="0" u="none" strike="noStrike" cap="none">
                <a:solidFill>
                  <a:schemeClr val="dk1"/>
                </a:solidFill>
                <a:latin typeface="Arial"/>
                <a:ea typeface="Arial"/>
                <a:cs typeface="Arial"/>
                <a:sym typeface="Arial"/>
              </a:rPr>
              <a:t>DO</a:t>
            </a:r>
            <a:r>
              <a:rPr lang="en-US" sz="2800" b="0" i="0" u="none" strike="noStrike" cap="none">
                <a:solidFill>
                  <a:srgbClr val="FF9900"/>
                </a:solidFill>
                <a:latin typeface="Arial"/>
                <a:ea typeface="Arial"/>
                <a:cs typeface="Arial"/>
                <a:sym typeface="Arial"/>
              </a:rPr>
              <a:t> </a:t>
            </a:r>
            <a:r>
              <a:rPr lang="en-US" sz="2800" b="0" i="0" u="none" strike="noStrike" cap="none">
                <a:solidFill>
                  <a:srgbClr val="C00000"/>
                </a:solidFill>
                <a:latin typeface="Arial"/>
                <a:ea typeface="Arial"/>
                <a:cs typeface="Arial"/>
                <a:sym typeface="Arial"/>
              </a:rPr>
              <a:t>narrate referrals to APS</a:t>
            </a:r>
          </a:p>
        </p:txBody>
      </p:sp>
      <p:pic>
        <p:nvPicPr>
          <p:cNvPr id="377" name="Shape 377" descr="MCSY00077_0000[1]"/>
          <p:cNvPicPr preferRelativeResize="0"/>
          <p:nvPr/>
        </p:nvPicPr>
        <p:blipFill rotWithShape="1">
          <a:blip r:embed="rId3">
            <a:alphaModFix/>
          </a:blip>
          <a:srcRect/>
          <a:stretch/>
        </p:blipFill>
        <p:spPr>
          <a:xfrm>
            <a:off x="6128625" y="4915125"/>
            <a:ext cx="1587600" cy="1600200"/>
          </a:xfrm>
          <a:prstGeom prst="rect">
            <a:avLst/>
          </a:prstGeom>
          <a:noFill/>
          <a:ln>
            <a:noFill/>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76">
                                            <p:txEl>
                                              <p:pRg st="0" end="0"/>
                                            </p:txEl>
                                          </p:spTgt>
                                        </p:tgtEl>
                                        <p:attrNameLst>
                                          <p:attrName>style.visibility</p:attrName>
                                        </p:attrNameLst>
                                      </p:cBhvr>
                                      <p:to>
                                        <p:strVal val="visible"/>
                                      </p:to>
                                    </p:set>
                                    <p:animEffect transition="in" filter="fade">
                                      <p:cBhvr>
                                        <p:cTn id="7" dur="2000"/>
                                        <p:tgtEl>
                                          <p:spTgt spid="37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76">
                                            <p:txEl>
                                              <p:pRg st="1" end="1"/>
                                            </p:txEl>
                                          </p:spTgt>
                                        </p:tgtEl>
                                        <p:attrNameLst>
                                          <p:attrName>style.visibility</p:attrName>
                                        </p:attrNameLst>
                                      </p:cBhvr>
                                      <p:to>
                                        <p:strVal val="visible"/>
                                      </p:to>
                                    </p:set>
                                    <p:animEffect transition="in" filter="fade">
                                      <p:cBhvr>
                                        <p:cTn id="10" dur="2000"/>
                                        <p:tgtEl>
                                          <p:spTgt spid="37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76">
                                            <p:txEl>
                                              <p:pRg st="2" end="2"/>
                                            </p:txEl>
                                          </p:spTgt>
                                        </p:tgtEl>
                                        <p:attrNameLst>
                                          <p:attrName>style.visibility</p:attrName>
                                        </p:attrNameLst>
                                      </p:cBhvr>
                                      <p:to>
                                        <p:strVal val="visible"/>
                                      </p:to>
                                    </p:set>
                                    <p:animEffect transition="in" filter="fade">
                                      <p:cBhvr>
                                        <p:cTn id="13" dur="2000"/>
                                        <p:tgtEl>
                                          <p:spTgt spid="37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76">
                                            <p:txEl>
                                              <p:pRg st="3" end="3"/>
                                            </p:txEl>
                                          </p:spTgt>
                                        </p:tgtEl>
                                        <p:attrNameLst>
                                          <p:attrName>style.visibility</p:attrName>
                                        </p:attrNameLst>
                                      </p:cBhvr>
                                      <p:to>
                                        <p:strVal val="visible"/>
                                      </p:to>
                                    </p:set>
                                    <p:animEffect transition="in" filter="fade">
                                      <p:cBhvr>
                                        <p:cTn id="16" dur="2000"/>
                                        <p:tgtEl>
                                          <p:spTgt spid="37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Shape 382"/>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29</a:t>
            </a:fld>
            <a:endParaRPr lang="en-US" sz="2600" b="1">
              <a:solidFill>
                <a:schemeClr val="lt1"/>
              </a:solidFill>
              <a:latin typeface="Arial"/>
              <a:ea typeface="Arial"/>
              <a:cs typeface="Arial"/>
              <a:sym typeface="Arial"/>
            </a:endParaRPr>
          </a:p>
        </p:txBody>
      </p:sp>
      <p:sp>
        <p:nvSpPr>
          <p:cNvPr id="383" name="Shape 383"/>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Examples of acceptable APS referral narration</a:t>
            </a:r>
          </a:p>
        </p:txBody>
      </p:sp>
      <p:sp>
        <p:nvSpPr>
          <p:cNvPr id="384" name="Shape 384"/>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P/c received today.  Caller stated concerns following an incident last night.  I made a referral to APS.</a:t>
            </a:r>
          </a:p>
          <a:p>
            <a:pPr marL="0" marR="0" lvl="0" indent="0" algn="l" rtl="0">
              <a:spcBef>
                <a:spcPts val="0"/>
              </a:spcBef>
              <a:spcAft>
                <a:spcPts val="0"/>
              </a:spcAft>
              <a:buNone/>
            </a:pPr>
            <a:endParaRPr/>
          </a:p>
          <a:p>
            <a:pPr marL="342900" marR="0" lvl="0" indent="-342900" algn="l" rtl="0">
              <a:spcBef>
                <a:spcPts val="0"/>
              </a:spcBef>
              <a:spcAft>
                <a:spcPts val="0"/>
              </a:spcAft>
              <a:buClr>
                <a:schemeClr val="dk1"/>
              </a:buClr>
              <a:buSzPct val="75000"/>
              <a:buFont typeface="Noto Sans Symbols"/>
              <a:buChar char="●"/>
            </a:pPr>
            <a:r>
              <a:rPr lang="en-US"/>
              <a:t>Caller voiced APS concerns; referred to APS screening line.</a:t>
            </a:r>
          </a:p>
        </p:txBody>
      </p:sp>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a:t>
            </a:fld>
            <a:endParaRPr lang="en-US" sz="2600" b="1">
              <a:solidFill>
                <a:schemeClr val="lt1"/>
              </a:solidFill>
              <a:latin typeface="Arial"/>
              <a:ea typeface="Arial"/>
              <a:cs typeface="Arial"/>
              <a:sym typeface="Arial"/>
            </a:endParaRPr>
          </a:p>
        </p:txBody>
      </p:sp>
      <p:sp>
        <p:nvSpPr>
          <p:cNvPr id="120" name="Shape 120"/>
          <p:cNvSpPr>
            <a:spLocks noGrp="1"/>
          </p:cNvSpPr>
          <p:nvPr>
            <p:ph type="title"/>
          </p:nvPr>
        </p:nvSpPr>
        <p:spPr>
          <a:xfrm>
            <a:off x="762000" y="997750"/>
            <a:ext cx="7924800" cy="9072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rgbClr val="0066CC"/>
                </a:solidFill>
                <a:latin typeface="Arial"/>
                <a:ea typeface="Arial"/>
                <a:cs typeface="Arial"/>
                <a:sym typeface="Arial"/>
              </a:rPr>
              <a:t>What purpose does narration serve?</a:t>
            </a:r>
          </a:p>
        </p:txBody>
      </p:sp>
      <p:sp>
        <p:nvSpPr>
          <p:cNvPr id="121" name="Shape 121"/>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a:t>D</a:t>
            </a:r>
            <a:r>
              <a:rPr lang="en-US" sz="2800" b="0" i="0" u="none" strike="noStrike" cap="none">
                <a:solidFill>
                  <a:schemeClr val="dk1"/>
                </a:solidFill>
                <a:latin typeface="Arial"/>
                <a:ea typeface="Arial"/>
                <a:cs typeface="Arial"/>
                <a:sym typeface="Arial"/>
              </a:rPr>
              <a:t>ocuments information, observations, eligibility decisions, and actions taken</a:t>
            </a:r>
          </a:p>
          <a:p>
            <a:pPr marL="0" marR="0" lvl="0" indent="0" algn="l" rtl="0">
              <a:spcBef>
                <a:spcPts val="0"/>
              </a:spcBef>
              <a:spcAft>
                <a:spcPts val="0"/>
              </a:spcAft>
              <a:buNone/>
            </a:pPr>
            <a:endParaRPr sz="1000"/>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Professional accountability including Quality Assurance and Tracking Outcomes</a:t>
            </a:r>
          </a:p>
          <a:p>
            <a:pPr marL="0" marR="0" lvl="0" indent="0" algn="l" rtl="0">
              <a:spcBef>
                <a:spcPts val="560"/>
              </a:spcBef>
              <a:spcAft>
                <a:spcPts val="0"/>
              </a:spcAft>
              <a:buNone/>
            </a:pPr>
            <a:endParaRPr sz="1000"/>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Collaboration</a:t>
            </a:r>
          </a:p>
          <a:p>
            <a:pPr marL="0" marR="0" lvl="0" indent="0" algn="l" rtl="0">
              <a:spcBef>
                <a:spcPts val="560"/>
              </a:spcBef>
              <a:spcAft>
                <a:spcPts val="0"/>
              </a:spcAft>
              <a:buNone/>
            </a:pPr>
            <a:endParaRPr sz="1000"/>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Explanation for </a:t>
            </a:r>
            <a:r>
              <a:rPr lang="en-US"/>
              <a:t>d</a:t>
            </a:r>
            <a:r>
              <a:rPr lang="en-US" sz="2800" b="0" i="0" u="none" strike="noStrike" cap="none">
                <a:solidFill>
                  <a:schemeClr val="dk1"/>
                </a:solidFill>
                <a:latin typeface="Arial"/>
                <a:ea typeface="Arial"/>
                <a:cs typeface="Arial"/>
                <a:sym typeface="Arial"/>
              </a:rPr>
              <a:t>ecisions</a:t>
            </a: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rgbClr val="CC0099"/>
              </a:solidFill>
              <a:latin typeface="Arial"/>
              <a:ea typeface="Arial"/>
              <a:cs typeface="Arial"/>
              <a:sym typeface="Arial"/>
            </a:endParaRP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rgbClr val="CC0099"/>
              </a:solidFill>
              <a:latin typeface="Arial"/>
              <a:ea typeface="Arial"/>
              <a:cs typeface="Arial"/>
              <a:sym typeface="Arial"/>
            </a:endParaRP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anim calcmode="lin" valueType="num">
                                      <p:cBhvr additive="base">
                                        <p:cTn id="7" dur="500"/>
                                        <p:tgtEl>
                                          <p:spTgt spid="12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21">
                                            <p:txEl>
                                              <p:pRg st="1" end="1"/>
                                            </p:txEl>
                                          </p:spTgt>
                                        </p:tgtEl>
                                        <p:attrNameLst>
                                          <p:attrName>style.visibility</p:attrName>
                                        </p:attrNameLst>
                                      </p:cBhvr>
                                      <p:to>
                                        <p:strVal val="visible"/>
                                      </p:to>
                                    </p:set>
                                    <p:anim calcmode="lin" valueType="num">
                                      <p:cBhvr additive="base">
                                        <p:cTn id="12" dur="500"/>
                                        <p:tgtEl>
                                          <p:spTgt spid="12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21">
                                            <p:txEl>
                                              <p:pRg st="2" end="2"/>
                                            </p:txEl>
                                          </p:spTgt>
                                        </p:tgtEl>
                                        <p:attrNameLst>
                                          <p:attrName>style.visibility</p:attrName>
                                        </p:attrNameLst>
                                      </p:cBhvr>
                                      <p:to>
                                        <p:strVal val="visible"/>
                                      </p:to>
                                    </p:set>
                                    <p:anim calcmode="lin" valueType="num">
                                      <p:cBhvr additive="base">
                                        <p:cTn id="17" dur="500"/>
                                        <p:tgtEl>
                                          <p:spTgt spid="12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21">
                                            <p:txEl>
                                              <p:pRg st="3" end="3"/>
                                            </p:txEl>
                                          </p:spTgt>
                                        </p:tgtEl>
                                        <p:attrNameLst>
                                          <p:attrName>style.visibility</p:attrName>
                                        </p:attrNameLst>
                                      </p:cBhvr>
                                      <p:to>
                                        <p:strVal val="visible"/>
                                      </p:to>
                                    </p:set>
                                    <p:anim calcmode="lin" valueType="num">
                                      <p:cBhvr additive="base">
                                        <p:cTn id="22" dur="500"/>
                                        <p:tgtEl>
                                          <p:spTgt spid="12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21">
                                            <p:txEl>
                                              <p:pRg st="4" end="4"/>
                                            </p:txEl>
                                          </p:spTgt>
                                        </p:tgtEl>
                                        <p:attrNameLst>
                                          <p:attrName>style.visibility</p:attrName>
                                        </p:attrNameLst>
                                      </p:cBhvr>
                                      <p:to>
                                        <p:strVal val="visible"/>
                                      </p:to>
                                    </p:set>
                                    <p:anim calcmode="lin" valueType="num">
                                      <p:cBhvr additive="base">
                                        <p:cTn id="27" dur="500"/>
                                        <p:tgtEl>
                                          <p:spTgt spid="12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21">
                                            <p:txEl>
                                              <p:pRg st="5" end="5"/>
                                            </p:txEl>
                                          </p:spTgt>
                                        </p:tgtEl>
                                        <p:attrNameLst>
                                          <p:attrName>style.visibility</p:attrName>
                                        </p:attrNameLst>
                                      </p:cBhvr>
                                      <p:to>
                                        <p:strVal val="visible"/>
                                      </p:to>
                                    </p:set>
                                    <p:anim calcmode="lin" valueType="num">
                                      <p:cBhvr additive="base">
                                        <p:cTn id="32" dur="500"/>
                                        <p:tgtEl>
                                          <p:spTgt spid="12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1">
                                            <p:txEl>
                                              <p:pRg st="6" end="6"/>
                                            </p:txEl>
                                          </p:spTgt>
                                        </p:tgtEl>
                                        <p:attrNameLst>
                                          <p:attrName>style.visibility</p:attrName>
                                        </p:attrNameLst>
                                      </p:cBhvr>
                                      <p:to>
                                        <p:strVal val="visible"/>
                                      </p:to>
                                    </p:set>
                                    <p:anim calcmode="lin" valueType="num">
                                      <p:cBhvr additive="base">
                                        <p:cTn id="37" dur="500"/>
                                        <p:tgtEl>
                                          <p:spTgt spid="12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21">
                                            <p:txEl>
                                              <p:pRg st="7" end="7"/>
                                            </p:txEl>
                                          </p:spTgt>
                                        </p:tgtEl>
                                        <p:attrNameLst>
                                          <p:attrName>style.visibility</p:attrName>
                                        </p:attrNameLst>
                                      </p:cBhvr>
                                      <p:to>
                                        <p:strVal val="visible"/>
                                      </p:to>
                                    </p:set>
                                    <p:anim calcmode="lin" valueType="num">
                                      <p:cBhvr additive="base">
                                        <p:cTn id="42" dur="500"/>
                                        <p:tgtEl>
                                          <p:spTgt spid="12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21">
                                            <p:txEl>
                                              <p:pRg st="8" end="8"/>
                                            </p:txEl>
                                          </p:spTgt>
                                        </p:tgtEl>
                                        <p:attrNameLst>
                                          <p:attrName>style.visibility</p:attrName>
                                        </p:attrNameLst>
                                      </p:cBhvr>
                                      <p:to>
                                        <p:strVal val="visible"/>
                                      </p:to>
                                    </p:set>
                                    <p:anim calcmode="lin" valueType="num">
                                      <p:cBhvr additive="base">
                                        <p:cTn id="47" dur="500"/>
                                        <p:tgtEl>
                                          <p:spTgt spid="12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21">
                                            <p:txEl>
                                              <p:pRg st="9" end="9"/>
                                            </p:txEl>
                                          </p:spTgt>
                                        </p:tgtEl>
                                        <p:attrNameLst>
                                          <p:attrName>style.visibility</p:attrName>
                                        </p:attrNameLst>
                                      </p:cBhvr>
                                      <p:to>
                                        <p:strVal val="visible"/>
                                      </p:to>
                                    </p:set>
                                    <p:anim calcmode="lin" valueType="num">
                                      <p:cBhvr additive="base">
                                        <p:cTn id="52" dur="500"/>
                                        <p:tgtEl>
                                          <p:spTgt spid="121">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Shape 390"/>
          <p:cNvSpPr>
            <a:spLocks noGrp="1"/>
          </p:cNvSpPr>
          <p:nvPr>
            <p:ph type="title"/>
          </p:nvPr>
        </p:nvSpPr>
        <p:spPr>
          <a:xfrm>
            <a:off x="762000" y="762000"/>
            <a:ext cx="7924800" cy="1111800"/>
          </a:xfrm>
          <a:prstGeom prst="roundRect">
            <a:avLst>
              <a:gd name="adj" fmla="val 16667"/>
            </a:avLst>
          </a:prstGeom>
        </p:spPr>
        <p:txBody>
          <a:bodyPr wrap="square" lIns="91425" tIns="91425" rIns="91425" bIns="91425" anchor="b" anchorCtr="0">
            <a:noAutofit/>
          </a:bodyPr>
          <a:lstStyle/>
          <a:p>
            <a:pPr lvl="0">
              <a:spcBef>
                <a:spcPts val="0"/>
              </a:spcBef>
              <a:buNone/>
            </a:pPr>
            <a:r>
              <a:rPr lang="en-US" sz="3500"/>
              <a:t>How to record an APS Call in ADRC</a:t>
            </a:r>
          </a:p>
        </p:txBody>
      </p:sp>
      <p:sp>
        <p:nvSpPr>
          <p:cNvPr id="391" name="Shape 391"/>
          <p:cNvSpPr txBox="1">
            <a:spLocks noGrp="1"/>
          </p:cNvSpPr>
          <p:nvPr>
            <p:ph type="body" idx="1"/>
          </p:nvPr>
        </p:nvSpPr>
        <p:spPr>
          <a:xfrm>
            <a:off x="838200" y="2315425"/>
            <a:ext cx="7692900" cy="3771000"/>
          </a:xfrm>
          <a:prstGeom prst="rect">
            <a:avLst/>
          </a:prstGeom>
        </p:spPr>
        <p:txBody>
          <a:bodyPr wrap="square" lIns="91425" tIns="91425" rIns="91425" bIns="91425" anchor="t" anchorCtr="0">
            <a:noAutofit/>
          </a:bodyPr>
          <a:lstStyle/>
          <a:p>
            <a:pPr marL="457200" lvl="0" indent="-381000" rtl="0">
              <a:lnSpc>
                <a:spcPct val="115000"/>
              </a:lnSpc>
              <a:spcBef>
                <a:spcPts val="0"/>
              </a:spcBef>
              <a:buClr>
                <a:srgbClr val="000000"/>
              </a:buClr>
              <a:buSzPct val="100000"/>
              <a:buFont typeface="Arial"/>
              <a:buChar char="●"/>
            </a:pPr>
            <a:r>
              <a:rPr lang="en-US" sz="2400">
                <a:solidFill>
                  <a:srgbClr val="0000FF"/>
                </a:solidFill>
              </a:rPr>
              <a:t>Initial APS report</a:t>
            </a:r>
            <a:r>
              <a:rPr lang="en-US" sz="2400">
                <a:solidFill>
                  <a:srgbClr val="000000"/>
                </a:solidFill>
              </a:rPr>
              <a:t> </a:t>
            </a:r>
            <a:r>
              <a:rPr lang="en-US" sz="2400">
                <a:solidFill>
                  <a:srgbClr val="444444"/>
                </a:solidFill>
              </a:rPr>
              <a:t>(ie., we took the call, sending report to APS, etc.):</a:t>
            </a:r>
          </a:p>
          <a:p>
            <a:pPr marL="914400" lvl="1" indent="-381000" rtl="0">
              <a:lnSpc>
                <a:spcPct val="115000"/>
              </a:lnSpc>
              <a:spcBef>
                <a:spcPts val="0"/>
              </a:spcBef>
              <a:buClr>
                <a:srgbClr val="000000"/>
              </a:buClr>
              <a:buSzPct val="100000"/>
              <a:buFont typeface="Courier New"/>
              <a:buChar char="o"/>
            </a:pPr>
            <a:r>
              <a:rPr lang="en-US">
                <a:solidFill>
                  <a:srgbClr val="444444"/>
                </a:solidFill>
              </a:rPr>
              <a:t>Narration in ADRC Call Module:</a:t>
            </a:r>
          </a:p>
          <a:p>
            <a:pPr marL="1371600" lvl="2" indent="-381000" rtl="0">
              <a:lnSpc>
                <a:spcPct val="115000"/>
              </a:lnSpc>
              <a:spcBef>
                <a:spcPts val="0"/>
              </a:spcBef>
              <a:buClr>
                <a:srgbClr val="000000"/>
              </a:buClr>
              <a:buSzPct val="100000"/>
              <a:buFont typeface="Wingdings"/>
              <a:buChar char="§"/>
            </a:pPr>
            <a:r>
              <a:rPr lang="en-US" sz="2400" b="1" i="1">
                <a:solidFill>
                  <a:srgbClr val="444444"/>
                </a:solidFill>
              </a:rPr>
              <a:t>ONLY</a:t>
            </a:r>
            <a:r>
              <a:rPr lang="en-US" sz="2400">
                <a:solidFill>
                  <a:srgbClr val="444444"/>
                </a:solidFill>
              </a:rPr>
              <a:t> narrate </a:t>
            </a:r>
            <a:r>
              <a:rPr lang="en-US" sz="2400" b="1">
                <a:solidFill>
                  <a:srgbClr val="444444"/>
                </a:solidFill>
              </a:rPr>
              <a:t>"Referred to APS"</a:t>
            </a:r>
            <a:r>
              <a:rPr lang="en-US" sz="2400">
                <a:solidFill>
                  <a:srgbClr val="444444"/>
                </a:solidFill>
              </a:rPr>
              <a:t> in the Narration Box.</a:t>
            </a:r>
          </a:p>
          <a:p>
            <a:pPr marL="1371600" lvl="2" indent="-381000" rtl="0">
              <a:lnSpc>
                <a:spcPct val="115000"/>
              </a:lnSpc>
              <a:spcBef>
                <a:spcPts val="0"/>
              </a:spcBef>
              <a:buClr>
                <a:srgbClr val="000000"/>
              </a:buClr>
              <a:buSzPct val="100000"/>
              <a:buFont typeface="Wingdings"/>
              <a:buChar char="§"/>
            </a:pPr>
            <a:r>
              <a:rPr lang="en-US" sz="2400">
                <a:solidFill>
                  <a:srgbClr val="444444"/>
                </a:solidFill>
              </a:rPr>
              <a:t>Any information that could pose as a threat to staff doing a home visit (ie: guns, dogs, etc.) should be narrated in your email to APS.</a:t>
            </a:r>
          </a:p>
          <a:p>
            <a:pPr marL="0" lvl="0" indent="0" algn="ctr" rtl="0">
              <a:lnSpc>
                <a:spcPct val="115000"/>
              </a:lnSpc>
              <a:spcBef>
                <a:spcPts val="0"/>
              </a:spcBef>
              <a:buNone/>
            </a:pPr>
            <a:r>
              <a:rPr lang="en-US" sz="1400" b="1">
                <a:solidFill>
                  <a:srgbClr val="FF0000"/>
                </a:solidFill>
                <a:highlight>
                  <a:srgbClr val="FFFFFF"/>
                </a:highlight>
              </a:rPr>
              <a:t>Continued on next slide</a:t>
            </a:r>
          </a:p>
          <a:p>
            <a:pPr marL="0" lvl="0" indent="0" rtl="0">
              <a:lnSpc>
                <a:spcPct val="115000"/>
              </a:lnSpc>
              <a:spcBef>
                <a:spcPts val="0"/>
              </a:spcBef>
              <a:buNone/>
            </a:pPr>
            <a:endParaRPr sz="1100">
              <a:solidFill>
                <a:srgbClr val="444444"/>
              </a:solidFill>
              <a:highlight>
                <a:srgbClr val="F3F3F3"/>
              </a:highlight>
            </a:endParaRPr>
          </a:p>
          <a:p>
            <a:pPr lvl="0">
              <a:spcBef>
                <a:spcPts val="0"/>
              </a:spcBef>
              <a:buNone/>
            </a:pPr>
            <a:endParaRPr/>
          </a:p>
        </p:txBody>
      </p:sp>
      <p:sp>
        <p:nvSpPr>
          <p:cNvPr id="392" name="Shape 392"/>
          <p:cNvSpPr txBox="1">
            <a:spLocks noGrp="1"/>
          </p:cNvSpPr>
          <p:nvPr>
            <p:ph type="sldNum" idx="12"/>
          </p:nvPr>
        </p:nvSpPr>
        <p:spPr>
          <a:xfrm>
            <a:off x="84138" y="6242050"/>
            <a:ext cx="587400" cy="489000"/>
          </a:xfrm>
          <a:prstGeom prst="rect">
            <a:avLst/>
          </a:prstGeom>
        </p:spPr>
        <p:txBody>
          <a:bodyPr wrap="square" lIns="91425" tIns="45700" rIns="91425" bIns="45700" anchor="b" anchorCtr="1">
            <a:noAutofit/>
          </a:bodyPr>
          <a:lstStyle/>
          <a:p>
            <a:pPr lvl="0">
              <a:spcBef>
                <a:spcPts val="0"/>
              </a:spcBef>
              <a:buNone/>
            </a:pPr>
            <a:fld id="{00000000-1234-1234-1234-123412341234}" type="slidenum">
              <a:rPr lang="en-US"/>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Shape 398"/>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rgbClr val="C00000"/>
                </a:solidFill>
                <a:latin typeface="Arial"/>
                <a:ea typeface="Arial"/>
                <a:cs typeface="Arial"/>
                <a:sym typeface="Arial"/>
              </a:rPr>
              <a:t>Do Not Narrate…</a:t>
            </a:r>
          </a:p>
        </p:txBody>
      </p:sp>
      <p:sp>
        <p:nvSpPr>
          <p:cNvPr id="399" name="Shape 399"/>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31</a:t>
            </a:fld>
            <a:endParaRPr lang="en-US" sz="2600" b="1">
              <a:solidFill>
                <a:schemeClr val="lt1"/>
              </a:solidFill>
              <a:latin typeface="Arial"/>
              <a:ea typeface="Arial"/>
              <a:cs typeface="Arial"/>
              <a:sym typeface="Arial"/>
            </a:endParaRPr>
          </a:p>
        </p:txBody>
      </p:sp>
      <p:sp>
        <p:nvSpPr>
          <p:cNvPr id="400" name="Shape 400"/>
          <p:cNvSpPr/>
          <p:nvPr/>
        </p:nvSpPr>
        <p:spPr>
          <a:xfrm>
            <a:off x="1367000" y="2844925"/>
            <a:ext cx="6310500" cy="31146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Clr>
                <a:srgbClr val="FF0000"/>
              </a:buClr>
              <a:buSzPct val="25000"/>
              <a:buFont typeface="Arial"/>
              <a:buNone/>
            </a:pPr>
            <a:r>
              <a:rPr lang="en-US" sz="4800" b="1" i="0" u="none" strike="noStrike" cap="none">
                <a:solidFill>
                  <a:srgbClr val="FF0000"/>
                </a:solidFill>
                <a:latin typeface="Arial"/>
                <a:ea typeface="Arial"/>
                <a:cs typeface="Arial"/>
                <a:sym typeface="Arial"/>
              </a:rPr>
              <a:t>HIV or AIDS</a:t>
            </a:r>
          </a:p>
          <a:p>
            <a:pPr marL="0" marR="0" lvl="0" indent="0" algn="l" rtl="0">
              <a:lnSpc>
                <a:spcPct val="90000"/>
              </a:lnSpc>
              <a:spcBef>
                <a:spcPts val="0"/>
              </a:spcBef>
              <a:spcAft>
                <a:spcPts val="0"/>
              </a:spcAft>
              <a:buClr>
                <a:srgbClr val="FF0000"/>
              </a:buClr>
              <a:buFont typeface="Arial"/>
              <a:buNone/>
            </a:pPr>
            <a:endParaRPr sz="4800" b="1">
              <a:solidFill>
                <a:srgbClr val="FF0000"/>
              </a:solidFill>
            </a:endParaRPr>
          </a:p>
          <a:p>
            <a:pPr marL="0" marR="0" lvl="0" indent="0" algn="l" rtl="0">
              <a:lnSpc>
                <a:spcPct val="90000"/>
              </a:lnSpc>
              <a:spcBef>
                <a:spcPts val="0"/>
              </a:spcBef>
              <a:spcAft>
                <a:spcPts val="0"/>
              </a:spcAft>
              <a:buClr>
                <a:srgbClr val="FF0000"/>
              </a:buClr>
              <a:buSzPct val="25000"/>
              <a:buFont typeface="Arial"/>
              <a:buNone/>
            </a:pPr>
            <a:r>
              <a:rPr lang="en-US" sz="4800" b="1">
                <a:solidFill>
                  <a:srgbClr val="FF0000"/>
                </a:solidFill>
              </a:rPr>
              <a:t>Domestic Violence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0"/>
                                        </p:tgtEl>
                                        <p:attrNameLst>
                                          <p:attrName>style.visibility</p:attrName>
                                        </p:attrNameLst>
                                      </p:cBhvr>
                                      <p:to>
                                        <p:strVal val="visible"/>
                                      </p:to>
                                    </p:set>
                                    <p:anim calcmode="lin" valueType="num">
                                      <p:cBhvr additive="base">
                                        <p:cTn id="7" dur="500"/>
                                        <p:tgtEl>
                                          <p:spTgt spid="40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Shape 406"/>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32</a:t>
            </a:fld>
            <a:endParaRPr lang="en-US" sz="2600" b="1">
              <a:solidFill>
                <a:schemeClr val="lt1"/>
              </a:solidFill>
              <a:latin typeface="Arial"/>
              <a:ea typeface="Arial"/>
              <a:cs typeface="Arial"/>
              <a:sym typeface="Arial"/>
            </a:endParaRPr>
          </a:p>
        </p:txBody>
      </p:sp>
      <p:sp>
        <p:nvSpPr>
          <p:cNvPr id="407" name="Shape 407"/>
          <p:cNvSpPr>
            <a:spLocks noGrp="1"/>
          </p:cNvSpPr>
          <p:nvPr>
            <p:ph type="title"/>
          </p:nvPr>
        </p:nvSpPr>
        <p:spPr>
          <a:xfrm>
            <a:off x="762000" y="852488"/>
            <a:ext cx="7924800" cy="1052512"/>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200" b="1" i="0" u="none" strike="noStrike" cap="none">
                <a:solidFill>
                  <a:srgbClr val="3366FF"/>
                </a:solidFill>
                <a:latin typeface="Arial"/>
                <a:ea typeface="Arial"/>
                <a:cs typeface="Arial"/>
                <a:sym typeface="Arial"/>
              </a:rPr>
              <a:t>Mental Health/Alcohol &amp; Drug Issues</a:t>
            </a:r>
          </a:p>
        </p:txBody>
      </p:sp>
      <p:sp>
        <p:nvSpPr>
          <p:cNvPr id="408" name="Shape 408"/>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0" marR="0" lvl="0" indent="0" algn="l" rtl="0">
              <a:lnSpc>
                <a:spcPct val="90000"/>
              </a:lnSpc>
              <a:spcBef>
                <a:spcPts val="0"/>
              </a:spcBef>
              <a:spcAft>
                <a:spcPts val="0"/>
              </a:spcAft>
              <a:buNone/>
            </a:pPr>
            <a:endParaRPr>
              <a:solidFill>
                <a:srgbClr val="005CBF"/>
              </a:solidFill>
            </a:endParaRPr>
          </a:p>
          <a:p>
            <a:pPr marL="342900" marR="0" lvl="0" indent="-342900" algn="l" rtl="0">
              <a:lnSpc>
                <a:spcPct val="90000"/>
              </a:lnSpc>
              <a:spcBef>
                <a:spcPts val="0"/>
              </a:spcBef>
              <a:spcAft>
                <a:spcPts val="0"/>
              </a:spcAft>
              <a:buClr>
                <a:schemeClr val="dk1"/>
              </a:buClr>
              <a:buSzPct val="75000"/>
              <a:buFont typeface="Noto Sans Symbols"/>
              <a:buChar char="●"/>
            </a:pPr>
            <a:r>
              <a:rPr lang="en-US" sz="2800" b="0" i="0" u="none" strike="noStrike" cap="none">
                <a:solidFill>
                  <a:srgbClr val="005CBF"/>
                </a:solidFill>
                <a:latin typeface="Arial"/>
                <a:ea typeface="Arial"/>
                <a:cs typeface="Arial"/>
                <a:sym typeface="Arial"/>
              </a:rPr>
              <a:t>Only a qualified professional can assess and diagnose addiction or mental illness.</a:t>
            </a:r>
          </a:p>
          <a:p>
            <a:pPr marL="342900" marR="0" lvl="0" indent="-342900" algn="l" rtl="0">
              <a:lnSpc>
                <a:spcPct val="90000"/>
              </a:lnSpc>
              <a:spcBef>
                <a:spcPts val="560"/>
              </a:spcBef>
              <a:spcAft>
                <a:spcPts val="0"/>
              </a:spcAft>
              <a:buClr>
                <a:schemeClr val="dk1"/>
              </a:buClr>
              <a:buSzPct val="75000"/>
              <a:buFont typeface="Noto Sans Symbols"/>
              <a:buNone/>
            </a:pPr>
            <a:endParaRPr sz="2800" b="0" i="0" u="none" strike="noStrike" cap="none">
              <a:solidFill>
                <a:srgbClr val="005CBF"/>
              </a:solidFill>
              <a:latin typeface="Arial"/>
              <a:ea typeface="Arial"/>
              <a:cs typeface="Arial"/>
              <a:sym typeface="Aria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08">
                                            <p:txEl>
                                              <p:pRg st="0" end="0"/>
                                            </p:txEl>
                                          </p:spTgt>
                                        </p:tgtEl>
                                        <p:attrNameLst>
                                          <p:attrName>style.visibility</p:attrName>
                                        </p:attrNameLst>
                                      </p:cBhvr>
                                      <p:to>
                                        <p:strVal val="visible"/>
                                      </p:to>
                                    </p:set>
                                    <p:animEffect transition="in" filter="fade">
                                      <p:cBhvr>
                                        <p:cTn id="7" dur="1000"/>
                                        <p:tgtEl>
                                          <p:spTgt spid="40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08">
                                            <p:txEl>
                                              <p:pRg st="1" end="1"/>
                                            </p:txEl>
                                          </p:spTgt>
                                        </p:tgtEl>
                                        <p:attrNameLst>
                                          <p:attrName>style.visibility</p:attrName>
                                        </p:attrNameLst>
                                      </p:cBhvr>
                                      <p:to>
                                        <p:strVal val="visible"/>
                                      </p:to>
                                    </p:set>
                                    <p:animEffect transition="in" filter="fade">
                                      <p:cBhvr>
                                        <p:cTn id="10" dur="1000"/>
                                        <p:tgtEl>
                                          <p:spTgt spid="408">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08">
                                            <p:txEl>
                                              <p:pRg st="2" end="2"/>
                                            </p:txEl>
                                          </p:spTgt>
                                        </p:tgtEl>
                                        <p:attrNameLst>
                                          <p:attrName>style.visibility</p:attrName>
                                        </p:attrNameLst>
                                      </p:cBhvr>
                                      <p:to>
                                        <p:strVal val="visible"/>
                                      </p:to>
                                    </p:set>
                                    <p:animEffect transition="in" filter="fade">
                                      <p:cBhvr>
                                        <p:cTn id="13" dur="1000"/>
                                        <p:tgtEl>
                                          <p:spTgt spid="40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Shape 413"/>
          <p:cNvSpPr>
            <a:spLocks noGrp="1"/>
          </p:cNvSpPr>
          <p:nvPr>
            <p:ph type="title"/>
          </p:nvPr>
        </p:nvSpPr>
        <p:spPr>
          <a:xfrm>
            <a:off x="762000" y="762000"/>
            <a:ext cx="83820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What Type of A&amp;D and Mental Health information Can be Narrated?</a:t>
            </a:r>
          </a:p>
        </p:txBody>
      </p:sp>
      <p:sp>
        <p:nvSpPr>
          <p:cNvPr id="414" name="Shape 414"/>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Client referrals for treatment, attended a treatment appointment.</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Self Disclosure of A&amp;D or Mental Health related information </a:t>
            </a:r>
          </a:p>
          <a:p>
            <a:pPr marL="342900" marR="0" lvl="0" indent="-342900" algn="l" rtl="0">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Narration must be limited to the minimum necessary information to communicate the issues</a:t>
            </a: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a:p>
            <a:pPr marL="742950" marR="0" lvl="1" indent="-285750" algn="l" rtl="0">
              <a:spcBef>
                <a:spcPts val="360"/>
              </a:spcBef>
              <a:spcAft>
                <a:spcPts val="0"/>
              </a:spcAft>
              <a:buClr>
                <a:schemeClr val="dk1"/>
              </a:buClr>
              <a:buSzPct val="75000"/>
              <a:buFont typeface="Arial"/>
              <a:buChar char="–"/>
            </a:pPr>
            <a:r>
              <a:rPr lang="en-US" sz="1800" b="0" i="0" u="none" strike="noStrike" cap="none">
                <a:solidFill>
                  <a:schemeClr val="dk1"/>
                </a:solidFill>
                <a:latin typeface="Arial"/>
                <a:ea typeface="Arial"/>
                <a:cs typeface="Arial"/>
                <a:sym typeface="Arial"/>
              </a:rPr>
              <a:t>Source SS Generic Program Information B.  Confidentiality</a:t>
            </a:r>
          </a:p>
        </p:txBody>
      </p:sp>
      <p:sp>
        <p:nvSpPr>
          <p:cNvPr id="415" name="Shape 415"/>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33</a:t>
            </a:fld>
            <a:endParaRPr lang="en-US" sz="2600" b="1">
              <a:solidFill>
                <a:schemeClr val="lt1"/>
              </a:solidFill>
              <a:latin typeface="Arial"/>
              <a:ea typeface="Arial"/>
              <a:cs typeface="Arial"/>
              <a:sym typeface="Arial"/>
            </a:endParaRPr>
          </a:p>
        </p:txBody>
      </p:sp>
    </p:spTree>
  </p:cSld>
  <p:clrMapOvr>
    <a:masterClrMapping/>
  </p:clrMapOvr>
  <p:transition spd="med">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Shape 421"/>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34</a:t>
            </a:fld>
            <a:endParaRPr lang="en-US" sz="2600" b="1">
              <a:solidFill>
                <a:schemeClr val="lt1"/>
              </a:solidFill>
              <a:latin typeface="Arial"/>
              <a:ea typeface="Arial"/>
              <a:cs typeface="Arial"/>
              <a:sym typeface="Arial"/>
            </a:endParaRPr>
          </a:p>
        </p:txBody>
      </p:sp>
      <p:sp>
        <p:nvSpPr>
          <p:cNvPr id="422" name="Shape 422"/>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rgbClr val="3366FF"/>
                </a:solidFill>
                <a:latin typeface="Arial"/>
                <a:ea typeface="Arial"/>
                <a:cs typeface="Arial"/>
                <a:sym typeface="Arial"/>
              </a:rPr>
              <a:t>Some Objective Examples</a:t>
            </a:r>
          </a:p>
        </p:txBody>
      </p:sp>
      <p:sp>
        <p:nvSpPr>
          <p:cNvPr id="423" name="Shape 423"/>
          <p:cNvSpPr txBox="1">
            <a:spLocks noGrp="1"/>
          </p:cNvSpPr>
          <p:nvPr>
            <p:ph type="body" idx="1"/>
          </p:nvPr>
        </p:nvSpPr>
        <p:spPr>
          <a:xfrm>
            <a:off x="838200" y="2551113"/>
            <a:ext cx="7693025" cy="3535362"/>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3200" b="0" i="0" u="none" strike="noStrike" cap="none">
                <a:solidFill>
                  <a:srgbClr val="004C4C"/>
                </a:solidFill>
                <a:latin typeface="Arial"/>
                <a:ea typeface="Arial"/>
                <a:cs typeface="Arial"/>
                <a:sym typeface="Arial"/>
              </a:rPr>
              <a:t>Client states she started drug rehab at XYZ on this date</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rgbClr val="004C4C"/>
                </a:solidFill>
                <a:latin typeface="Arial"/>
                <a:ea typeface="Arial"/>
                <a:cs typeface="Arial"/>
                <a:sym typeface="Arial"/>
              </a:rPr>
              <a:t>I smelled alcohol on his breath</a:t>
            </a:r>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rgbClr val="004C4C"/>
                </a:solidFill>
                <a:latin typeface="Arial"/>
                <a:ea typeface="Arial"/>
                <a:cs typeface="Arial"/>
                <a:sym typeface="Arial"/>
              </a:rPr>
              <a:t>Client was using obscenities.  A coworker in the next room came to the interview room and asked if I needed assistance.</a:t>
            </a:r>
          </a:p>
        </p:txBody>
      </p:sp>
      <p:pic>
        <p:nvPicPr>
          <p:cNvPr id="424" name="Shape 424" descr="0511-0809-2414-5608_Businessman_Giving_the_A-Ok_Sign_clipart_image"/>
          <p:cNvPicPr preferRelativeResize="0"/>
          <p:nvPr/>
        </p:nvPicPr>
        <p:blipFill rotWithShape="1">
          <a:blip r:embed="rId3">
            <a:alphaModFix/>
          </a:blip>
          <a:srcRect/>
          <a:stretch/>
        </p:blipFill>
        <p:spPr>
          <a:xfrm>
            <a:off x="7086600" y="0"/>
            <a:ext cx="1828800" cy="1771650"/>
          </a:xfrm>
          <a:prstGeom prst="rect">
            <a:avLst/>
          </a:prstGeom>
          <a:noFill/>
          <a:ln>
            <a:noFill/>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23">
                                            <p:txEl>
                                              <p:pRg st="0" end="0"/>
                                            </p:txEl>
                                          </p:spTgt>
                                        </p:tgtEl>
                                        <p:attrNameLst>
                                          <p:attrName>style.visibility</p:attrName>
                                        </p:attrNameLst>
                                      </p:cBhvr>
                                      <p:to>
                                        <p:strVal val="visible"/>
                                      </p:to>
                                    </p:set>
                                    <p:animEffect transition="in" filter="fade">
                                      <p:cBhvr>
                                        <p:cTn id="7" dur="2000"/>
                                        <p:tgtEl>
                                          <p:spTgt spid="42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23">
                                            <p:txEl>
                                              <p:pRg st="1" end="1"/>
                                            </p:txEl>
                                          </p:spTgt>
                                        </p:tgtEl>
                                        <p:attrNameLst>
                                          <p:attrName>style.visibility</p:attrName>
                                        </p:attrNameLst>
                                      </p:cBhvr>
                                      <p:to>
                                        <p:strVal val="visible"/>
                                      </p:to>
                                    </p:set>
                                    <p:animEffect transition="in" filter="fade">
                                      <p:cBhvr>
                                        <p:cTn id="10" dur="2000"/>
                                        <p:tgtEl>
                                          <p:spTgt spid="42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23">
                                            <p:txEl>
                                              <p:pRg st="2" end="2"/>
                                            </p:txEl>
                                          </p:spTgt>
                                        </p:tgtEl>
                                        <p:attrNameLst>
                                          <p:attrName>style.visibility</p:attrName>
                                        </p:attrNameLst>
                                      </p:cBhvr>
                                      <p:to>
                                        <p:strVal val="visible"/>
                                      </p:to>
                                    </p:set>
                                    <p:animEffect transition="in" filter="fade">
                                      <p:cBhvr>
                                        <p:cTn id="13" dur="2000"/>
                                        <p:tgtEl>
                                          <p:spTgt spid="4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429" name="Shape 429"/>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35</a:t>
            </a:fld>
            <a:endParaRPr lang="en-US" sz="2600" b="1">
              <a:solidFill>
                <a:schemeClr val="lt1"/>
              </a:solidFill>
              <a:latin typeface="Arial"/>
              <a:ea typeface="Arial"/>
              <a:cs typeface="Arial"/>
              <a:sym typeface="Arial"/>
            </a:endParaRPr>
          </a:p>
        </p:txBody>
      </p:sp>
      <p:sp>
        <p:nvSpPr>
          <p:cNvPr id="430" name="Shape 430"/>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chemeClr val="dk2"/>
                </a:solidFill>
                <a:latin typeface="Arial"/>
                <a:ea typeface="Arial"/>
                <a:cs typeface="Arial"/>
                <a:sym typeface="Arial"/>
              </a:rPr>
              <a:t>Example of what not to narrate:</a:t>
            </a:r>
          </a:p>
        </p:txBody>
      </p:sp>
      <p:sp>
        <p:nvSpPr>
          <p:cNvPr id="431" name="Shape 431"/>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Clt’s dx: an Auto Immune Disorder; Skin Cancer (melanoma) and h</a:t>
            </a:r>
            <a:r>
              <a:rPr lang="en-US"/>
              <a:t>e</a:t>
            </a:r>
            <a:r>
              <a:rPr lang="en-US" sz="2800" b="0" i="0" u="none" strike="noStrike" cap="none">
                <a:solidFill>
                  <a:schemeClr val="dk1"/>
                </a:solidFill>
                <a:latin typeface="Arial"/>
                <a:ea typeface="Arial"/>
                <a:cs typeface="Arial"/>
                <a:sym typeface="Arial"/>
              </a:rPr>
              <a:t> is Bipolar.</a:t>
            </a:r>
          </a:p>
          <a:p>
            <a:pPr marL="342900" marR="0" lvl="0" indent="-342900" algn="l" rtl="0">
              <a:lnSpc>
                <a:spcPct val="90000"/>
              </a:lnSpc>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a:p>
            <a:pPr marL="342900" marR="0" lvl="0" indent="-342900" algn="l" rtl="0">
              <a:lnSpc>
                <a:spcPct val="90000"/>
              </a:lnSpc>
              <a:spcBef>
                <a:spcPts val="640"/>
              </a:spcBef>
              <a:spcAft>
                <a:spcPts val="0"/>
              </a:spcAft>
              <a:buClr>
                <a:schemeClr val="dk1"/>
              </a:buClr>
              <a:buSzPct val="25000"/>
              <a:buFont typeface="Noto Sans Symbols"/>
              <a:buNone/>
            </a:pPr>
            <a:r>
              <a:rPr lang="en-US" sz="3200" b="1" i="0" u="none" strike="noStrike" cap="none">
                <a:solidFill>
                  <a:srgbClr val="3B773B"/>
                </a:solidFill>
                <a:latin typeface="Arial"/>
                <a:ea typeface="Arial"/>
                <a:cs typeface="Arial"/>
                <a:sym typeface="Arial"/>
              </a:rPr>
              <a:t>Example of what to narrate:</a:t>
            </a:r>
          </a:p>
          <a:p>
            <a:pPr marL="342900" marR="0" lvl="0" indent="-342900" algn="l" rtl="0">
              <a:lnSpc>
                <a:spcPct val="90000"/>
              </a:lnSpc>
              <a:spcBef>
                <a:spcPts val="560"/>
              </a:spcBef>
              <a:spcAft>
                <a:spcPts val="0"/>
              </a:spcAft>
              <a:buClr>
                <a:schemeClr val="dk1"/>
              </a:buClr>
              <a:buSzPct val="75000"/>
              <a:buFont typeface="Noto Sans Symbols"/>
              <a:buChar char="●"/>
            </a:pPr>
            <a:r>
              <a:rPr lang="en-US" sz="2800" b="0" i="0" u="none" strike="noStrike" cap="none">
                <a:solidFill>
                  <a:schemeClr val="dk1"/>
                </a:solidFill>
                <a:latin typeface="Arial"/>
                <a:ea typeface="Arial"/>
                <a:cs typeface="Arial"/>
                <a:sym typeface="Arial"/>
              </a:rPr>
              <a:t>John stated his mood fluctuates daily and it’s difficult for him to go for treatments when he doesn’t feel like getting out of bed.</a:t>
            </a:r>
          </a:p>
          <a:p>
            <a:pPr marL="342900" marR="0" lvl="0" indent="-342900" algn="l" rtl="0">
              <a:lnSpc>
                <a:spcPct val="90000"/>
              </a:lnSpc>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a:p>
            <a:pPr marL="342900" marR="0" lvl="0" indent="-342900" algn="l" rtl="0">
              <a:lnSpc>
                <a:spcPct val="90000"/>
              </a:lnSpc>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a:p>
            <a:pPr marL="342900" marR="0" lvl="0" indent="-342900" algn="l" rtl="0">
              <a:lnSpc>
                <a:spcPct val="90000"/>
              </a:lnSpc>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p:txBody>
      </p:sp>
    </p:spTree>
  </p:cSld>
  <p:clrMapOvr>
    <a:masterClrMapping/>
  </p:clrMapOvr>
  <p:transition spd="med">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Shape 437"/>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36</a:t>
            </a:fld>
            <a:endParaRPr lang="en-US" sz="2600" b="1">
              <a:solidFill>
                <a:schemeClr val="lt1"/>
              </a:solidFill>
              <a:latin typeface="Arial"/>
              <a:ea typeface="Arial"/>
              <a:cs typeface="Arial"/>
              <a:sym typeface="Arial"/>
            </a:endParaRPr>
          </a:p>
        </p:txBody>
      </p:sp>
      <p:sp>
        <p:nvSpPr>
          <p:cNvPr id="438" name="Shape 438"/>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rgbClr val="C00000"/>
                </a:solidFill>
                <a:latin typeface="Arial"/>
                <a:ea typeface="Arial"/>
                <a:cs typeface="Arial"/>
                <a:sym typeface="Arial"/>
              </a:rPr>
              <a:t>Be sure to narrate</a:t>
            </a:r>
          </a:p>
        </p:txBody>
      </p:sp>
      <p:sp>
        <p:nvSpPr>
          <p:cNvPr id="439" name="Shape 439"/>
          <p:cNvSpPr txBox="1">
            <a:spLocks noGrp="1"/>
          </p:cNvSpPr>
          <p:nvPr>
            <p:ph type="body" idx="1"/>
          </p:nvPr>
        </p:nvSpPr>
        <p:spPr>
          <a:xfrm>
            <a:off x="685800" y="2514600"/>
            <a:ext cx="7904163" cy="39624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When consumers refuse services</a:t>
            </a:r>
          </a:p>
          <a:p>
            <a:pPr marL="0" marR="0" lvl="0" indent="0" algn="l" rtl="0">
              <a:spcBef>
                <a:spcPts val="0"/>
              </a:spcBef>
              <a:spcAft>
                <a:spcPts val="0"/>
              </a:spcAft>
              <a:buNone/>
            </a:pPr>
            <a:endParaRPr sz="3200"/>
          </a:p>
          <a:p>
            <a:pPr marL="342900" marR="0" lvl="0" indent="-342900" algn="l" rtl="0">
              <a:spcBef>
                <a:spcPts val="64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When and why we are communicating with someone besides the consumer themselves </a:t>
            </a:r>
          </a:p>
        </p:txBody>
      </p:sp>
      <p:pic>
        <p:nvPicPr>
          <p:cNvPr id="440" name="Shape 440"/>
          <p:cNvPicPr preferRelativeResize="0"/>
          <p:nvPr/>
        </p:nvPicPr>
        <p:blipFill rotWithShape="1">
          <a:blip r:embed="rId3">
            <a:alphaModFix/>
          </a:blip>
          <a:srcRect/>
          <a:stretch/>
        </p:blipFill>
        <p:spPr>
          <a:xfrm>
            <a:off x="6227775" y="4532850"/>
            <a:ext cx="2362200" cy="2397000"/>
          </a:xfrm>
          <a:prstGeom prst="rect">
            <a:avLst/>
          </a:prstGeom>
          <a:noFill/>
          <a:ln>
            <a:noFill/>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39">
                                            <p:txEl>
                                              <p:pRg st="0" end="0"/>
                                            </p:txEl>
                                          </p:spTgt>
                                        </p:tgtEl>
                                        <p:attrNameLst>
                                          <p:attrName>style.visibility</p:attrName>
                                        </p:attrNameLst>
                                      </p:cBhvr>
                                      <p:to>
                                        <p:strVal val="visible"/>
                                      </p:to>
                                    </p:set>
                                    <p:animEffect transition="in" filter="fade">
                                      <p:cBhvr>
                                        <p:cTn id="7" dur="1000"/>
                                        <p:tgtEl>
                                          <p:spTgt spid="43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39">
                                            <p:txEl>
                                              <p:pRg st="1" end="1"/>
                                            </p:txEl>
                                          </p:spTgt>
                                        </p:tgtEl>
                                        <p:attrNameLst>
                                          <p:attrName>style.visibility</p:attrName>
                                        </p:attrNameLst>
                                      </p:cBhvr>
                                      <p:to>
                                        <p:strVal val="visible"/>
                                      </p:to>
                                    </p:set>
                                    <p:animEffect transition="in" filter="fade">
                                      <p:cBhvr>
                                        <p:cTn id="10" dur="1000"/>
                                        <p:tgtEl>
                                          <p:spTgt spid="43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39">
                                            <p:txEl>
                                              <p:pRg st="2" end="2"/>
                                            </p:txEl>
                                          </p:spTgt>
                                        </p:tgtEl>
                                        <p:attrNameLst>
                                          <p:attrName>style.visibility</p:attrName>
                                        </p:attrNameLst>
                                      </p:cBhvr>
                                      <p:to>
                                        <p:strVal val="visible"/>
                                      </p:to>
                                    </p:set>
                                    <p:animEffect transition="in" filter="fade">
                                      <p:cBhvr>
                                        <p:cTn id="13" dur="1000"/>
                                        <p:tgtEl>
                                          <p:spTgt spid="4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Shape 445"/>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37</a:t>
            </a:fld>
            <a:endParaRPr lang="en-US" sz="2600" b="1">
              <a:solidFill>
                <a:schemeClr val="lt1"/>
              </a:solidFill>
              <a:latin typeface="Arial"/>
              <a:ea typeface="Arial"/>
              <a:cs typeface="Arial"/>
              <a:sym typeface="Arial"/>
            </a:endParaRPr>
          </a:p>
        </p:txBody>
      </p:sp>
      <p:sp>
        <p:nvSpPr>
          <p:cNvPr id="446" name="Shape 446"/>
          <p:cNvSpPr txBox="1">
            <a:spLocks noGrp="1"/>
          </p:cNvSpPr>
          <p:nvPr>
            <p:ph type="body" idx="1"/>
          </p:nvPr>
        </p:nvSpPr>
        <p:spPr>
          <a:xfrm>
            <a:off x="838200" y="2209800"/>
            <a:ext cx="7692900" cy="37242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2800" b="0" i="0" u="none" strike="noStrike" cap="none">
                <a:solidFill>
                  <a:schemeClr val="dk1"/>
                </a:solidFill>
                <a:latin typeface="Arial"/>
                <a:ea typeface="Arial"/>
                <a:cs typeface="Arial"/>
                <a:sym typeface="Arial"/>
              </a:rPr>
              <a:t>                                      </a:t>
            </a: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a:p>
            <a:pPr marL="342900" marR="0" lvl="0" indent="-342900" algn="l" rtl="0">
              <a:spcBef>
                <a:spcPts val="560"/>
              </a:spcBef>
              <a:spcAft>
                <a:spcPts val="0"/>
              </a:spcAft>
              <a:buClr>
                <a:schemeClr val="dk1"/>
              </a:buClr>
              <a:buSzPct val="75000"/>
              <a:buFont typeface="Noto Sans Symbols"/>
              <a:buNone/>
            </a:pPr>
            <a:endParaRPr sz="2800" b="0" i="0" u="none" strike="noStrike" cap="none">
              <a:solidFill>
                <a:schemeClr val="dk1"/>
              </a:solidFill>
              <a:latin typeface="Arial"/>
              <a:ea typeface="Arial"/>
              <a:cs typeface="Arial"/>
              <a:sym typeface="Arial"/>
            </a:endParaRPr>
          </a:p>
        </p:txBody>
      </p:sp>
      <p:pic>
        <p:nvPicPr>
          <p:cNvPr id="447" name="Shape 447" descr="bee-thank-you-sign"/>
          <p:cNvPicPr preferRelativeResize="0"/>
          <p:nvPr/>
        </p:nvPicPr>
        <p:blipFill rotWithShape="1">
          <a:blip r:embed="rId3">
            <a:alphaModFix/>
          </a:blip>
          <a:srcRect/>
          <a:stretch/>
        </p:blipFill>
        <p:spPr>
          <a:xfrm>
            <a:off x="2477725" y="2593975"/>
            <a:ext cx="3810000" cy="3648000"/>
          </a:xfrm>
          <a:prstGeom prst="rect">
            <a:avLst/>
          </a:prstGeom>
          <a:noFill/>
          <a:ln>
            <a:noFill/>
          </a:ln>
        </p:spPr>
      </p:pic>
      <p:sp>
        <p:nvSpPr>
          <p:cNvPr id="448" name="Shape 448"/>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a:t>The End!</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7"/>
                                        </p:tgtEl>
                                        <p:attrNameLst>
                                          <p:attrName>style.visibility</p:attrName>
                                        </p:attrNameLst>
                                      </p:cBhvr>
                                      <p:to>
                                        <p:strVal val="visible"/>
                                      </p:to>
                                    </p:set>
                                    <p:anim calcmode="lin" valueType="num">
                                      <p:cBhvr additive="base">
                                        <p:cTn id="7" dur="500"/>
                                        <p:tgtEl>
                                          <p:spTgt spid="4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4</a:t>
            </a:fld>
            <a:endParaRPr lang="en-US" sz="2600" b="1">
              <a:solidFill>
                <a:schemeClr val="lt1"/>
              </a:solidFill>
              <a:latin typeface="Arial"/>
              <a:ea typeface="Arial"/>
              <a:cs typeface="Arial"/>
              <a:sym typeface="Arial"/>
            </a:endParaRPr>
          </a:p>
        </p:txBody>
      </p:sp>
      <p:sp>
        <p:nvSpPr>
          <p:cNvPr id="128" name="Shape 128"/>
          <p:cNvSpPr>
            <a:spLocks noGrp="1"/>
          </p:cNvSpPr>
          <p:nvPr>
            <p:ph type="title"/>
          </p:nvPr>
        </p:nvSpPr>
        <p:spPr>
          <a:xfrm>
            <a:off x="762000" y="762000"/>
            <a:ext cx="7924800" cy="1143000"/>
          </a:xfrm>
          <a:prstGeom prst="roundRect">
            <a:avLst>
              <a:gd name="adj" fmla="val 21667"/>
            </a:avLst>
          </a:prstGeom>
          <a:noFill/>
          <a:ln>
            <a:noFill/>
          </a:ln>
        </p:spPr>
        <p:txBody>
          <a:bodyPr wrap="square" lIns="91425" tIns="45700" rIns="91425" bIns="45700" anchor="b" anchorCtr="0">
            <a:noAutofit/>
          </a:bodyPr>
          <a:lstStyle/>
          <a:p>
            <a:pPr marL="0" marR="0" lvl="0" indent="0" algn="l" rtl="0">
              <a:lnSpc>
                <a:spcPct val="90000"/>
              </a:lnSpc>
              <a:spcBef>
                <a:spcPts val="0"/>
              </a:spcBef>
              <a:spcAft>
                <a:spcPts val="0"/>
              </a:spcAft>
              <a:buSzPct val="25000"/>
              <a:buNone/>
            </a:pPr>
            <a:r>
              <a:rPr lang="en-US" sz="3600" b="1" i="0" u="none" strike="noStrike" cap="none">
                <a:solidFill>
                  <a:srgbClr val="0066CC"/>
                </a:solidFill>
                <a:latin typeface="Arial"/>
                <a:ea typeface="Arial"/>
                <a:cs typeface="Arial"/>
                <a:sym typeface="Arial"/>
              </a:rPr>
              <a:t>Narration is YOUR Responsibility</a:t>
            </a:r>
          </a:p>
        </p:txBody>
      </p:sp>
      <p:sp>
        <p:nvSpPr>
          <p:cNvPr id="129" name="Shape 129"/>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3200" b="0" i="0" u="none" strike="noStrike" cap="none">
                <a:solidFill>
                  <a:schemeClr val="dk1"/>
                </a:solidFill>
                <a:latin typeface="Arial"/>
                <a:ea typeface="Arial"/>
                <a:cs typeface="Arial"/>
                <a:sym typeface="Arial"/>
              </a:rPr>
              <a:t>Narration is a chronological record of any contact or action that affects client services or situation</a:t>
            </a:r>
          </a:p>
          <a:p>
            <a:pPr marL="342900" marR="0" lvl="0" indent="-342900" algn="l" rtl="0">
              <a:spcBef>
                <a:spcPts val="640"/>
              </a:spcBef>
              <a:spcAft>
                <a:spcPts val="0"/>
              </a:spcAft>
              <a:buClr>
                <a:schemeClr val="dk1"/>
              </a:buClr>
              <a:buSzPct val="75000"/>
              <a:buFont typeface="Noto Sans Symbols"/>
              <a:buChar char="●"/>
            </a:pPr>
            <a:r>
              <a:rPr lang="en-US" sz="3200" b="1" i="0" u="none" strike="noStrike" cap="none">
                <a:solidFill>
                  <a:srgbClr val="FF0000"/>
                </a:solidFill>
                <a:latin typeface="Arial"/>
                <a:ea typeface="Arial"/>
                <a:cs typeface="Arial"/>
                <a:sym typeface="Arial"/>
              </a:rPr>
              <a:t>IF IT’S NOT NARRATED, </a:t>
            </a:r>
          </a:p>
          <a:p>
            <a:pPr marL="0" marR="0" lvl="1" indent="0" algn="l" rtl="0">
              <a:spcBef>
                <a:spcPts val="880"/>
              </a:spcBef>
              <a:spcAft>
                <a:spcPts val="0"/>
              </a:spcAft>
              <a:buClr>
                <a:schemeClr val="dk1"/>
              </a:buClr>
              <a:buSzPct val="25000"/>
              <a:buFont typeface="Arial"/>
              <a:buNone/>
            </a:pPr>
            <a:r>
              <a:rPr lang="en-US" sz="4400" b="1">
                <a:solidFill>
                  <a:srgbClr val="FF0000"/>
                </a:solidFill>
              </a:rPr>
              <a:t> </a:t>
            </a:r>
            <a:r>
              <a:rPr lang="en-US" sz="4400" b="1" i="0" u="none" strike="noStrike" cap="none">
                <a:solidFill>
                  <a:srgbClr val="FF0000"/>
                </a:solidFill>
                <a:latin typeface="Arial"/>
                <a:ea typeface="Arial"/>
                <a:cs typeface="Arial"/>
                <a:sym typeface="Arial"/>
              </a:rPr>
              <a:t>IT DIDN’T HAPPEN!!!</a:t>
            </a:r>
          </a:p>
        </p:txBody>
      </p:sp>
      <p:pic>
        <p:nvPicPr>
          <p:cNvPr id="130" name="Shape 130" descr="C:\Users\devlins\Downloads\MP900422224.JPG"/>
          <p:cNvPicPr preferRelativeResize="0"/>
          <p:nvPr/>
        </p:nvPicPr>
        <p:blipFill rotWithShape="1">
          <a:blip r:embed="rId3">
            <a:alphaModFix/>
          </a:blip>
          <a:srcRect/>
          <a:stretch/>
        </p:blipFill>
        <p:spPr>
          <a:xfrm>
            <a:off x="6553200" y="3505200"/>
            <a:ext cx="1931988" cy="2895600"/>
          </a:xfrm>
          <a:prstGeom prst="rect">
            <a:avLst/>
          </a:prstGeom>
          <a:noFill/>
          <a:ln>
            <a:noFill/>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130"/>
                                        </p:tgtEl>
                                        <p:attrNameLst>
                                          <p:attrName>ppt_y</p:attrName>
                                        </p:attrNameLst>
                                      </p:cBhvr>
                                      <p:tavLst>
                                        <p:tav tm="0">
                                          <p:val>
                                            <p:strVal val="#ppt_y"/>
                                          </p:val>
                                        </p:tav>
                                        <p:tav tm="100000">
                                          <p:val>
                                            <p:strVal val="#ppt_y+1"/>
                                          </p:val>
                                        </p:tav>
                                      </p:tavLst>
                                    </p:anim>
                                    <p:set>
                                      <p:cBhvr>
                                        <p:cTn id="7" dur="1" fill="hold">
                                          <p:stCondLst>
                                            <p:cond delay="500"/>
                                          </p:stCondLst>
                                        </p:cTn>
                                        <p:tgtEl>
                                          <p:spTgt spid="1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sldNum" idx="12"/>
          </p:nvPr>
        </p:nvSpPr>
        <p:spPr>
          <a:xfrm>
            <a:off x="84138" y="6242050"/>
            <a:ext cx="587400" cy="48900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5</a:t>
            </a:fld>
            <a:endParaRPr lang="en-US" sz="2600" b="1">
              <a:solidFill>
                <a:schemeClr val="lt1"/>
              </a:solidFill>
              <a:latin typeface="Arial"/>
              <a:ea typeface="Arial"/>
              <a:cs typeface="Arial"/>
              <a:sym typeface="Arial"/>
            </a:endParaRPr>
          </a:p>
        </p:txBody>
      </p:sp>
      <p:grpSp>
        <p:nvGrpSpPr>
          <p:cNvPr id="136" name="Shape 136"/>
          <p:cNvGrpSpPr/>
          <p:nvPr/>
        </p:nvGrpSpPr>
        <p:grpSpPr>
          <a:xfrm>
            <a:off x="991199" y="3048813"/>
            <a:ext cx="7923600" cy="3097172"/>
            <a:chOff x="599" y="712013"/>
            <a:chExt cx="7923600" cy="3097172"/>
          </a:xfrm>
        </p:grpSpPr>
        <p:sp>
          <p:nvSpPr>
            <p:cNvPr id="137" name="Shape 137"/>
            <p:cNvSpPr/>
            <p:nvPr/>
          </p:nvSpPr>
          <p:spPr>
            <a:xfrm>
              <a:off x="599" y="712013"/>
              <a:ext cx="2580977" cy="3097172"/>
            </a:xfrm>
            <a:prstGeom prst="roundRect">
              <a:avLst>
                <a:gd name="adj" fmla="val 5000"/>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38" name="Shape 138"/>
            <p:cNvSpPr txBox="1"/>
            <p:nvPr/>
          </p:nvSpPr>
          <p:spPr>
            <a:xfrm rot="-5400000">
              <a:off x="-1011143" y="1723756"/>
              <a:ext cx="2539681" cy="516195"/>
            </a:xfrm>
            <a:prstGeom prst="rect">
              <a:avLst/>
            </a:prstGeom>
            <a:noFill/>
            <a:ln>
              <a:noFill/>
            </a:ln>
          </p:spPr>
          <p:txBody>
            <a:bodyPr wrap="square" lIns="0" tIns="78850" rIns="102225" bIns="0" anchor="t" anchorCtr="0">
              <a:noAutofit/>
            </a:bodyPr>
            <a:lstStyle/>
            <a:p>
              <a:pPr marL="0" marR="0" lvl="0" indent="0" algn="r" rtl="0">
                <a:lnSpc>
                  <a:spcPct val="90000"/>
                </a:lnSpc>
                <a:spcBef>
                  <a:spcPts val="0"/>
                </a:spcBef>
                <a:spcAft>
                  <a:spcPts val="0"/>
                </a:spcAft>
                <a:buSzPct val="25000"/>
                <a:buNone/>
              </a:pPr>
              <a:r>
                <a:rPr lang="en-US" sz="2300" b="1">
                  <a:solidFill>
                    <a:srgbClr val="005CBF"/>
                  </a:solidFill>
                  <a:latin typeface="Arial"/>
                  <a:ea typeface="Arial"/>
                  <a:cs typeface="Arial"/>
                  <a:sym typeface="Arial"/>
                </a:rPr>
                <a:t>Narration </a:t>
              </a:r>
            </a:p>
          </p:txBody>
        </p:sp>
        <p:sp>
          <p:nvSpPr>
            <p:cNvPr id="139" name="Shape 139"/>
            <p:cNvSpPr/>
            <p:nvPr/>
          </p:nvSpPr>
          <p:spPr>
            <a:xfrm>
              <a:off x="516795" y="712013"/>
              <a:ext cx="1922828" cy="3097172"/>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140" name="Shape 140"/>
            <p:cNvSpPr txBox="1"/>
            <p:nvPr/>
          </p:nvSpPr>
          <p:spPr>
            <a:xfrm>
              <a:off x="516795" y="712013"/>
              <a:ext cx="1922828" cy="3097172"/>
            </a:xfrm>
            <a:prstGeom prst="rect">
              <a:avLst/>
            </a:prstGeom>
            <a:noFill/>
            <a:ln>
              <a:noFill/>
            </a:ln>
          </p:spPr>
          <p:txBody>
            <a:bodyPr wrap="square" lIns="0" tIns="109725" rIns="0" bIns="0" anchor="t" anchorCtr="0">
              <a:noAutofit/>
            </a:bodyPr>
            <a:lstStyle/>
            <a:p>
              <a:pPr marL="0" marR="0" lvl="0" indent="0" algn="l" rtl="0">
                <a:lnSpc>
                  <a:spcPct val="90000"/>
                </a:lnSpc>
                <a:spcBef>
                  <a:spcPts val="0"/>
                </a:spcBef>
                <a:spcAft>
                  <a:spcPts val="0"/>
                </a:spcAft>
                <a:buSzPct val="25000"/>
                <a:buNone/>
              </a:pPr>
              <a:r>
                <a:rPr lang="en-US" sz="3200">
                  <a:solidFill>
                    <a:schemeClr val="lt1"/>
                  </a:solidFill>
                  <a:latin typeface="Arial"/>
                  <a:ea typeface="Arial"/>
                  <a:cs typeface="Arial"/>
                  <a:sym typeface="Arial"/>
                </a:rPr>
                <a:t> Should be done regularly</a:t>
              </a:r>
            </a:p>
          </p:txBody>
        </p:sp>
        <p:sp>
          <p:nvSpPr>
            <p:cNvPr id="141" name="Shape 141"/>
            <p:cNvSpPr/>
            <p:nvPr/>
          </p:nvSpPr>
          <p:spPr>
            <a:xfrm>
              <a:off x="2671911" y="712013"/>
              <a:ext cx="2580977" cy="3097172"/>
            </a:xfrm>
            <a:prstGeom prst="roundRect">
              <a:avLst>
                <a:gd name="adj" fmla="val 5000"/>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2" name="Shape 142"/>
            <p:cNvSpPr txBox="1"/>
            <p:nvPr/>
          </p:nvSpPr>
          <p:spPr>
            <a:xfrm rot="-5400000">
              <a:off x="1660168" y="1723756"/>
              <a:ext cx="2539681" cy="516195"/>
            </a:xfrm>
            <a:prstGeom prst="rect">
              <a:avLst/>
            </a:prstGeom>
            <a:noFill/>
            <a:ln>
              <a:noFill/>
            </a:ln>
          </p:spPr>
          <p:txBody>
            <a:bodyPr wrap="square" lIns="0" tIns="78850" rIns="102225" bIns="0" anchor="t" anchorCtr="0">
              <a:noAutofit/>
            </a:bodyPr>
            <a:lstStyle/>
            <a:p>
              <a:pPr marL="0" marR="0" lvl="0" indent="0" algn="r" rtl="0">
                <a:lnSpc>
                  <a:spcPct val="90000"/>
                </a:lnSpc>
                <a:spcBef>
                  <a:spcPts val="0"/>
                </a:spcBef>
                <a:spcAft>
                  <a:spcPts val="0"/>
                </a:spcAft>
                <a:buSzPct val="25000"/>
                <a:buNone/>
              </a:pPr>
              <a:r>
                <a:rPr lang="en-US" sz="2300" b="1">
                  <a:solidFill>
                    <a:srgbClr val="005CBF"/>
                  </a:solidFill>
                  <a:latin typeface="Arial"/>
                  <a:ea typeface="Arial"/>
                  <a:cs typeface="Arial"/>
                  <a:sym typeface="Arial"/>
                </a:rPr>
                <a:t>When</a:t>
              </a:r>
            </a:p>
          </p:txBody>
        </p:sp>
        <p:sp>
          <p:nvSpPr>
            <p:cNvPr id="143" name="Shape 143"/>
            <p:cNvSpPr/>
            <p:nvPr/>
          </p:nvSpPr>
          <p:spPr>
            <a:xfrm rot="5400000">
              <a:off x="2457210" y="3173838"/>
              <a:ext cx="455211" cy="387146"/>
            </a:xfrm>
            <a:prstGeom prst="flowChartExtract">
              <a:avLst/>
            </a:prstGeom>
            <a:solidFill>
              <a:schemeClr val="lt1"/>
            </a:solidFill>
            <a:ln w="25400" cap="flat" cmpd="sng">
              <a:solidFill>
                <a:srgbClr val="31CBC9"/>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4" name="Shape 144"/>
            <p:cNvSpPr/>
            <p:nvPr/>
          </p:nvSpPr>
          <p:spPr>
            <a:xfrm>
              <a:off x="3188106" y="712013"/>
              <a:ext cx="1922828" cy="3097172"/>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145" name="Shape 145"/>
            <p:cNvSpPr txBox="1"/>
            <p:nvPr/>
          </p:nvSpPr>
          <p:spPr>
            <a:xfrm>
              <a:off x="3188106" y="712013"/>
              <a:ext cx="1922828" cy="3097172"/>
            </a:xfrm>
            <a:prstGeom prst="rect">
              <a:avLst/>
            </a:prstGeom>
            <a:noFill/>
            <a:ln>
              <a:noFill/>
            </a:ln>
          </p:spPr>
          <p:txBody>
            <a:bodyPr wrap="square" lIns="0" tIns="109725" rIns="0" bIns="0" anchor="t" anchorCtr="0">
              <a:noAutofit/>
            </a:bodyPr>
            <a:lstStyle/>
            <a:p>
              <a:pPr marL="0" marR="0" lvl="0" indent="0" algn="l" rtl="0">
                <a:lnSpc>
                  <a:spcPct val="90000"/>
                </a:lnSpc>
                <a:spcBef>
                  <a:spcPts val="0"/>
                </a:spcBef>
                <a:spcAft>
                  <a:spcPts val="0"/>
                </a:spcAft>
                <a:buSzPct val="25000"/>
                <a:buNone/>
              </a:pPr>
              <a:r>
                <a:rPr lang="en-US" sz="3200">
                  <a:solidFill>
                    <a:schemeClr val="lt1"/>
                  </a:solidFill>
                  <a:latin typeface="Arial"/>
                  <a:ea typeface="Arial"/>
                  <a:cs typeface="Arial"/>
                  <a:sym typeface="Arial"/>
                </a:rPr>
                <a:t>Within three days of contact</a:t>
              </a:r>
            </a:p>
          </p:txBody>
        </p:sp>
        <p:sp>
          <p:nvSpPr>
            <p:cNvPr id="146" name="Shape 146"/>
            <p:cNvSpPr/>
            <p:nvPr/>
          </p:nvSpPr>
          <p:spPr>
            <a:xfrm>
              <a:off x="5343222" y="712013"/>
              <a:ext cx="2580977" cy="3097172"/>
            </a:xfrm>
            <a:prstGeom prst="roundRect">
              <a:avLst>
                <a:gd name="adj" fmla="val 5000"/>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7" name="Shape 147"/>
            <p:cNvSpPr txBox="1"/>
            <p:nvPr/>
          </p:nvSpPr>
          <p:spPr>
            <a:xfrm rot="-5400000">
              <a:off x="4331479" y="1723756"/>
              <a:ext cx="2539681" cy="516195"/>
            </a:xfrm>
            <a:prstGeom prst="rect">
              <a:avLst/>
            </a:prstGeom>
            <a:noFill/>
            <a:ln>
              <a:noFill/>
            </a:ln>
          </p:spPr>
          <p:txBody>
            <a:bodyPr wrap="square" lIns="0" tIns="78850" rIns="102225" bIns="0" anchor="t" anchorCtr="0">
              <a:noAutofit/>
            </a:bodyPr>
            <a:lstStyle/>
            <a:p>
              <a:pPr marL="0" marR="0" lvl="0" indent="0" algn="r" rtl="0">
                <a:lnSpc>
                  <a:spcPct val="90000"/>
                </a:lnSpc>
                <a:spcBef>
                  <a:spcPts val="0"/>
                </a:spcBef>
                <a:spcAft>
                  <a:spcPts val="0"/>
                </a:spcAft>
                <a:buSzPct val="25000"/>
                <a:buNone/>
              </a:pPr>
              <a:r>
                <a:rPr lang="en-US" sz="2300" b="1">
                  <a:solidFill>
                    <a:srgbClr val="005CBF"/>
                  </a:solidFill>
                  <a:latin typeface="Arial"/>
                  <a:ea typeface="Arial"/>
                  <a:cs typeface="Arial"/>
                  <a:sym typeface="Arial"/>
                </a:rPr>
                <a:t>Multiple contacts</a:t>
              </a:r>
            </a:p>
          </p:txBody>
        </p:sp>
        <p:sp>
          <p:nvSpPr>
            <p:cNvPr id="148" name="Shape 148"/>
            <p:cNvSpPr/>
            <p:nvPr/>
          </p:nvSpPr>
          <p:spPr>
            <a:xfrm rot="5400000">
              <a:off x="5128522" y="3173838"/>
              <a:ext cx="455211" cy="387146"/>
            </a:xfrm>
            <a:prstGeom prst="flowChartExtract">
              <a:avLst/>
            </a:prstGeom>
            <a:solidFill>
              <a:schemeClr val="lt1"/>
            </a:solidFill>
            <a:ln w="25400" cap="flat" cmpd="sng">
              <a:solidFill>
                <a:srgbClr val="31CBC9"/>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49" name="Shape 149"/>
            <p:cNvSpPr/>
            <p:nvPr/>
          </p:nvSpPr>
          <p:spPr>
            <a:xfrm>
              <a:off x="5859418" y="712013"/>
              <a:ext cx="1922828" cy="3097172"/>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150" name="Shape 150"/>
            <p:cNvSpPr txBox="1"/>
            <p:nvPr/>
          </p:nvSpPr>
          <p:spPr>
            <a:xfrm>
              <a:off x="5859418" y="712013"/>
              <a:ext cx="1922828" cy="3097172"/>
            </a:xfrm>
            <a:prstGeom prst="rect">
              <a:avLst/>
            </a:prstGeom>
            <a:noFill/>
            <a:ln>
              <a:noFill/>
            </a:ln>
          </p:spPr>
          <p:txBody>
            <a:bodyPr wrap="square" lIns="0" tIns="109725" rIns="0" bIns="0" anchor="t" anchorCtr="0">
              <a:noAutofit/>
            </a:bodyPr>
            <a:lstStyle/>
            <a:p>
              <a:pPr marL="0" marR="0" lvl="0" indent="0" algn="l" rtl="0">
                <a:lnSpc>
                  <a:spcPct val="90000"/>
                </a:lnSpc>
                <a:spcBef>
                  <a:spcPts val="0"/>
                </a:spcBef>
                <a:spcAft>
                  <a:spcPts val="0"/>
                </a:spcAft>
                <a:buSzPct val="25000"/>
                <a:buNone/>
              </a:pPr>
              <a:r>
                <a:rPr lang="en-US" sz="3200">
                  <a:solidFill>
                    <a:schemeClr val="lt1"/>
                  </a:solidFill>
                </a:rPr>
                <a:t>N</a:t>
              </a:r>
              <a:r>
                <a:rPr lang="en-US" sz="3200">
                  <a:solidFill>
                    <a:schemeClr val="lt1"/>
                  </a:solidFill>
                  <a:latin typeface="Arial"/>
                  <a:ea typeface="Arial"/>
                  <a:cs typeface="Arial"/>
                  <a:sym typeface="Arial"/>
                </a:rPr>
                <a:t>arrate multiple contacts in one day in one entry</a:t>
              </a:r>
            </a:p>
          </p:txBody>
        </p:sp>
      </p:grpSp>
      <p:sp>
        <p:nvSpPr>
          <p:cNvPr id="151" name="Shape 151"/>
          <p:cNvSpPr txBox="1"/>
          <p:nvPr/>
        </p:nvSpPr>
        <p:spPr>
          <a:xfrm>
            <a:off x="990600" y="1143000"/>
            <a:ext cx="7239000" cy="584775"/>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3600" b="1">
                <a:solidFill>
                  <a:srgbClr val="005CBF"/>
                </a:solidFill>
                <a:latin typeface="Arial"/>
                <a:ea typeface="Arial"/>
                <a:cs typeface="Arial"/>
                <a:sym typeface="Arial"/>
              </a:rPr>
              <a:t>How often should we narrate?</a:t>
            </a:r>
          </a:p>
        </p:txBody>
      </p:sp>
    </p:spTree>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6</a:t>
            </a:fld>
            <a:endParaRPr lang="en-US" sz="2600" b="1">
              <a:solidFill>
                <a:schemeClr val="lt1"/>
              </a:solidFill>
              <a:latin typeface="Arial"/>
              <a:ea typeface="Arial"/>
              <a:cs typeface="Arial"/>
              <a:sym typeface="Arial"/>
            </a:endParaRPr>
          </a:p>
        </p:txBody>
      </p:sp>
      <p:pic>
        <p:nvPicPr>
          <p:cNvPr id="158" name="Shape 158" descr="MMj02866700000[1]"/>
          <p:cNvPicPr preferRelativeResize="0"/>
          <p:nvPr/>
        </p:nvPicPr>
        <p:blipFill rotWithShape="1">
          <a:blip r:embed="rId3">
            <a:alphaModFix/>
          </a:blip>
          <a:srcRect/>
          <a:stretch/>
        </p:blipFill>
        <p:spPr>
          <a:xfrm>
            <a:off x="2057400" y="381000"/>
            <a:ext cx="2019300" cy="1749425"/>
          </a:xfrm>
          <a:prstGeom prst="rect">
            <a:avLst/>
          </a:prstGeom>
          <a:noFill/>
          <a:ln>
            <a:noFill/>
          </a:ln>
        </p:spPr>
      </p:pic>
      <p:grpSp>
        <p:nvGrpSpPr>
          <p:cNvPr id="159" name="Shape 159"/>
          <p:cNvGrpSpPr/>
          <p:nvPr/>
        </p:nvGrpSpPr>
        <p:grpSpPr>
          <a:xfrm>
            <a:off x="1605279" y="1300391"/>
            <a:ext cx="6212971" cy="5430612"/>
            <a:chOff x="690879" y="187916"/>
            <a:chExt cx="6212971" cy="5430612"/>
          </a:xfrm>
        </p:grpSpPr>
        <p:sp>
          <p:nvSpPr>
            <p:cNvPr id="160" name="Shape 160"/>
            <p:cNvSpPr/>
            <p:nvPr/>
          </p:nvSpPr>
          <p:spPr>
            <a:xfrm>
              <a:off x="1466779" y="909922"/>
              <a:ext cx="4280028" cy="4280028"/>
            </a:xfrm>
            <a:prstGeom prst="blockArc">
              <a:avLst>
                <a:gd name="adj1" fmla="val 11201915"/>
                <a:gd name="adj2" fmla="val 16213975"/>
                <a:gd name="adj3" fmla="val 4644"/>
              </a:avLst>
            </a:prstGeom>
            <a:solidFill>
              <a:srgbClr val="ABE2E2"/>
            </a:solidFill>
            <a:ln>
              <a:noFill/>
            </a:ln>
          </p:spPr>
          <p:txBody>
            <a:bodyPr wrap="square" lIns="91425" tIns="91425" rIns="91425" bIns="91425" anchor="ctr" anchorCtr="0">
              <a:noAutofit/>
            </a:bodyPr>
            <a:lstStyle/>
            <a:p>
              <a:pPr lvl="0">
                <a:spcBef>
                  <a:spcPts val="0"/>
                </a:spcBef>
                <a:buNone/>
              </a:pPr>
              <a:endParaRPr/>
            </a:p>
          </p:txBody>
        </p:sp>
        <p:sp>
          <p:nvSpPr>
            <p:cNvPr id="161" name="Shape 161"/>
            <p:cNvSpPr/>
            <p:nvPr/>
          </p:nvSpPr>
          <p:spPr>
            <a:xfrm>
              <a:off x="1481049" y="666102"/>
              <a:ext cx="4280028" cy="4280028"/>
            </a:xfrm>
            <a:prstGeom prst="blockArc">
              <a:avLst>
                <a:gd name="adj1" fmla="val 5409488"/>
                <a:gd name="adj2" fmla="val 10800013"/>
                <a:gd name="adj3" fmla="val 4644"/>
              </a:avLst>
            </a:prstGeom>
            <a:solidFill>
              <a:srgbClr val="ABE2E2"/>
            </a:solidFill>
            <a:ln>
              <a:noFill/>
            </a:ln>
          </p:spPr>
          <p:txBody>
            <a:bodyPr wrap="square" lIns="91425" tIns="91425" rIns="91425" bIns="91425" anchor="ctr" anchorCtr="0">
              <a:noAutofit/>
            </a:bodyPr>
            <a:lstStyle/>
            <a:p>
              <a:pPr lvl="0">
                <a:spcBef>
                  <a:spcPts val="0"/>
                </a:spcBef>
                <a:buNone/>
              </a:pPr>
              <a:endParaRPr/>
            </a:p>
          </p:txBody>
        </p:sp>
        <p:sp>
          <p:nvSpPr>
            <p:cNvPr id="162" name="Shape 162"/>
            <p:cNvSpPr/>
            <p:nvPr/>
          </p:nvSpPr>
          <p:spPr>
            <a:xfrm>
              <a:off x="1481049" y="666102"/>
              <a:ext cx="4280028" cy="4280028"/>
            </a:xfrm>
            <a:prstGeom prst="blockArc">
              <a:avLst>
                <a:gd name="adj1" fmla="val 21599987"/>
                <a:gd name="adj2" fmla="val 5409488"/>
                <a:gd name="adj3" fmla="val 4644"/>
              </a:avLst>
            </a:prstGeom>
            <a:solidFill>
              <a:srgbClr val="ABE2E2"/>
            </a:solidFill>
            <a:ln>
              <a:noFill/>
            </a:ln>
          </p:spPr>
          <p:txBody>
            <a:bodyPr wrap="square" lIns="91425" tIns="91425" rIns="91425" bIns="91425" anchor="ctr" anchorCtr="0">
              <a:noAutofit/>
            </a:bodyPr>
            <a:lstStyle/>
            <a:p>
              <a:pPr lvl="0">
                <a:spcBef>
                  <a:spcPts val="0"/>
                </a:spcBef>
                <a:buNone/>
              </a:pPr>
              <a:endParaRPr/>
            </a:p>
          </p:txBody>
        </p:sp>
        <p:sp>
          <p:nvSpPr>
            <p:cNvPr id="163" name="Shape 163"/>
            <p:cNvSpPr/>
            <p:nvPr/>
          </p:nvSpPr>
          <p:spPr>
            <a:xfrm>
              <a:off x="1495309" y="909844"/>
              <a:ext cx="4280028" cy="4280028"/>
            </a:xfrm>
            <a:prstGeom prst="blockArc">
              <a:avLst>
                <a:gd name="adj1" fmla="val 16167055"/>
                <a:gd name="adj2" fmla="val 21198216"/>
                <a:gd name="adj3" fmla="val 4644"/>
              </a:avLst>
            </a:prstGeom>
            <a:solidFill>
              <a:srgbClr val="ABE2E2"/>
            </a:solidFill>
            <a:ln>
              <a:noFill/>
            </a:ln>
          </p:spPr>
          <p:txBody>
            <a:bodyPr wrap="square" lIns="91425" tIns="91425" rIns="91425" bIns="91425" anchor="ctr" anchorCtr="0">
              <a:noAutofit/>
            </a:bodyPr>
            <a:lstStyle/>
            <a:p>
              <a:pPr lvl="0">
                <a:spcBef>
                  <a:spcPts val="0"/>
                </a:spcBef>
                <a:buNone/>
              </a:pPr>
              <a:endParaRPr/>
            </a:p>
          </p:txBody>
        </p:sp>
        <p:sp>
          <p:nvSpPr>
            <p:cNvPr id="164" name="Shape 164"/>
            <p:cNvSpPr/>
            <p:nvPr/>
          </p:nvSpPr>
          <p:spPr>
            <a:xfrm>
              <a:off x="2679582" y="2069145"/>
              <a:ext cx="1971674" cy="1971674"/>
            </a:xfrm>
            <a:prstGeom prst="ellipse">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65" name="Shape 165"/>
            <p:cNvSpPr txBox="1"/>
            <p:nvPr/>
          </p:nvSpPr>
          <p:spPr>
            <a:xfrm>
              <a:off x="2679582" y="2069145"/>
              <a:ext cx="1971674" cy="1971674"/>
            </a:xfrm>
            <a:prstGeom prst="rect">
              <a:avLst/>
            </a:prstGeom>
            <a:noFill/>
            <a:ln>
              <a:noFill/>
            </a:ln>
          </p:spPr>
          <p:txBody>
            <a:bodyPr wrap="square" lIns="31750" tIns="31750" rIns="31750" bIns="31750" anchor="ctr" anchorCtr="0">
              <a:noAutofit/>
            </a:bodyPr>
            <a:lstStyle/>
            <a:p>
              <a:pPr marL="0" marR="0" lvl="0" indent="0" algn="ctr" rtl="0">
                <a:lnSpc>
                  <a:spcPct val="90000"/>
                </a:lnSpc>
                <a:spcBef>
                  <a:spcPts val="0"/>
                </a:spcBef>
                <a:spcAft>
                  <a:spcPts val="0"/>
                </a:spcAft>
                <a:buSzPct val="25000"/>
                <a:buNone/>
              </a:pPr>
              <a:r>
                <a:rPr lang="en-US" sz="2400">
                  <a:solidFill>
                    <a:schemeClr val="lt1"/>
                  </a:solidFill>
                  <a:latin typeface="Arial"/>
                  <a:ea typeface="Arial"/>
                  <a:cs typeface="Arial"/>
                  <a:sym typeface="Arial"/>
                </a:rPr>
                <a:t>At what times do we narrate?</a:t>
              </a:r>
            </a:p>
          </p:txBody>
        </p:sp>
        <p:sp>
          <p:nvSpPr>
            <p:cNvPr id="166" name="Shape 166"/>
            <p:cNvSpPr/>
            <p:nvPr/>
          </p:nvSpPr>
          <p:spPr>
            <a:xfrm>
              <a:off x="2868031" y="187916"/>
              <a:ext cx="1494519" cy="1543419"/>
            </a:xfrm>
            <a:prstGeom prst="ellipse">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67" name="Shape 167"/>
            <p:cNvSpPr txBox="1"/>
            <p:nvPr/>
          </p:nvSpPr>
          <p:spPr>
            <a:xfrm>
              <a:off x="2868031" y="187916"/>
              <a:ext cx="1494519" cy="1543419"/>
            </a:xfrm>
            <a:prstGeom prst="rect">
              <a:avLst/>
            </a:prstGeom>
            <a:noFill/>
            <a:ln>
              <a:noFill/>
            </a:ln>
          </p:spPr>
          <p:txBody>
            <a:bodyPr wrap="square" lIns="24125" tIns="24125" rIns="24125" bIns="24125" anchor="ctr" anchorCtr="0">
              <a:noAutofit/>
            </a:bodyPr>
            <a:lstStyle/>
            <a:p>
              <a:pPr marL="0" marR="0" lvl="0" indent="0" algn="ctr" rtl="0">
                <a:lnSpc>
                  <a:spcPct val="90000"/>
                </a:lnSpc>
                <a:spcBef>
                  <a:spcPts val="0"/>
                </a:spcBef>
                <a:spcAft>
                  <a:spcPts val="0"/>
                </a:spcAft>
                <a:buSzPct val="25000"/>
                <a:buNone/>
              </a:pPr>
              <a:r>
                <a:rPr lang="en-US" sz="1800"/>
                <a:t>After any direct contact with client</a:t>
              </a:r>
            </a:p>
          </p:txBody>
        </p:sp>
        <p:sp>
          <p:nvSpPr>
            <p:cNvPr id="168" name="Shape 168"/>
            <p:cNvSpPr/>
            <p:nvPr/>
          </p:nvSpPr>
          <p:spPr>
            <a:xfrm>
              <a:off x="4798462" y="1878549"/>
              <a:ext cx="1825857" cy="1855117"/>
            </a:xfrm>
            <a:prstGeom prst="ellipse">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69" name="Shape 169"/>
            <p:cNvSpPr txBox="1"/>
            <p:nvPr/>
          </p:nvSpPr>
          <p:spPr>
            <a:xfrm>
              <a:off x="4798450" y="1877075"/>
              <a:ext cx="2105400" cy="2052300"/>
            </a:xfrm>
            <a:prstGeom prst="rect">
              <a:avLst/>
            </a:prstGeom>
            <a:noFill/>
            <a:ln>
              <a:noFill/>
            </a:ln>
          </p:spPr>
          <p:txBody>
            <a:bodyPr wrap="square" lIns="24125" tIns="24125" rIns="24125" bIns="24125" anchor="ctr" anchorCtr="0">
              <a:noAutofit/>
            </a:bodyPr>
            <a:lstStyle/>
            <a:p>
              <a:pPr marL="0" marR="0" lvl="0" indent="0" algn="ctr" rtl="0">
                <a:lnSpc>
                  <a:spcPct val="90000"/>
                </a:lnSpc>
                <a:spcBef>
                  <a:spcPts val="0"/>
                </a:spcBef>
                <a:spcAft>
                  <a:spcPts val="0"/>
                </a:spcAft>
                <a:buNone/>
              </a:pPr>
              <a:endParaRPr sz="1800"/>
            </a:p>
            <a:p>
              <a:pPr marL="0" marR="0" lvl="0" indent="0" algn="l" rtl="0">
                <a:lnSpc>
                  <a:spcPct val="90000"/>
                </a:lnSpc>
                <a:spcBef>
                  <a:spcPts val="0"/>
                </a:spcBef>
                <a:spcAft>
                  <a:spcPts val="0"/>
                </a:spcAft>
                <a:buSzPct val="25000"/>
                <a:buNone/>
              </a:pPr>
              <a:r>
                <a:rPr lang="en-US" sz="1700"/>
                <a:t>        To track </a:t>
              </a:r>
            </a:p>
            <a:p>
              <a:pPr marL="0" marR="0" lvl="0" indent="0" algn="l" rtl="0">
                <a:lnSpc>
                  <a:spcPct val="90000"/>
                </a:lnSpc>
                <a:spcBef>
                  <a:spcPts val="0"/>
                </a:spcBef>
                <a:spcAft>
                  <a:spcPts val="0"/>
                </a:spcAft>
                <a:buSzPct val="25000"/>
                <a:buNone/>
              </a:pPr>
              <a:r>
                <a:rPr lang="en-US" sz="1700"/>
                <a:t>       attempt to </a:t>
              </a:r>
            </a:p>
            <a:p>
              <a:pPr marL="0" marR="0" lvl="0" indent="0" algn="l" rtl="0">
                <a:lnSpc>
                  <a:spcPct val="90000"/>
                </a:lnSpc>
                <a:spcBef>
                  <a:spcPts val="0"/>
                </a:spcBef>
                <a:spcAft>
                  <a:spcPts val="0"/>
                </a:spcAft>
                <a:buSzPct val="25000"/>
                <a:buNone/>
              </a:pPr>
              <a:r>
                <a:rPr lang="en-US" sz="1700"/>
                <a:t>  reach the client:</a:t>
              </a:r>
            </a:p>
            <a:p>
              <a:pPr marL="0" marR="0" lvl="0" indent="0" algn="l" rtl="0">
                <a:lnSpc>
                  <a:spcPct val="90000"/>
                </a:lnSpc>
                <a:spcBef>
                  <a:spcPts val="0"/>
                </a:spcBef>
                <a:spcAft>
                  <a:spcPts val="0"/>
                </a:spcAft>
                <a:buSzPct val="25000"/>
                <a:buNone/>
              </a:pPr>
              <a:r>
                <a:rPr lang="en-US" sz="1700"/>
                <a:t>  voice message,         </a:t>
              </a:r>
            </a:p>
            <a:p>
              <a:pPr marL="0" marR="0" lvl="0" indent="0" algn="l" rtl="0">
                <a:lnSpc>
                  <a:spcPct val="90000"/>
                </a:lnSpc>
                <a:spcBef>
                  <a:spcPts val="0"/>
                </a:spcBef>
                <a:spcAft>
                  <a:spcPts val="0"/>
                </a:spcAft>
                <a:buSzPct val="25000"/>
                <a:buNone/>
              </a:pPr>
              <a:r>
                <a:rPr lang="en-US" sz="1700"/>
                <a:t>       email,mail</a:t>
              </a:r>
              <a:r>
                <a:rPr lang="en-US" sz="1800"/>
                <a:t>	</a:t>
              </a:r>
            </a:p>
            <a:p>
              <a:pPr marL="0" marR="0" lvl="0" indent="0" algn="ctr" rtl="0">
                <a:lnSpc>
                  <a:spcPct val="90000"/>
                </a:lnSpc>
                <a:spcBef>
                  <a:spcPts val="0"/>
                </a:spcBef>
                <a:spcAft>
                  <a:spcPts val="0"/>
                </a:spcAft>
                <a:buNone/>
              </a:pPr>
              <a:endParaRPr sz="1900">
                <a:solidFill>
                  <a:schemeClr val="lt1"/>
                </a:solidFill>
              </a:endParaRPr>
            </a:p>
            <a:p>
              <a:pPr marL="0" marR="0" lvl="0" indent="0" algn="ctr" rtl="0">
                <a:lnSpc>
                  <a:spcPct val="90000"/>
                </a:lnSpc>
                <a:spcBef>
                  <a:spcPts val="0"/>
                </a:spcBef>
                <a:spcAft>
                  <a:spcPts val="0"/>
                </a:spcAft>
                <a:buNone/>
              </a:pPr>
              <a:endParaRPr sz="1900">
                <a:solidFill>
                  <a:schemeClr val="lt1"/>
                </a:solidFill>
              </a:endParaRPr>
            </a:p>
          </p:txBody>
        </p:sp>
        <p:sp>
          <p:nvSpPr>
            <p:cNvPr id="170" name="Shape 170"/>
            <p:cNvSpPr/>
            <p:nvPr/>
          </p:nvSpPr>
          <p:spPr>
            <a:xfrm>
              <a:off x="2868041" y="4174344"/>
              <a:ext cx="1494505" cy="1444184"/>
            </a:xfrm>
            <a:prstGeom prst="ellipse">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71" name="Shape 171"/>
            <p:cNvSpPr txBox="1"/>
            <p:nvPr/>
          </p:nvSpPr>
          <p:spPr>
            <a:xfrm>
              <a:off x="2868041" y="4174344"/>
              <a:ext cx="1494505" cy="1444184"/>
            </a:xfrm>
            <a:prstGeom prst="rect">
              <a:avLst/>
            </a:prstGeom>
            <a:noFill/>
            <a:ln>
              <a:noFill/>
            </a:ln>
          </p:spPr>
          <p:txBody>
            <a:bodyPr wrap="square" lIns="24125" tIns="24125" rIns="24125" bIns="24125" anchor="ctr" anchorCtr="0">
              <a:noAutofit/>
            </a:bodyPr>
            <a:lstStyle/>
            <a:p>
              <a:pPr marL="0" marR="0" lvl="0" indent="0" algn="ctr" rtl="0">
                <a:lnSpc>
                  <a:spcPct val="90000"/>
                </a:lnSpc>
                <a:spcBef>
                  <a:spcPts val="0"/>
                </a:spcBef>
                <a:spcAft>
                  <a:spcPts val="0"/>
                </a:spcAft>
                <a:buSzPct val="25000"/>
                <a:buNone/>
              </a:pPr>
              <a:r>
                <a:rPr lang="en-US" sz="1900">
                  <a:latin typeface="Arial"/>
                  <a:ea typeface="Arial"/>
                  <a:cs typeface="Arial"/>
                  <a:sym typeface="Arial"/>
                </a:rPr>
                <a:t>When changes occur</a:t>
              </a:r>
            </a:p>
          </p:txBody>
        </p:sp>
        <p:sp>
          <p:nvSpPr>
            <p:cNvPr id="172" name="Shape 172"/>
            <p:cNvSpPr/>
            <p:nvPr/>
          </p:nvSpPr>
          <p:spPr>
            <a:xfrm>
              <a:off x="690879" y="2026959"/>
              <a:ext cx="1679711" cy="1558297"/>
            </a:xfrm>
            <a:prstGeom prst="ellipse">
              <a:avLst/>
            </a:prstGeom>
            <a:solidFill>
              <a:srgbClr val="31CBC9"/>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73" name="Shape 173"/>
            <p:cNvSpPr txBox="1"/>
            <p:nvPr/>
          </p:nvSpPr>
          <p:spPr>
            <a:xfrm>
              <a:off x="690879" y="2026959"/>
              <a:ext cx="1679711" cy="1558297"/>
            </a:xfrm>
            <a:prstGeom prst="rect">
              <a:avLst/>
            </a:prstGeom>
            <a:noFill/>
            <a:ln>
              <a:noFill/>
            </a:ln>
          </p:spPr>
          <p:txBody>
            <a:bodyPr wrap="square" lIns="24125" tIns="24125" rIns="24125" bIns="24125" anchor="ctr" anchorCtr="0">
              <a:noAutofit/>
            </a:bodyPr>
            <a:lstStyle/>
            <a:p>
              <a:pPr marL="0" marR="0" lvl="0" indent="0" algn="ctr" rtl="0">
                <a:lnSpc>
                  <a:spcPct val="90000"/>
                </a:lnSpc>
                <a:spcBef>
                  <a:spcPts val="0"/>
                </a:spcBef>
                <a:spcAft>
                  <a:spcPts val="0"/>
                </a:spcAft>
                <a:buSzPct val="25000"/>
                <a:buNone/>
              </a:pPr>
              <a:r>
                <a:rPr lang="en-US" sz="1700"/>
                <a:t>After initial screening; reassessment</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8"/>
                                        </p:tgtEl>
                                        <p:attrNameLst>
                                          <p:attrName>style.visibility</p:attrName>
                                        </p:attrNameLst>
                                      </p:cBhvr>
                                      <p:to>
                                        <p:strVal val="visible"/>
                                      </p:to>
                                    </p:set>
                                    <p:animEffect transition="in" filter="fade">
                                      <p:cBhvr>
                                        <p:cTn id="7" dur="500"/>
                                        <p:tgtEl>
                                          <p:spTgt spid="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7</a:t>
            </a:fld>
            <a:endParaRPr lang="en-US" sz="2600" b="1">
              <a:solidFill>
                <a:schemeClr val="lt1"/>
              </a:solidFill>
              <a:latin typeface="Arial"/>
              <a:ea typeface="Arial"/>
              <a:cs typeface="Arial"/>
              <a:sym typeface="Arial"/>
            </a:endParaRPr>
          </a:p>
        </p:txBody>
      </p:sp>
      <p:sp>
        <p:nvSpPr>
          <p:cNvPr id="180" name="Shape 180"/>
          <p:cNvSpPr txBox="1"/>
          <p:nvPr/>
        </p:nvSpPr>
        <p:spPr>
          <a:xfrm>
            <a:off x="762000" y="990600"/>
            <a:ext cx="7620000" cy="701675"/>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3600" b="1">
                <a:solidFill>
                  <a:srgbClr val="006666"/>
                </a:solidFill>
                <a:latin typeface="Arial"/>
                <a:ea typeface="Arial"/>
                <a:cs typeface="Arial"/>
                <a:sym typeface="Arial"/>
              </a:rPr>
              <a:t>Narrations need to include:</a:t>
            </a:r>
          </a:p>
        </p:txBody>
      </p:sp>
      <p:grpSp>
        <p:nvGrpSpPr>
          <p:cNvPr id="181" name="Shape 181"/>
          <p:cNvGrpSpPr/>
          <p:nvPr/>
        </p:nvGrpSpPr>
        <p:grpSpPr>
          <a:xfrm>
            <a:off x="990590" y="1919059"/>
            <a:ext cx="4656271" cy="5228317"/>
            <a:chOff x="228590" y="-874941"/>
            <a:chExt cx="4656271" cy="5228317"/>
          </a:xfrm>
        </p:grpSpPr>
        <p:sp>
          <p:nvSpPr>
            <p:cNvPr id="182" name="Shape 182"/>
            <p:cNvSpPr/>
            <p:nvPr/>
          </p:nvSpPr>
          <p:spPr>
            <a:xfrm>
              <a:off x="2197100" y="1828800"/>
              <a:ext cx="2235200" cy="2235200"/>
            </a:xfrm>
            <a:custGeom>
              <a:avLst/>
              <a:gdLst/>
              <a:ahLst/>
              <a:cxnLst/>
              <a:rect l="0" t="0" r="0" b="0"/>
              <a:pathLst>
                <a:path w="120000" h="120000" extrusionOk="0">
                  <a:moveTo>
                    <a:pt x="85176" y="19132"/>
                  </a:moveTo>
                  <a:lnTo>
                    <a:pt x="94510" y="11299"/>
                  </a:lnTo>
                  <a:lnTo>
                    <a:pt x="101967" y="17557"/>
                  </a:lnTo>
                  <a:lnTo>
                    <a:pt x="95874" y="28109"/>
                  </a:lnTo>
                  <a:lnTo>
                    <a:pt x="95874" y="28109"/>
                  </a:lnTo>
                  <a:cubicBezTo>
                    <a:pt x="100207" y="32983"/>
                    <a:pt x="103500" y="38688"/>
                    <a:pt x="105555" y="44876"/>
                  </a:cubicBezTo>
                  <a:lnTo>
                    <a:pt x="117740" y="44876"/>
                  </a:lnTo>
                  <a:lnTo>
                    <a:pt x="119430" y="54462"/>
                  </a:lnTo>
                  <a:lnTo>
                    <a:pt x="107980" y="58630"/>
                  </a:lnTo>
                  <a:lnTo>
                    <a:pt x="107980" y="58630"/>
                  </a:lnTo>
                  <a:cubicBezTo>
                    <a:pt x="108166" y="65148"/>
                    <a:pt x="107022" y="71636"/>
                    <a:pt x="104618" y="77697"/>
                  </a:cubicBezTo>
                  <a:lnTo>
                    <a:pt x="113952" y="85529"/>
                  </a:lnTo>
                  <a:lnTo>
                    <a:pt x="109085" y="93959"/>
                  </a:lnTo>
                  <a:lnTo>
                    <a:pt x="97635" y="89791"/>
                  </a:lnTo>
                  <a:cubicBezTo>
                    <a:pt x="93588" y="94904"/>
                    <a:pt x="88541" y="99139"/>
                    <a:pt x="82803" y="102237"/>
                  </a:cubicBezTo>
                  <a:lnTo>
                    <a:pt x="84920" y="114237"/>
                  </a:lnTo>
                  <a:lnTo>
                    <a:pt x="75772" y="117566"/>
                  </a:lnTo>
                  <a:lnTo>
                    <a:pt x="69680" y="107013"/>
                  </a:lnTo>
                  <a:lnTo>
                    <a:pt x="69680" y="107013"/>
                  </a:lnTo>
                  <a:cubicBezTo>
                    <a:pt x="63293" y="108328"/>
                    <a:pt x="56706" y="108328"/>
                    <a:pt x="50319" y="107013"/>
                  </a:cubicBezTo>
                  <a:lnTo>
                    <a:pt x="44227" y="117566"/>
                  </a:lnTo>
                  <a:lnTo>
                    <a:pt x="35079" y="114237"/>
                  </a:lnTo>
                  <a:lnTo>
                    <a:pt x="37196" y="102237"/>
                  </a:lnTo>
                  <a:lnTo>
                    <a:pt x="37196" y="102237"/>
                  </a:lnTo>
                  <a:cubicBezTo>
                    <a:pt x="31458" y="99139"/>
                    <a:pt x="26411" y="94904"/>
                    <a:pt x="22364" y="89791"/>
                  </a:cubicBezTo>
                  <a:lnTo>
                    <a:pt x="10914" y="93959"/>
                  </a:lnTo>
                  <a:lnTo>
                    <a:pt x="6047" y="85529"/>
                  </a:lnTo>
                  <a:lnTo>
                    <a:pt x="15381" y="77697"/>
                  </a:lnTo>
                  <a:lnTo>
                    <a:pt x="15381" y="77697"/>
                  </a:lnTo>
                  <a:cubicBezTo>
                    <a:pt x="12977" y="71636"/>
                    <a:pt x="11833" y="65148"/>
                    <a:pt x="12019" y="58630"/>
                  </a:cubicBezTo>
                  <a:lnTo>
                    <a:pt x="569" y="54462"/>
                  </a:lnTo>
                  <a:lnTo>
                    <a:pt x="2259" y="44876"/>
                  </a:lnTo>
                  <a:lnTo>
                    <a:pt x="14444" y="44876"/>
                  </a:lnTo>
                  <a:lnTo>
                    <a:pt x="14444" y="44876"/>
                  </a:lnTo>
                  <a:cubicBezTo>
                    <a:pt x="16499" y="38688"/>
                    <a:pt x="19792" y="32983"/>
                    <a:pt x="24125" y="28109"/>
                  </a:cubicBezTo>
                  <a:lnTo>
                    <a:pt x="18032" y="17557"/>
                  </a:lnTo>
                  <a:lnTo>
                    <a:pt x="25489" y="11299"/>
                  </a:lnTo>
                  <a:lnTo>
                    <a:pt x="34823" y="19132"/>
                  </a:lnTo>
                  <a:lnTo>
                    <a:pt x="34823" y="19132"/>
                  </a:lnTo>
                  <a:cubicBezTo>
                    <a:pt x="40375" y="15712"/>
                    <a:pt x="46565" y="13459"/>
                    <a:pt x="53017" y="12510"/>
                  </a:cubicBezTo>
                  <a:lnTo>
                    <a:pt x="55132" y="510"/>
                  </a:lnTo>
                  <a:lnTo>
                    <a:pt x="64867" y="510"/>
                  </a:lnTo>
                  <a:lnTo>
                    <a:pt x="66982" y="12510"/>
                  </a:lnTo>
                  <a:lnTo>
                    <a:pt x="66982" y="12510"/>
                  </a:lnTo>
                  <a:cubicBezTo>
                    <a:pt x="73434" y="13459"/>
                    <a:pt x="79624" y="15712"/>
                    <a:pt x="85176" y="19132"/>
                  </a:cubicBezTo>
                  <a:close/>
                </a:path>
              </a:pathLst>
            </a:custGeom>
            <a:solidFill>
              <a:schemeClr val="accent4"/>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83" name="Shape 183"/>
            <p:cNvSpPr txBox="1"/>
            <p:nvPr/>
          </p:nvSpPr>
          <p:spPr>
            <a:xfrm>
              <a:off x="2197100" y="1828800"/>
              <a:ext cx="2235200" cy="2235200"/>
            </a:xfrm>
            <a:prstGeom prst="rect">
              <a:avLst/>
            </a:prstGeom>
            <a:noFill/>
            <a:ln>
              <a:noFill/>
            </a:ln>
          </p:spPr>
          <p:txBody>
            <a:bodyPr wrap="square" lIns="26650" tIns="26650" rIns="26650" bIns="26650" anchor="ctr" anchorCtr="0">
              <a:noAutofit/>
            </a:bodyPr>
            <a:lstStyle/>
            <a:p>
              <a:pPr marL="0" marR="0" lvl="0" indent="0" algn="ctr" rtl="0">
                <a:lnSpc>
                  <a:spcPct val="90000"/>
                </a:lnSpc>
                <a:spcBef>
                  <a:spcPts val="0"/>
                </a:spcBef>
                <a:spcAft>
                  <a:spcPts val="0"/>
                </a:spcAft>
                <a:buSzPct val="25000"/>
                <a:buNone/>
              </a:pPr>
              <a:r>
                <a:rPr lang="en-US" sz="2100" b="1">
                  <a:solidFill>
                    <a:schemeClr val="lt1"/>
                  </a:solidFill>
                  <a:latin typeface="Arial"/>
                  <a:ea typeface="Arial"/>
                  <a:cs typeface="Arial"/>
                  <a:sym typeface="Arial"/>
                </a:rPr>
                <a:t>What</a:t>
              </a:r>
            </a:p>
          </p:txBody>
        </p:sp>
        <p:sp>
          <p:nvSpPr>
            <p:cNvPr id="184" name="Shape 184"/>
            <p:cNvSpPr/>
            <p:nvPr/>
          </p:nvSpPr>
          <p:spPr>
            <a:xfrm>
              <a:off x="457195" y="838208"/>
              <a:ext cx="2047231" cy="2092960"/>
            </a:xfrm>
            <a:custGeom>
              <a:avLst/>
              <a:gdLst/>
              <a:ahLst/>
              <a:cxnLst/>
              <a:rect l="0" t="0" r="0" b="0"/>
              <a:pathLst>
                <a:path w="120000" h="120000" extrusionOk="0">
                  <a:moveTo>
                    <a:pt x="89789" y="30115"/>
                  </a:moveTo>
                  <a:lnTo>
                    <a:pt x="107564" y="25130"/>
                  </a:lnTo>
                  <a:lnTo>
                    <a:pt x="114177" y="36693"/>
                  </a:lnTo>
                  <a:lnTo>
                    <a:pt x="100535" y="48901"/>
                  </a:lnTo>
                  <a:lnTo>
                    <a:pt x="100535" y="48901"/>
                  </a:lnTo>
                  <a:cubicBezTo>
                    <a:pt x="102488" y="56169"/>
                    <a:pt x="102488" y="63830"/>
                    <a:pt x="100535" y="71098"/>
                  </a:cubicBezTo>
                  <a:lnTo>
                    <a:pt x="114177" y="83306"/>
                  </a:lnTo>
                  <a:lnTo>
                    <a:pt x="107564" y="94869"/>
                  </a:lnTo>
                  <a:lnTo>
                    <a:pt x="89789" y="89884"/>
                  </a:lnTo>
                  <a:lnTo>
                    <a:pt x="89789" y="89884"/>
                  </a:lnTo>
                  <a:cubicBezTo>
                    <a:pt x="84530" y="95225"/>
                    <a:pt x="77957" y="99055"/>
                    <a:pt x="70745" y="100982"/>
                  </a:cubicBezTo>
                  <a:lnTo>
                    <a:pt x="66514" y="118589"/>
                  </a:lnTo>
                  <a:lnTo>
                    <a:pt x="53485" y="118589"/>
                  </a:lnTo>
                  <a:lnTo>
                    <a:pt x="49254" y="100982"/>
                  </a:lnTo>
                  <a:lnTo>
                    <a:pt x="49254" y="100982"/>
                  </a:lnTo>
                  <a:cubicBezTo>
                    <a:pt x="42042" y="99055"/>
                    <a:pt x="35469" y="95225"/>
                    <a:pt x="30210" y="89884"/>
                  </a:cubicBezTo>
                  <a:lnTo>
                    <a:pt x="12435" y="94869"/>
                  </a:lnTo>
                  <a:lnTo>
                    <a:pt x="5822" y="83306"/>
                  </a:lnTo>
                  <a:lnTo>
                    <a:pt x="19464" y="71098"/>
                  </a:lnTo>
                  <a:lnTo>
                    <a:pt x="19464" y="71098"/>
                  </a:lnTo>
                  <a:cubicBezTo>
                    <a:pt x="17511" y="63830"/>
                    <a:pt x="17511" y="56169"/>
                    <a:pt x="19464" y="48901"/>
                  </a:cubicBezTo>
                  <a:lnTo>
                    <a:pt x="5822" y="36693"/>
                  </a:lnTo>
                  <a:lnTo>
                    <a:pt x="12435" y="25130"/>
                  </a:lnTo>
                  <a:lnTo>
                    <a:pt x="30210" y="30115"/>
                  </a:lnTo>
                  <a:lnTo>
                    <a:pt x="30210" y="30115"/>
                  </a:lnTo>
                  <a:cubicBezTo>
                    <a:pt x="35469" y="24774"/>
                    <a:pt x="42042" y="20944"/>
                    <a:pt x="49254" y="19017"/>
                  </a:cubicBezTo>
                  <a:lnTo>
                    <a:pt x="53485" y="1410"/>
                  </a:lnTo>
                  <a:lnTo>
                    <a:pt x="66514" y="1410"/>
                  </a:lnTo>
                  <a:lnTo>
                    <a:pt x="70745" y="19017"/>
                  </a:lnTo>
                  <a:lnTo>
                    <a:pt x="70745" y="19017"/>
                  </a:lnTo>
                  <a:cubicBezTo>
                    <a:pt x="77957" y="20944"/>
                    <a:pt x="84530" y="24774"/>
                    <a:pt x="89789" y="30115"/>
                  </a:cubicBezTo>
                  <a:close/>
                </a:path>
              </a:pathLst>
            </a:custGeom>
            <a:solidFill>
              <a:srgbClr val="1FA4D2"/>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85" name="Shape 185"/>
            <p:cNvSpPr txBox="1"/>
            <p:nvPr/>
          </p:nvSpPr>
          <p:spPr>
            <a:xfrm>
              <a:off x="457195" y="838208"/>
              <a:ext cx="2047231" cy="2092960"/>
            </a:xfrm>
            <a:prstGeom prst="rect">
              <a:avLst/>
            </a:prstGeom>
            <a:noFill/>
            <a:ln>
              <a:noFill/>
            </a:ln>
          </p:spPr>
          <p:txBody>
            <a:bodyPr wrap="square" lIns="26650" tIns="26650" rIns="26650" bIns="26650" anchor="ctr" anchorCtr="0">
              <a:noAutofit/>
            </a:bodyPr>
            <a:lstStyle/>
            <a:p>
              <a:pPr marL="0" marR="0" lvl="0" indent="0" algn="ctr" rtl="0">
                <a:lnSpc>
                  <a:spcPct val="90000"/>
                </a:lnSpc>
                <a:spcBef>
                  <a:spcPts val="0"/>
                </a:spcBef>
                <a:spcAft>
                  <a:spcPts val="0"/>
                </a:spcAft>
                <a:buSzPct val="25000"/>
                <a:buNone/>
              </a:pPr>
              <a:r>
                <a:rPr lang="en-US" sz="2100" b="1">
                  <a:solidFill>
                    <a:schemeClr val="lt1"/>
                  </a:solidFill>
                  <a:latin typeface="Arial"/>
                  <a:ea typeface="Arial"/>
                  <a:cs typeface="Arial"/>
                  <a:sym typeface="Arial"/>
                </a:rPr>
                <a:t>Who</a:t>
              </a:r>
            </a:p>
          </p:txBody>
        </p:sp>
        <p:sp>
          <p:nvSpPr>
            <p:cNvPr id="186" name="Shape 186"/>
            <p:cNvSpPr/>
            <p:nvPr/>
          </p:nvSpPr>
          <p:spPr>
            <a:xfrm rot="-900000">
              <a:off x="2236377" y="178981"/>
              <a:ext cx="1592756" cy="1592756"/>
            </a:xfrm>
            <a:custGeom>
              <a:avLst/>
              <a:gdLst/>
              <a:ahLst/>
              <a:cxnLst/>
              <a:rect l="0" t="0" r="0" b="0"/>
              <a:pathLst>
                <a:path w="120000" h="120000" extrusionOk="0">
                  <a:moveTo>
                    <a:pt x="89789" y="30392"/>
                  </a:moveTo>
                  <a:lnTo>
                    <a:pt x="107493" y="25057"/>
                  </a:lnTo>
                  <a:lnTo>
                    <a:pt x="114008" y="36340"/>
                  </a:lnTo>
                  <a:lnTo>
                    <a:pt x="100535" y="49004"/>
                  </a:lnTo>
                  <a:cubicBezTo>
                    <a:pt x="102488" y="56204"/>
                    <a:pt x="102488" y="63795"/>
                    <a:pt x="100535" y="70995"/>
                  </a:cubicBezTo>
                  <a:lnTo>
                    <a:pt x="114008" y="83659"/>
                  </a:lnTo>
                  <a:lnTo>
                    <a:pt x="107493" y="94942"/>
                  </a:lnTo>
                  <a:lnTo>
                    <a:pt x="89789" y="89607"/>
                  </a:lnTo>
                  <a:lnTo>
                    <a:pt x="89789" y="89607"/>
                  </a:lnTo>
                  <a:cubicBezTo>
                    <a:pt x="84530" y="94898"/>
                    <a:pt x="77957" y="98693"/>
                    <a:pt x="70745" y="100602"/>
                  </a:cubicBezTo>
                  <a:lnTo>
                    <a:pt x="66514" y="118602"/>
                  </a:lnTo>
                  <a:lnTo>
                    <a:pt x="53485" y="118602"/>
                  </a:lnTo>
                  <a:lnTo>
                    <a:pt x="49254" y="100602"/>
                  </a:lnTo>
                  <a:lnTo>
                    <a:pt x="49254" y="100602"/>
                  </a:lnTo>
                  <a:cubicBezTo>
                    <a:pt x="42042" y="98693"/>
                    <a:pt x="35469" y="94898"/>
                    <a:pt x="30210" y="89607"/>
                  </a:cubicBezTo>
                  <a:lnTo>
                    <a:pt x="12506" y="94942"/>
                  </a:lnTo>
                  <a:lnTo>
                    <a:pt x="5991" y="83659"/>
                  </a:lnTo>
                  <a:lnTo>
                    <a:pt x="19464" y="70995"/>
                  </a:lnTo>
                  <a:lnTo>
                    <a:pt x="19464" y="70995"/>
                  </a:lnTo>
                  <a:cubicBezTo>
                    <a:pt x="17511" y="63795"/>
                    <a:pt x="17511" y="56204"/>
                    <a:pt x="19464" y="49004"/>
                  </a:cubicBezTo>
                  <a:lnTo>
                    <a:pt x="5991" y="36340"/>
                  </a:lnTo>
                  <a:lnTo>
                    <a:pt x="12506" y="25057"/>
                  </a:lnTo>
                  <a:lnTo>
                    <a:pt x="30210" y="30392"/>
                  </a:lnTo>
                  <a:lnTo>
                    <a:pt x="30210" y="30392"/>
                  </a:lnTo>
                  <a:cubicBezTo>
                    <a:pt x="35469" y="25101"/>
                    <a:pt x="42042" y="21306"/>
                    <a:pt x="49254" y="19397"/>
                  </a:cubicBezTo>
                  <a:lnTo>
                    <a:pt x="53485" y="1397"/>
                  </a:lnTo>
                  <a:lnTo>
                    <a:pt x="66514" y="1397"/>
                  </a:lnTo>
                  <a:lnTo>
                    <a:pt x="70745" y="19397"/>
                  </a:lnTo>
                  <a:lnTo>
                    <a:pt x="70745" y="19397"/>
                  </a:lnTo>
                  <a:cubicBezTo>
                    <a:pt x="77957" y="21306"/>
                    <a:pt x="84530" y="25101"/>
                    <a:pt x="89789" y="30392"/>
                  </a:cubicBezTo>
                  <a:close/>
                </a:path>
              </a:pathLst>
            </a:custGeom>
            <a:solidFill>
              <a:srgbClr val="4C4C72"/>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87" name="Shape 187"/>
            <p:cNvSpPr txBox="1"/>
            <p:nvPr/>
          </p:nvSpPr>
          <p:spPr>
            <a:xfrm rot="-900000">
              <a:off x="2585715" y="528320"/>
              <a:ext cx="894080" cy="894080"/>
            </a:xfrm>
            <a:prstGeom prst="rect">
              <a:avLst/>
            </a:prstGeom>
            <a:noFill/>
            <a:ln>
              <a:noFill/>
            </a:ln>
          </p:spPr>
          <p:txBody>
            <a:bodyPr wrap="square" lIns="26650" tIns="26650" rIns="26650" bIns="26650" anchor="ctr" anchorCtr="0">
              <a:noAutofit/>
            </a:bodyPr>
            <a:lstStyle/>
            <a:p>
              <a:pPr marL="0" marR="0" lvl="0" indent="0" algn="ctr" rtl="0">
                <a:lnSpc>
                  <a:spcPct val="90000"/>
                </a:lnSpc>
                <a:spcBef>
                  <a:spcPts val="0"/>
                </a:spcBef>
                <a:spcAft>
                  <a:spcPts val="0"/>
                </a:spcAft>
                <a:buSzPct val="25000"/>
                <a:buNone/>
              </a:pPr>
              <a:r>
                <a:rPr lang="en-US" sz="2100" b="1">
                  <a:solidFill>
                    <a:schemeClr val="lt1"/>
                  </a:solidFill>
                  <a:latin typeface="Arial"/>
                  <a:ea typeface="Arial"/>
                  <a:cs typeface="Arial"/>
                  <a:sym typeface="Arial"/>
                </a:rPr>
                <a:t>Where</a:t>
              </a:r>
            </a:p>
          </p:txBody>
        </p:sp>
        <p:sp>
          <p:nvSpPr>
            <p:cNvPr id="188" name="Shape 188"/>
            <p:cNvSpPr/>
            <p:nvPr/>
          </p:nvSpPr>
          <p:spPr>
            <a:xfrm>
              <a:off x="2023805" y="1492320"/>
              <a:ext cx="2861056" cy="2861056"/>
            </a:xfrm>
            <a:custGeom>
              <a:avLst/>
              <a:gdLst/>
              <a:ahLst/>
              <a:cxnLst/>
              <a:rect l="0" t="0" r="0" b="0"/>
              <a:pathLst>
                <a:path w="120000" h="120000" extrusionOk="0">
                  <a:moveTo>
                    <a:pt x="54575" y="4012"/>
                  </a:moveTo>
                  <a:lnTo>
                    <a:pt x="54575" y="4012"/>
                  </a:lnTo>
                  <a:cubicBezTo>
                    <a:pt x="77695" y="1772"/>
                    <a:pt x="99814" y="13974"/>
                    <a:pt x="110251" y="34726"/>
                  </a:cubicBezTo>
                  <a:cubicBezTo>
                    <a:pt x="120688" y="55477"/>
                    <a:pt x="117296" y="80510"/>
                    <a:pt x="101713" y="97736"/>
                  </a:cubicBezTo>
                  <a:lnTo>
                    <a:pt x="104270" y="100465"/>
                  </a:lnTo>
                  <a:lnTo>
                    <a:pt x="96533" y="98997"/>
                  </a:lnTo>
                  <a:lnTo>
                    <a:pt x="95296" y="90887"/>
                  </a:lnTo>
                  <a:lnTo>
                    <a:pt x="97853" y="93615"/>
                  </a:lnTo>
                  <a:cubicBezTo>
                    <a:pt x="111678" y="78047"/>
                    <a:pt x="114562" y="55602"/>
                    <a:pt x="105121" y="37045"/>
                  </a:cubicBezTo>
                  <a:cubicBezTo>
                    <a:pt x="95681" y="18487"/>
                    <a:pt x="75841" y="7602"/>
                    <a:pt x="55117" y="9610"/>
                  </a:cubicBezTo>
                  <a:close/>
                </a:path>
              </a:pathLst>
            </a:custGeom>
            <a:solidFill>
              <a:schemeClr val="accent4"/>
            </a:solidFill>
            <a:ln>
              <a:noFill/>
            </a:ln>
          </p:spPr>
          <p:txBody>
            <a:bodyPr wrap="square" lIns="91425" tIns="91425" rIns="91425" bIns="91425" anchor="ctr" anchorCtr="0">
              <a:noAutofit/>
            </a:bodyPr>
            <a:lstStyle/>
            <a:p>
              <a:pPr lvl="0">
                <a:spcBef>
                  <a:spcPts val="0"/>
                </a:spcBef>
                <a:buNone/>
              </a:pPr>
              <a:endParaRPr/>
            </a:p>
          </p:txBody>
        </p:sp>
        <p:sp>
          <p:nvSpPr>
            <p:cNvPr id="189" name="Shape 189"/>
            <p:cNvSpPr/>
            <p:nvPr/>
          </p:nvSpPr>
          <p:spPr>
            <a:xfrm>
              <a:off x="228590" y="609609"/>
              <a:ext cx="2078736" cy="2078736"/>
            </a:xfrm>
            <a:custGeom>
              <a:avLst/>
              <a:gdLst/>
              <a:ahLst/>
              <a:cxnLst/>
              <a:rect l="0" t="0" r="0" b="0"/>
              <a:pathLst>
                <a:path w="120000" h="120000" extrusionOk="0">
                  <a:moveTo>
                    <a:pt x="38834" y="9410"/>
                  </a:moveTo>
                  <a:lnTo>
                    <a:pt x="41822" y="16552"/>
                  </a:lnTo>
                  <a:lnTo>
                    <a:pt x="41822" y="16552"/>
                  </a:lnTo>
                  <a:cubicBezTo>
                    <a:pt x="23032" y="24414"/>
                    <a:pt x="11425" y="43464"/>
                    <a:pt x="13054" y="63767"/>
                  </a:cubicBezTo>
                  <a:lnTo>
                    <a:pt x="18064" y="62671"/>
                  </a:lnTo>
                  <a:lnTo>
                    <a:pt x="10211" y="70899"/>
                  </a:lnTo>
                  <a:lnTo>
                    <a:pt x="417" y="66534"/>
                  </a:lnTo>
                  <a:lnTo>
                    <a:pt x="5431" y="65436"/>
                  </a:lnTo>
                  <a:lnTo>
                    <a:pt x="5431" y="65436"/>
                  </a:lnTo>
                  <a:cubicBezTo>
                    <a:pt x="3041" y="41449"/>
                    <a:pt x="16596" y="18714"/>
                    <a:pt x="38834" y="9410"/>
                  </a:cubicBezTo>
                  <a:close/>
                </a:path>
              </a:pathLst>
            </a:custGeom>
            <a:solidFill>
              <a:srgbClr val="1FA4D2"/>
            </a:solidFill>
            <a:ln>
              <a:noFill/>
            </a:ln>
          </p:spPr>
          <p:txBody>
            <a:bodyPr wrap="square" lIns="91425" tIns="91425" rIns="91425" bIns="91425" anchor="ctr" anchorCtr="0">
              <a:noAutofit/>
            </a:bodyPr>
            <a:lstStyle/>
            <a:p>
              <a:pPr lvl="0">
                <a:spcBef>
                  <a:spcPts val="0"/>
                </a:spcBef>
                <a:buNone/>
              </a:pPr>
              <a:endParaRPr/>
            </a:p>
          </p:txBody>
        </p:sp>
        <p:sp>
          <p:nvSpPr>
            <p:cNvPr id="190" name="Shape 190"/>
            <p:cNvSpPr/>
            <p:nvPr/>
          </p:nvSpPr>
          <p:spPr>
            <a:xfrm rot="1338617">
              <a:off x="1600208" y="-533408"/>
              <a:ext cx="2241296" cy="2241296"/>
            </a:xfrm>
            <a:custGeom>
              <a:avLst/>
              <a:gdLst/>
              <a:ahLst/>
              <a:cxnLst/>
              <a:rect l="0" t="0" r="0" b="0"/>
              <a:pathLst>
                <a:path w="120000" h="120000" extrusionOk="0">
                  <a:moveTo>
                    <a:pt x="4985" y="64680"/>
                  </a:moveTo>
                  <a:lnTo>
                    <a:pt x="4985" y="64680"/>
                  </a:lnTo>
                  <a:cubicBezTo>
                    <a:pt x="3682" y="49360"/>
                    <a:pt x="8826" y="34190"/>
                    <a:pt x="19179" y="22822"/>
                  </a:cubicBezTo>
                  <a:lnTo>
                    <a:pt x="16020" y="19255"/>
                  </a:lnTo>
                  <a:lnTo>
                    <a:pt x="25770" y="21357"/>
                  </a:lnTo>
                  <a:lnTo>
                    <a:pt x="27129" y="31797"/>
                  </a:lnTo>
                  <a:lnTo>
                    <a:pt x="23972" y="28233"/>
                  </a:lnTo>
                  <a:lnTo>
                    <a:pt x="23972" y="28233"/>
                  </a:lnTo>
                  <a:cubicBezTo>
                    <a:pt x="15303" y="38064"/>
                    <a:pt x="11029" y="51011"/>
                    <a:pt x="12140" y="64071"/>
                  </a:cubicBezTo>
                  <a:close/>
                </a:path>
              </a:pathLst>
            </a:custGeom>
            <a:solidFill>
              <a:srgbClr val="ABE2E2"/>
            </a:solidFill>
            <a:ln>
              <a:noFill/>
            </a:ln>
          </p:spPr>
          <p:txBody>
            <a:bodyPr wrap="square" lIns="91425" tIns="91425" rIns="91425" bIns="91425" anchor="ctr" anchorCtr="0">
              <a:noAutofit/>
            </a:bodyPr>
            <a:lstStyle/>
            <a:p>
              <a:pPr lvl="0">
                <a:spcBef>
                  <a:spcPts val="0"/>
                </a:spcBef>
                <a:buNone/>
              </a:pPr>
              <a:endParaRPr/>
            </a:p>
          </p:txBody>
        </p:sp>
      </p:grpSp>
      <p:grpSp>
        <p:nvGrpSpPr>
          <p:cNvPr id="191" name="Shape 191"/>
          <p:cNvGrpSpPr/>
          <p:nvPr/>
        </p:nvGrpSpPr>
        <p:grpSpPr>
          <a:xfrm rot="836844">
            <a:off x="4233247" y="2213584"/>
            <a:ext cx="2893092" cy="2706441"/>
            <a:chOff x="2275839" y="-1"/>
            <a:chExt cx="1950720" cy="1950720"/>
          </a:xfrm>
        </p:grpSpPr>
        <p:sp>
          <p:nvSpPr>
            <p:cNvPr id="192" name="Shape 192"/>
            <p:cNvSpPr/>
            <p:nvPr/>
          </p:nvSpPr>
          <p:spPr>
            <a:xfrm rot="-900000">
              <a:off x="2454821" y="178981"/>
              <a:ext cx="1592756" cy="1592756"/>
            </a:xfrm>
            <a:custGeom>
              <a:avLst/>
              <a:gdLst/>
              <a:ahLst/>
              <a:cxnLst/>
              <a:rect l="0" t="0" r="0" b="0"/>
              <a:pathLst>
                <a:path w="120000" h="120000" extrusionOk="0">
                  <a:moveTo>
                    <a:pt x="90505" y="30392"/>
                  </a:moveTo>
                  <a:lnTo>
                    <a:pt x="107024" y="24423"/>
                  </a:lnTo>
                  <a:lnTo>
                    <a:pt x="113788" y="35864"/>
                  </a:lnTo>
                  <a:lnTo>
                    <a:pt x="101509" y="49004"/>
                  </a:lnTo>
                  <a:lnTo>
                    <a:pt x="101509" y="49004"/>
                  </a:lnTo>
                  <a:cubicBezTo>
                    <a:pt x="103509" y="56204"/>
                    <a:pt x="103509" y="63795"/>
                    <a:pt x="101509" y="70995"/>
                  </a:cubicBezTo>
                  <a:lnTo>
                    <a:pt x="113788" y="84135"/>
                  </a:lnTo>
                  <a:lnTo>
                    <a:pt x="107024" y="95576"/>
                  </a:lnTo>
                  <a:lnTo>
                    <a:pt x="90505" y="89607"/>
                  </a:lnTo>
                  <a:cubicBezTo>
                    <a:pt x="85120" y="94898"/>
                    <a:pt x="78389" y="98693"/>
                    <a:pt x="71003" y="100602"/>
                  </a:cubicBezTo>
                  <a:lnTo>
                    <a:pt x="67010" y="118602"/>
                  </a:lnTo>
                  <a:lnTo>
                    <a:pt x="52989" y="118602"/>
                  </a:lnTo>
                  <a:lnTo>
                    <a:pt x="48996" y="100602"/>
                  </a:lnTo>
                  <a:lnTo>
                    <a:pt x="48996" y="100602"/>
                  </a:lnTo>
                  <a:cubicBezTo>
                    <a:pt x="41610" y="98693"/>
                    <a:pt x="34879" y="94898"/>
                    <a:pt x="29494" y="89607"/>
                  </a:cubicBezTo>
                  <a:lnTo>
                    <a:pt x="12975" y="95576"/>
                  </a:lnTo>
                  <a:lnTo>
                    <a:pt x="6211" y="84135"/>
                  </a:lnTo>
                  <a:lnTo>
                    <a:pt x="18490" y="70995"/>
                  </a:lnTo>
                  <a:cubicBezTo>
                    <a:pt x="16490" y="63795"/>
                    <a:pt x="16490" y="56204"/>
                    <a:pt x="18490" y="49004"/>
                  </a:cubicBezTo>
                  <a:lnTo>
                    <a:pt x="6211" y="35864"/>
                  </a:lnTo>
                  <a:lnTo>
                    <a:pt x="12975" y="24423"/>
                  </a:lnTo>
                  <a:lnTo>
                    <a:pt x="29494" y="30392"/>
                  </a:lnTo>
                  <a:lnTo>
                    <a:pt x="29494" y="30392"/>
                  </a:lnTo>
                  <a:cubicBezTo>
                    <a:pt x="34879" y="25101"/>
                    <a:pt x="41610" y="21306"/>
                    <a:pt x="48996" y="19397"/>
                  </a:cubicBezTo>
                  <a:lnTo>
                    <a:pt x="52989" y="1397"/>
                  </a:lnTo>
                  <a:lnTo>
                    <a:pt x="67010" y="1397"/>
                  </a:lnTo>
                  <a:lnTo>
                    <a:pt x="71003" y="19397"/>
                  </a:lnTo>
                  <a:cubicBezTo>
                    <a:pt x="78389" y="21306"/>
                    <a:pt x="85120" y="25101"/>
                    <a:pt x="90505" y="30392"/>
                  </a:cubicBezTo>
                  <a:close/>
                </a:path>
              </a:pathLst>
            </a:custGeom>
            <a:solidFill>
              <a:srgbClr val="FF0000"/>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93" name="Shape 193"/>
            <p:cNvSpPr/>
            <p:nvPr/>
          </p:nvSpPr>
          <p:spPr>
            <a:xfrm>
              <a:off x="2804160" y="528320"/>
              <a:ext cx="894080" cy="894080"/>
            </a:xfrm>
            <a:prstGeom prst="rect">
              <a:avLst/>
            </a:prstGeom>
            <a:noFill/>
            <a:ln>
              <a:noFill/>
            </a:ln>
          </p:spPr>
          <p:txBody>
            <a:bodyPr wrap="square" lIns="27925" tIns="27925" rIns="27925" bIns="27925" anchor="ctr" anchorCtr="0">
              <a:noAutofit/>
            </a:bodyPr>
            <a:lstStyle/>
            <a:p>
              <a:pPr marL="0" marR="0" lvl="0" indent="0" algn="ctr" rtl="0">
                <a:lnSpc>
                  <a:spcPct val="90000"/>
                </a:lnSpc>
                <a:spcBef>
                  <a:spcPts val="0"/>
                </a:spcBef>
                <a:spcAft>
                  <a:spcPts val="0"/>
                </a:spcAft>
                <a:buSzPct val="25000"/>
                <a:buNone/>
              </a:pPr>
              <a:r>
                <a:rPr lang="en-US" sz="2200" b="1">
                  <a:solidFill>
                    <a:schemeClr val="lt1"/>
                  </a:solidFill>
                  <a:latin typeface="Arial"/>
                  <a:ea typeface="Arial"/>
                  <a:cs typeface="Arial"/>
                  <a:sym typeface="Arial"/>
                </a:rPr>
                <a:t>When</a:t>
              </a:r>
            </a:p>
          </p:txBody>
        </p:sp>
      </p:grpSp>
      <p:grpSp>
        <p:nvGrpSpPr>
          <p:cNvPr id="194" name="Shape 194"/>
          <p:cNvGrpSpPr/>
          <p:nvPr/>
        </p:nvGrpSpPr>
        <p:grpSpPr>
          <a:xfrm rot="-1571341">
            <a:off x="1421218" y="5086262"/>
            <a:ext cx="1950720" cy="1950720"/>
            <a:chOff x="2275839" y="-1"/>
            <a:chExt cx="1950720" cy="1950720"/>
          </a:xfrm>
        </p:grpSpPr>
        <p:sp>
          <p:nvSpPr>
            <p:cNvPr id="195" name="Shape 195"/>
            <p:cNvSpPr/>
            <p:nvPr/>
          </p:nvSpPr>
          <p:spPr>
            <a:xfrm rot="-900000">
              <a:off x="2454821" y="178981"/>
              <a:ext cx="1592756" cy="1592756"/>
            </a:xfrm>
            <a:custGeom>
              <a:avLst/>
              <a:gdLst/>
              <a:ahLst/>
              <a:cxnLst/>
              <a:rect l="0" t="0" r="0" b="0"/>
              <a:pathLst>
                <a:path w="120000" h="120000" extrusionOk="0">
                  <a:moveTo>
                    <a:pt x="89789" y="30392"/>
                  </a:moveTo>
                  <a:lnTo>
                    <a:pt x="107493" y="25057"/>
                  </a:lnTo>
                  <a:lnTo>
                    <a:pt x="114008" y="36340"/>
                  </a:lnTo>
                  <a:lnTo>
                    <a:pt x="100535" y="49004"/>
                  </a:lnTo>
                  <a:cubicBezTo>
                    <a:pt x="102488" y="56204"/>
                    <a:pt x="102488" y="63795"/>
                    <a:pt x="100535" y="70995"/>
                  </a:cubicBezTo>
                  <a:lnTo>
                    <a:pt x="114008" y="83659"/>
                  </a:lnTo>
                  <a:lnTo>
                    <a:pt x="107493" y="94942"/>
                  </a:lnTo>
                  <a:lnTo>
                    <a:pt x="89789" y="89607"/>
                  </a:lnTo>
                  <a:lnTo>
                    <a:pt x="89789" y="89607"/>
                  </a:lnTo>
                  <a:cubicBezTo>
                    <a:pt x="84530" y="94898"/>
                    <a:pt x="77957" y="98693"/>
                    <a:pt x="70745" y="100602"/>
                  </a:cubicBezTo>
                  <a:lnTo>
                    <a:pt x="66514" y="118602"/>
                  </a:lnTo>
                  <a:lnTo>
                    <a:pt x="53485" y="118602"/>
                  </a:lnTo>
                  <a:lnTo>
                    <a:pt x="49254" y="100602"/>
                  </a:lnTo>
                  <a:lnTo>
                    <a:pt x="49254" y="100602"/>
                  </a:lnTo>
                  <a:cubicBezTo>
                    <a:pt x="42042" y="98693"/>
                    <a:pt x="35469" y="94898"/>
                    <a:pt x="30210" y="89607"/>
                  </a:cubicBezTo>
                  <a:lnTo>
                    <a:pt x="12506" y="94942"/>
                  </a:lnTo>
                  <a:lnTo>
                    <a:pt x="5991" y="83659"/>
                  </a:lnTo>
                  <a:lnTo>
                    <a:pt x="19464" y="70995"/>
                  </a:lnTo>
                  <a:lnTo>
                    <a:pt x="19464" y="70995"/>
                  </a:lnTo>
                  <a:cubicBezTo>
                    <a:pt x="17511" y="63795"/>
                    <a:pt x="17511" y="56204"/>
                    <a:pt x="19464" y="49004"/>
                  </a:cubicBezTo>
                  <a:lnTo>
                    <a:pt x="5991" y="36340"/>
                  </a:lnTo>
                  <a:lnTo>
                    <a:pt x="12506" y="25057"/>
                  </a:lnTo>
                  <a:lnTo>
                    <a:pt x="30210" y="30392"/>
                  </a:lnTo>
                  <a:lnTo>
                    <a:pt x="30210" y="30392"/>
                  </a:lnTo>
                  <a:cubicBezTo>
                    <a:pt x="35469" y="25101"/>
                    <a:pt x="42042" y="21306"/>
                    <a:pt x="49254" y="19397"/>
                  </a:cubicBezTo>
                  <a:lnTo>
                    <a:pt x="53485" y="1397"/>
                  </a:lnTo>
                  <a:lnTo>
                    <a:pt x="66514" y="1397"/>
                  </a:lnTo>
                  <a:lnTo>
                    <a:pt x="70745" y="19397"/>
                  </a:lnTo>
                  <a:lnTo>
                    <a:pt x="70745" y="19397"/>
                  </a:lnTo>
                  <a:cubicBezTo>
                    <a:pt x="77957" y="21306"/>
                    <a:pt x="84530" y="25101"/>
                    <a:pt x="89789" y="30392"/>
                  </a:cubicBezTo>
                  <a:close/>
                </a:path>
              </a:pathLst>
            </a:custGeom>
            <a:solidFill>
              <a:srgbClr val="3B773B"/>
            </a:solidFill>
            <a:ln w="25400" cap="flat" cmpd="sng">
              <a:solidFill>
                <a:schemeClr val="lt1"/>
              </a:solidFill>
              <a:prstDash val="solid"/>
              <a:round/>
              <a:headEnd type="none" w="med" len="med"/>
              <a:tailEnd type="none" w="med" len="med"/>
            </a:ln>
          </p:spPr>
          <p:txBody>
            <a:bodyPr wrap="square" lIns="91425" tIns="91425" rIns="91425" bIns="91425" anchor="ctr" anchorCtr="0">
              <a:noAutofit/>
            </a:bodyPr>
            <a:lstStyle/>
            <a:p>
              <a:pPr lvl="0">
                <a:spcBef>
                  <a:spcPts val="0"/>
                </a:spcBef>
                <a:buNone/>
              </a:pPr>
              <a:endParaRPr/>
            </a:p>
          </p:txBody>
        </p:sp>
        <p:sp>
          <p:nvSpPr>
            <p:cNvPr id="196" name="Shape 196"/>
            <p:cNvSpPr/>
            <p:nvPr/>
          </p:nvSpPr>
          <p:spPr>
            <a:xfrm>
              <a:off x="2804160" y="528320"/>
              <a:ext cx="894080" cy="894080"/>
            </a:xfrm>
            <a:prstGeom prst="rect">
              <a:avLst/>
            </a:prstGeom>
            <a:noFill/>
            <a:ln>
              <a:noFill/>
            </a:ln>
          </p:spPr>
          <p:txBody>
            <a:bodyPr wrap="square" lIns="27925" tIns="27925" rIns="27925" bIns="27925" anchor="ctr" anchorCtr="0">
              <a:noAutofit/>
            </a:bodyPr>
            <a:lstStyle/>
            <a:p>
              <a:pPr marL="0" marR="0" lvl="0" indent="0" algn="ctr" rtl="0">
                <a:lnSpc>
                  <a:spcPct val="90000"/>
                </a:lnSpc>
                <a:spcBef>
                  <a:spcPts val="0"/>
                </a:spcBef>
                <a:spcAft>
                  <a:spcPts val="0"/>
                </a:spcAft>
                <a:buSzPct val="25000"/>
                <a:buNone/>
              </a:pPr>
              <a:r>
                <a:rPr lang="en-US" sz="2200">
                  <a:solidFill>
                    <a:schemeClr val="lt1"/>
                  </a:solidFill>
                  <a:latin typeface="Arial"/>
                  <a:ea typeface="Arial"/>
                  <a:cs typeface="Arial"/>
                  <a:sym typeface="Arial"/>
                </a:rPr>
                <a:t>How</a:t>
              </a:r>
            </a:p>
          </p:txBody>
        </p:sp>
      </p:grpSp>
      <p:sp>
        <p:nvSpPr>
          <p:cNvPr id="197" name="Shape 197"/>
          <p:cNvSpPr/>
          <p:nvPr/>
        </p:nvSpPr>
        <p:spPr>
          <a:xfrm rot="-9772261">
            <a:off x="4395151" y="3633151"/>
            <a:ext cx="2241296" cy="2241296"/>
          </a:xfrm>
          <a:custGeom>
            <a:avLst/>
            <a:gdLst/>
            <a:ahLst/>
            <a:cxnLst/>
            <a:rect l="0" t="0" r="0" b="0"/>
            <a:pathLst>
              <a:path w="120000" h="120000" extrusionOk="0">
                <a:moveTo>
                  <a:pt x="4985" y="64680"/>
                </a:moveTo>
                <a:lnTo>
                  <a:pt x="4985" y="64680"/>
                </a:lnTo>
                <a:cubicBezTo>
                  <a:pt x="3682" y="49360"/>
                  <a:pt x="8826" y="34190"/>
                  <a:pt x="19179" y="22822"/>
                </a:cubicBezTo>
                <a:lnTo>
                  <a:pt x="16020" y="19255"/>
                </a:lnTo>
                <a:lnTo>
                  <a:pt x="25770" y="21357"/>
                </a:lnTo>
                <a:lnTo>
                  <a:pt x="27129" y="31797"/>
                </a:lnTo>
                <a:lnTo>
                  <a:pt x="23972" y="28233"/>
                </a:lnTo>
                <a:lnTo>
                  <a:pt x="23972" y="28233"/>
                </a:lnTo>
                <a:cubicBezTo>
                  <a:pt x="15303" y="38064"/>
                  <a:pt x="11029" y="51011"/>
                  <a:pt x="12140" y="64071"/>
                </a:cubicBezTo>
                <a:close/>
              </a:path>
            </a:pathLst>
          </a:custGeom>
          <a:solidFill>
            <a:srgbClr val="ABE2E2"/>
          </a:solidFill>
          <a:ln>
            <a:noFill/>
          </a:ln>
        </p:spPr>
        <p:txBody>
          <a:bodyPr wrap="square" lIns="91425" tIns="91425" rIns="91425" bIns="91425" anchor="ctr" anchorCtr="0">
            <a:noAutofit/>
          </a:bodyPr>
          <a:lstStyle/>
          <a:p>
            <a:pPr lvl="0">
              <a:spcBef>
                <a:spcPts val="0"/>
              </a:spcBef>
              <a:buNone/>
            </a:pPr>
            <a:endParaRPr/>
          </a:p>
        </p:txBody>
      </p:sp>
    </p:spTree>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sldNum" idx="12"/>
          </p:nvPr>
        </p:nvSpPr>
        <p:spPr>
          <a:xfrm>
            <a:off x="84138" y="6242050"/>
            <a:ext cx="587375" cy="488950"/>
          </a:xfrm>
          <a:prstGeom prst="rect">
            <a:avLst/>
          </a:prstGeom>
          <a:noFill/>
          <a:ln>
            <a:noFill/>
          </a:ln>
        </p:spPr>
        <p:txBody>
          <a:bodyPr wrap="square" lIns="91425" tIns="45700" rIns="91425" bIns="45700" anchor="b" anchorCtr="1">
            <a:noAutofit/>
          </a:bodyPr>
          <a:lstStyle/>
          <a:p>
            <a:pPr marL="0" marR="0" lvl="0" indent="0" algn="l" rtl="0">
              <a:spcBef>
                <a:spcPts val="0"/>
              </a:spcBef>
              <a:spcAft>
                <a:spcPts val="0"/>
              </a:spcAft>
              <a:buSzPct val="25000"/>
              <a:buNone/>
            </a:pPr>
            <a:fld id="{00000000-1234-1234-1234-123412341234}" type="slidenum">
              <a:rPr lang="en-US" sz="2600" b="1">
                <a:solidFill>
                  <a:schemeClr val="lt1"/>
                </a:solidFill>
                <a:latin typeface="Arial"/>
                <a:ea typeface="Arial"/>
                <a:cs typeface="Arial"/>
                <a:sym typeface="Arial"/>
              </a:rPr>
              <a:t>8</a:t>
            </a:fld>
            <a:endParaRPr lang="en-US" sz="2600" b="1">
              <a:solidFill>
                <a:schemeClr val="lt1"/>
              </a:solidFill>
              <a:latin typeface="Arial"/>
              <a:ea typeface="Arial"/>
              <a:cs typeface="Arial"/>
              <a:sym typeface="Arial"/>
            </a:endParaRPr>
          </a:p>
        </p:txBody>
      </p:sp>
      <p:sp>
        <p:nvSpPr>
          <p:cNvPr id="204" name="Shape 204"/>
          <p:cNvSpPr txBox="1">
            <a:spLocks noGrp="1"/>
          </p:cNvSpPr>
          <p:nvPr>
            <p:ph type="body" idx="1"/>
          </p:nvPr>
        </p:nvSpPr>
        <p:spPr>
          <a:xfrm>
            <a:off x="838200" y="2362200"/>
            <a:ext cx="7693025" cy="3724275"/>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75000"/>
              <a:buFont typeface="Noto Sans Symbols"/>
              <a:buChar char="●"/>
            </a:pPr>
            <a:r>
              <a:rPr lang="en-US" sz="2400" b="1" i="0" u="none" strike="noStrike" cap="none">
                <a:solidFill>
                  <a:schemeClr val="dk1"/>
                </a:solidFill>
                <a:latin typeface="Arial"/>
                <a:ea typeface="Arial"/>
                <a:cs typeface="Arial"/>
                <a:sym typeface="Arial"/>
              </a:rPr>
              <a:t>Who initiated the contact?</a:t>
            </a:r>
          </a:p>
          <a:p>
            <a:pPr marL="0" marR="0" lvl="0" indent="0" algn="l" rtl="0">
              <a:spcBef>
                <a:spcPts val="0"/>
              </a:spcBef>
              <a:spcAft>
                <a:spcPts val="0"/>
              </a:spcAft>
              <a:buNone/>
            </a:pPr>
            <a:endParaRPr sz="2400" b="1"/>
          </a:p>
          <a:p>
            <a:pPr marL="342900" marR="0" lvl="0" indent="-342900" algn="l" rtl="0">
              <a:spcBef>
                <a:spcPts val="480"/>
              </a:spcBef>
              <a:spcAft>
                <a:spcPts val="0"/>
              </a:spcAft>
              <a:buClr>
                <a:schemeClr val="dk1"/>
              </a:buClr>
              <a:buSzPct val="75000"/>
              <a:buFont typeface="Noto Sans Symbols"/>
              <a:buChar char="●"/>
            </a:pPr>
            <a:r>
              <a:rPr lang="en-US" sz="2400" b="1" i="0" u="none" strike="noStrike" cap="none">
                <a:solidFill>
                  <a:schemeClr val="dk1"/>
                </a:solidFill>
                <a:latin typeface="Arial"/>
                <a:ea typeface="Arial"/>
                <a:cs typeface="Arial"/>
                <a:sym typeface="Arial"/>
              </a:rPr>
              <a:t>Who was present if a home visit or meeting occurred?</a:t>
            </a:r>
          </a:p>
          <a:p>
            <a:pPr marL="0" marR="0" lvl="0" indent="0" algn="l" rtl="0">
              <a:spcBef>
                <a:spcPts val="480"/>
              </a:spcBef>
              <a:spcAft>
                <a:spcPts val="0"/>
              </a:spcAft>
              <a:buNone/>
            </a:pPr>
            <a:endParaRPr sz="2400" b="1"/>
          </a:p>
          <a:p>
            <a:pPr marL="342900" marR="0" lvl="0" indent="-342900" algn="l" rtl="0">
              <a:spcBef>
                <a:spcPts val="480"/>
              </a:spcBef>
              <a:spcAft>
                <a:spcPts val="0"/>
              </a:spcAft>
              <a:buClr>
                <a:schemeClr val="dk1"/>
              </a:buClr>
              <a:buSzPct val="75000"/>
              <a:buFont typeface="Noto Sans Symbols"/>
              <a:buChar char="●"/>
            </a:pPr>
            <a:r>
              <a:rPr lang="en-US" sz="2400" b="1" i="0" u="none" strike="noStrike" cap="none">
                <a:solidFill>
                  <a:schemeClr val="dk1"/>
                </a:solidFill>
                <a:latin typeface="Arial"/>
                <a:ea typeface="Arial"/>
                <a:cs typeface="Arial"/>
                <a:sym typeface="Arial"/>
              </a:rPr>
              <a:t>What was the purpose of the contact?</a:t>
            </a:r>
          </a:p>
          <a:p>
            <a:pPr marL="0" marR="0" lvl="0" indent="0" algn="l" rtl="0">
              <a:spcBef>
                <a:spcPts val="480"/>
              </a:spcBef>
              <a:spcAft>
                <a:spcPts val="0"/>
              </a:spcAft>
              <a:buNone/>
            </a:pPr>
            <a:endParaRPr sz="2400" b="1"/>
          </a:p>
          <a:p>
            <a:pPr marL="342900" marR="0" lvl="0" indent="-342900" algn="l" rtl="0">
              <a:spcBef>
                <a:spcPts val="480"/>
              </a:spcBef>
              <a:spcAft>
                <a:spcPts val="0"/>
              </a:spcAft>
              <a:buClr>
                <a:schemeClr val="dk1"/>
              </a:buClr>
              <a:buSzPct val="75000"/>
              <a:buFont typeface="Noto Sans Symbols"/>
              <a:buChar char="●"/>
            </a:pPr>
            <a:r>
              <a:rPr lang="en-US" sz="2400" b="1" i="0" u="none" strike="noStrike" cap="none">
                <a:solidFill>
                  <a:schemeClr val="dk1"/>
                </a:solidFill>
                <a:latin typeface="Arial"/>
                <a:ea typeface="Arial"/>
                <a:cs typeface="Arial"/>
                <a:sym typeface="Arial"/>
              </a:rPr>
              <a:t>When and Where did the contact take place?</a:t>
            </a:r>
          </a:p>
          <a:p>
            <a:pPr marL="0" marR="0" lvl="0" indent="0" algn="l" rtl="0">
              <a:spcBef>
                <a:spcPts val="480"/>
              </a:spcBef>
              <a:spcAft>
                <a:spcPts val="0"/>
              </a:spcAft>
              <a:buNone/>
            </a:pPr>
            <a:endParaRPr/>
          </a:p>
        </p:txBody>
      </p:sp>
      <p:sp>
        <p:nvSpPr>
          <p:cNvPr id="205" name="Shape 205"/>
          <p:cNvSpPr txBox="1"/>
          <p:nvPr/>
        </p:nvSpPr>
        <p:spPr>
          <a:xfrm>
            <a:off x="762000" y="990600"/>
            <a:ext cx="7620000" cy="701675"/>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SzPct val="25000"/>
              <a:buNone/>
            </a:pPr>
            <a:r>
              <a:rPr lang="en-US" sz="3600" b="1">
                <a:solidFill>
                  <a:srgbClr val="006666"/>
                </a:solidFill>
                <a:latin typeface="Arial"/>
                <a:ea typeface="Arial"/>
                <a:cs typeface="Arial"/>
                <a:sym typeface="Arial"/>
              </a:rPr>
              <a:t>Narrations need to include: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a:spLocks noGrp="1"/>
          </p:cNvSpPr>
          <p:nvPr>
            <p:ph type="title"/>
          </p:nvPr>
        </p:nvSpPr>
        <p:spPr>
          <a:xfrm>
            <a:off x="762000" y="762000"/>
            <a:ext cx="7924800" cy="1143000"/>
          </a:xfrm>
          <a:prstGeom prst="roundRect">
            <a:avLst>
              <a:gd name="adj" fmla="val 16667"/>
            </a:avLst>
          </a:prstGeom>
        </p:spPr>
        <p:txBody>
          <a:bodyPr wrap="square" lIns="91425" tIns="91425" rIns="91425" bIns="91425" anchor="b" anchorCtr="0">
            <a:noAutofit/>
          </a:bodyPr>
          <a:lstStyle/>
          <a:p>
            <a:pPr lvl="0">
              <a:spcBef>
                <a:spcPts val="0"/>
              </a:spcBef>
              <a:buNone/>
            </a:pPr>
            <a:r>
              <a:rPr lang="en-US"/>
              <a:t>Also include….</a:t>
            </a:r>
          </a:p>
        </p:txBody>
      </p:sp>
      <p:sp>
        <p:nvSpPr>
          <p:cNvPr id="212" name="Shape 212"/>
          <p:cNvSpPr txBox="1">
            <a:spLocks noGrp="1"/>
          </p:cNvSpPr>
          <p:nvPr>
            <p:ph type="body" idx="1"/>
          </p:nvPr>
        </p:nvSpPr>
        <p:spPr>
          <a:xfrm>
            <a:off x="838200" y="2362200"/>
            <a:ext cx="7692900" cy="3724200"/>
          </a:xfrm>
          <a:prstGeom prst="rect">
            <a:avLst/>
          </a:prstGeom>
        </p:spPr>
        <p:txBody>
          <a:bodyPr wrap="square" lIns="91425" tIns="91425" rIns="91425" bIns="91425" anchor="t" anchorCtr="0">
            <a:noAutofit/>
          </a:bodyPr>
          <a:lstStyle/>
          <a:p>
            <a:pPr lvl="0" indent="0" rtl="0">
              <a:spcBef>
                <a:spcPts val="480"/>
              </a:spcBef>
              <a:buSzPct val="75000"/>
            </a:pPr>
            <a:r>
              <a:rPr lang="en-US" sz="2400" b="1"/>
              <a:t>What changed?</a:t>
            </a:r>
          </a:p>
          <a:p>
            <a:pPr marL="0" lvl="0" indent="0" rtl="0">
              <a:spcBef>
                <a:spcPts val="480"/>
              </a:spcBef>
              <a:buNone/>
            </a:pPr>
            <a:endParaRPr sz="2400" b="1"/>
          </a:p>
          <a:p>
            <a:pPr lvl="0" indent="0" rtl="0">
              <a:spcBef>
                <a:spcPts val="480"/>
              </a:spcBef>
              <a:buSzPct val="75000"/>
            </a:pPr>
            <a:r>
              <a:rPr lang="en-US" sz="2400" b="1"/>
              <a:t>What and Why were actions taken and when are they effective?</a:t>
            </a:r>
          </a:p>
          <a:p>
            <a:pPr marL="0" lvl="0" indent="0" rtl="0">
              <a:spcBef>
                <a:spcPts val="480"/>
              </a:spcBef>
              <a:buNone/>
            </a:pPr>
            <a:endParaRPr sz="2400" b="1"/>
          </a:p>
          <a:p>
            <a:pPr lvl="0" indent="0" rtl="0">
              <a:spcBef>
                <a:spcPts val="480"/>
              </a:spcBef>
              <a:buSzPct val="75000"/>
            </a:pPr>
            <a:r>
              <a:rPr lang="en-US" sz="2400" b="1"/>
              <a:t>What is the plan?  What follow-up is needed?</a:t>
            </a:r>
          </a:p>
          <a:p>
            <a:pPr marL="0" lvl="0" indent="0" rtl="0">
              <a:spcBef>
                <a:spcPts val="480"/>
              </a:spcBef>
              <a:buNone/>
            </a:pPr>
            <a:endParaRPr sz="2400" b="1"/>
          </a:p>
          <a:p>
            <a:pPr lvl="0" indent="0" rtl="0">
              <a:spcBef>
                <a:spcPts val="480"/>
              </a:spcBef>
              <a:buSzPct val="75000"/>
            </a:pPr>
            <a:r>
              <a:rPr lang="en-US" sz="2400" b="1"/>
              <a:t>How were decisions determined?</a:t>
            </a:r>
          </a:p>
          <a:p>
            <a:pPr lvl="0">
              <a:spcBef>
                <a:spcPts val="0"/>
              </a:spcBef>
              <a:buNone/>
            </a:pPr>
            <a:endParaRPr/>
          </a:p>
        </p:txBody>
      </p:sp>
      <p:sp>
        <p:nvSpPr>
          <p:cNvPr id="213" name="Shape 213"/>
          <p:cNvSpPr txBox="1">
            <a:spLocks noGrp="1"/>
          </p:cNvSpPr>
          <p:nvPr>
            <p:ph type="sldNum" idx="12"/>
          </p:nvPr>
        </p:nvSpPr>
        <p:spPr>
          <a:xfrm>
            <a:off x="84138" y="6242050"/>
            <a:ext cx="587400" cy="489000"/>
          </a:xfrm>
          <a:prstGeom prst="rect">
            <a:avLst/>
          </a:prstGeom>
        </p:spPr>
        <p:txBody>
          <a:bodyPr wrap="square" lIns="91425" tIns="45700" rIns="91425" bIns="45700" anchor="b" anchorCtr="1">
            <a:noAutofit/>
          </a:bodyPr>
          <a:lstStyle/>
          <a:p>
            <a:pPr lvl="0">
              <a:spcBef>
                <a:spcPts val="0"/>
              </a:spcBef>
              <a:buClr>
                <a:srgbClr val="000000"/>
              </a:buClr>
              <a:buSzPct val="25000"/>
              <a:buFont typeface="Arial"/>
              <a:buNone/>
            </a:pPr>
            <a:fld id="{00000000-1234-1234-1234-123412341234}" type="slidenum">
              <a:rPr lang="en-US"/>
              <a:t>9</a:t>
            </a:fld>
            <a:endParaRPr lang="en-US"/>
          </a:p>
        </p:txBody>
      </p:sp>
    </p:spTree>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2313</Words>
  <Application>Microsoft Office PowerPoint</Application>
  <PresentationFormat>On-screen Show (4:3)</PresentationFormat>
  <Paragraphs>287</Paragraphs>
  <Slides>37</Slides>
  <Notes>37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Wingdings</vt:lpstr>
      <vt:lpstr>Quintessential</vt:lpstr>
      <vt:lpstr>Impact</vt:lpstr>
      <vt:lpstr>Times New Roman</vt:lpstr>
      <vt:lpstr>Noto Sans Symbols</vt:lpstr>
      <vt:lpstr>Courier New</vt:lpstr>
      <vt:lpstr>Capsules</vt:lpstr>
      <vt:lpstr>PowerPoint Presentation</vt:lpstr>
      <vt:lpstr>Training Objective:</vt:lpstr>
      <vt:lpstr>What purpose does narration serve?</vt:lpstr>
      <vt:lpstr>Narration is YOUR Responsibility</vt:lpstr>
      <vt:lpstr>PowerPoint Presentation</vt:lpstr>
      <vt:lpstr>PowerPoint Presentation</vt:lpstr>
      <vt:lpstr>PowerPoint Presentation</vt:lpstr>
      <vt:lpstr>PowerPoint Presentation</vt:lpstr>
      <vt:lpstr>Also include….</vt:lpstr>
      <vt:lpstr>PowerPoint Presentation</vt:lpstr>
      <vt:lpstr>PowerPoint Presentation</vt:lpstr>
      <vt:lpstr>What is problematic here?</vt:lpstr>
      <vt:lpstr>Another way to write it…</vt:lpstr>
      <vt:lpstr>PowerPoint Presentation</vt:lpstr>
      <vt:lpstr>PowerPoint Presentation</vt:lpstr>
      <vt:lpstr>PowerPoint Presentation</vt:lpstr>
      <vt:lpstr>PowerPoint Presentation</vt:lpstr>
      <vt:lpstr>ACRONYMS- Where’s the list?</vt:lpstr>
      <vt:lpstr>See Handout for next slide</vt:lpstr>
      <vt:lpstr>Can you follow this?         Hint- Use the handout</vt:lpstr>
      <vt:lpstr>Who may read the narrative?</vt:lpstr>
      <vt:lpstr>PowerPoint Presentation</vt:lpstr>
      <vt:lpstr>See any issues with this narration?</vt:lpstr>
      <vt:lpstr>PowerPoint Presentation</vt:lpstr>
      <vt:lpstr>PowerPoint Presentation</vt:lpstr>
      <vt:lpstr>More Tips…</vt:lpstr>
      <vt:lpstr>Is there anything we can’t narrate?</vt:lpstr>
      <vt:lpstr>Adult Protective Service (APS) Narration</vt:lpstr>
      <vt:lpstr>Examples of acceptable APS referral narration</vt:lpstr>
      <vt:lpstr>How to record an APS Call in ADRC</vt:lpstr>
      <vt:lpstr>Do Not Narrate…</vt:lpstr>
      <vt:lpstr>Mental Health/Alcohol &amp; Drug Issues</vt:lpstr>
      <vt:lpstr>What Type of A&amp;D and Mental Health information Can be Narrated?</vt:lpstr>
      <vt:lpstr>Some Objective Examples</vt:lpstr>
      <vt:lpstr>Example of what not to narrate:</vt:lpstr>
      <vt:lpstr>Be sure to narrate</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SANDGREN Monica</dc:creator>
  <cp:lastModifiedBy>SANDGREN Monica</cp:lastModifiedBy>
  <cp:revision>1</cp:revision>
  <dcterms:modified xsi:type="dcterms:W3CDTF">2018-01-16T15:41:40Z</dcterms:modified>
</cp:coreProperties>
</file>