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Inter" panose="020B060402020202020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36" autoAdjust="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584d6db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e584d6db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5cece25c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5cece25c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5cece25c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5cece25c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584d6db0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584d6db0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b77e893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b77e893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b77e893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b77e893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5cece25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e5cece25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5428407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e5428407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5428407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e5428407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b77e893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b77e893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5cece25c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5cece25c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5cece25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5cece25c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5cece25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5cece25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5cece25c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5cece25c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5cece25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e5cece25c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5cece25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5cece25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150560" y="684482"/>
            <a:ext cx="4866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150560" y="1543051"/>
            <a:ext cx="4866300" cy="26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go_No_Text.png"/>
          <p:cNvPicPr preferRelativeResize="0"/>
          <p:nvPr/>
        </p:nvPicPr>
        <p:blipFill rotWithShape="1">
          <a:blip r:embed="rId3">
            <a:alphaModFix/>
          </a:blip>
          <a:srcRect l="29489" r="-23944"/>
          <a:stretch/>
        </p:blipFill>
        <p:spPr>
          <a:xfrm>
            <a:off x="0" y="691753"/>
            <a:ext cx="7712075" cy="445174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3824275" y="582206"/>
            <a:ext cx="5192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Multnomah County</a:t>
            </a:r>
            <a:br>
              <a:rPr lang="en" sz="3600" b="1" i="0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Land Use Planning Division</a:t>
            </a:r>
            <a:endParaRPr sz="2900">
              <a:solidFill>
                <a:schemeClr val="dk2"/>
              </a:solidFill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4807375" y="1644200"/>
            <a:ext cx="4209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Briefing to the Planning Commission on unincorporated County Housing Options</a:t>
            </a:r>
            <a:endParaRPr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June 1,</a:t>
            </a:r>
            <a:r>
              <a:rPr lang="en" sz="2400" b="0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  <a:r>
              <a:rPr lang="en">
                <a:solidFill>
                  <a:srgbClr val="0000FF"/>
                </a:solidFill>
              </a:rPr>
              <a:t>026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5376775" y="3758831"/>
            <a:ext cx="36402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Kevin Cook, Principal Planner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200" y="152400"/>
            <a:ext cx="382959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950" y="0"/>
            <a:ext cx="720211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5250" tIns="95250" rIns="95250" bIns="952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Current ADU Regulations</a:t>
            </a:r>
            <a:endParaRPr sz="248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4" name="Google Shape;144;p26"/>
          <p:cNvGrpSpPr/>
          <p:nvPr/>
        </p:nvGrpSpPr>
        <p:grpSpPr>
          <a:xfrm>
            <a:off x="381000" y="1190625"/>
            <a:ext cx="4191000" cy="3571800"/>
            <a:chOff x="381000" y="1190625"/>
            <a:chExt cx="4191000" cy="3571800"/>
          </a:xfrm>
        </p:grpSpPr>
        <p:sp>
          <p:nvSpPr>
            <p:cNvPr id="145" name="Google Shape;145;p26"/>
            <p:cNvSpPr/>
            <p:nvPr/>
          </p:nvSpPr>
          <p:spPr>
            <a:xfrm>
              <a:off x="381000" y="1190625"/>
              <a:ext cx="4191000" cy="3571800"/>
            </a:xfrm>
            <a:prstGeom prst="roundRect">
              <a:avLst>
                <a:gd name="adj" fmla="val 32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 txBox="1"/>
            <p:nvPr/>
          </p:nvSpPr>
          <p:spPr>
            <a:xfrm>
              <a:off x="619125" y="1428750"/>
              <a:ext cx="3714900" cy="30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Regulatory Context</a:t>
              </a:r>
              <a:endParaRPr sz="1600" b="1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400" b="0" dirty="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ADUs are currently only allowed within the </a:t>
              </a:r>
              <a:r>
                <a:rPr lang="en" sz="1400" b="1" dirty="0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Urban Growth Boundary (UGB).</a:t>
              </a:r>
              <a:endParaRPr sz="1400" b="0" dirty="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400" b="0" dirty="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State mandate requires ADU options for properties zoned for single-unit dwellings outright.</a:t>
              </a:r>
              <a:endParaRPr sz="1400" b="0" dirty="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100" b="0" dirty="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Per SB 1051 (2017) – ORS 197.312</a:t>
              </a:r>
              <a:endParaRPr sz="1100" b="0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4762500" y="1190625"/>
            <a:ext cx="4000500" cy="3571800"/>
            <a:chOff x="4762500" y="1190625"/>
            <a:chExt cx="4000500" cy="3571800"/>
          </a:xfrm>
        </p:grpSpPr>
        <p:sp>
          <p:nvSpPr>
            <p:cNvPr id="148" name="Google Shape;148;p26"/>
            <p:cNvSpPr/>
            <p:nvPr/>
          </p:nvSpPr>
          <p:spPr>
            <a:xfrm>
              <a:off x="4762500" y="1190625"/>
              <a:ext cx="4000500" cy="3571800"/>
            </a:xfrm>
            <a:prstGeom prst="roundRect">
              <a:avLst>
                <a:gd name="adj" fmla="val 32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 txBox="1"/>
            <p:nvPr/>
          </p:nvSpPr>
          <p:spPr>
            <a:xfrm>
              <a:off x="5000625" y="1428750"/>
              <a:ext cx="3524400" cy="30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Applicable Zones in the UGB</a:t>
              </a:r>
              <a:endParaRPr sz="1600" b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1125"/>
                </a:spcAft>
                <a:buNone/>
              </a:pPr>
              <a:r>
                <a:rPr lang="en" sz="1100" b="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Taxlots inside UGB with at least 1 dwelling unit</a:t>
              </a:r>
              <a:endParaRPr sz="1100" b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51" name="Google Shape;151;p26" descr="Total the right colum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200" y="1799700"/>
            <a:ext cx="3003771" cy="29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381000" y="238125"/>
            <a:ext cx="8382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Current ADU Regulations - Site Standards</a:t>
            </a:r>
            <a:endParaRPr sz="24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8" name="Google Shape;158;p27"/>
          <p:cNvGrpSpPr/>
          <p:nvPr/>
        </p:nvGrpSpPr>
        <p:grpSpPr>
          <a:xfrm>
            <a:off x="381000" y="1190625"/>
            <a:ext cx="4095900" cy="3571800"/>
            <a:chOff x="381000" y="1190625"/>
            <a:chExt cx="4095900" cy="3571800"/>
          </a:xfrm>
        </p:grpSpPr>
        <p:sp>
          <p:nvSpPr>
            <p:cNvPr id="159" name="Google Shape;159;p27"/>
            <p:cNvSpPr/>
            <p:nvPr/>
          </p:nvSpPr>
          <p:spPr>
            <a:xfrm>
              <a:off x="381000" y="1190625"/>
              <a:ext cx="4095900" cy="3571800"/>
            </a:xfrm>
            <a:prstGeom prst="roundRect">
              <a:avLst>
                <a:gd name="adj" fmla="val 32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 txBox="1"/>
            <p:nvPr/>
          </p:nvSpPr>
          <p:spPr>
            <a:xfrm>
              <a:off x="619125" y="1428750"/>
              <a:ext cx="3619500" cy="30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Operational Context</a:t>
              </a:r>
              <a:endParaRPr sz="1600" b="1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County Regs in place since 2018.</a:t>
              </a:r>
              <a:endParaRPr dirty="0"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ADUs must be attached or 7–20 ft from main dwelling.</a:t>
              </a:r>
              <a:endParaRPr dirty="0"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100" i="1" dirty="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Clustering preserves land for future urbanization.</a:t>
              </a:r>
              <a:endParaRPr sz="1100" i="1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rgbClr val="1E293B"/>
                  </a:solidFill>
                  <a:highlight>
                    <a:srgbClr val="F1F5F9"/>
                  </a:highlight>
                  <a:latin typeface="Inter"/>
                  <a:ea typeface="Inter"/>
                  <a:cs typeface="Inter"/>
                  <a:sym typeface="Inter"/>
                </a:rPr>
                <a:t>Take-up Rate:</a:t>
              </a:r>
              <a:br>
                <a:rPr lang="en" dirty="0">
                  <a:highlight>
                    <a:srgbClr val="F1F5F9"/>
                  </a:highlight>
                  <a:latin typeface="Inter"/>
                  <a:ea typeface="Inter"/>
                  <a:cs typeface="Inter"/>
                  <a:sym typeface="Inter"/>
                </a:rPr>
              </a:br>
              <a:r>
                <a:rPr lang="en" sz="1300" dirty="0">
                  <a:solidFill>
                    <a:srgbClr val="475569"/>
                  </a:solidFill>
                  <a:highlight>
                    <a:srgbClr val="F1F5F9"/>
                  </a:highlight>
                  <a:latin typeface="Inter"/>
                  <a:ea typeface="Inter"/>
                  <a:cs typeface="Inter"/>
                  <a:sym typeface="Inter"/>
                </a:rPr>
                <a:t>Only one property (RR zone, Pleasant Valley) has utilized this since 2018.</a:t>
              </a:r>
              <a:endParaRPr dirty="0">
                <a:highlight>
                  <a:srgbClr val="F1F5F9"/>
                </a:highlight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61" name="Google Shape;161;p27"/>
          <p:cNvGrpSpPr/>
          <p:nvPr/>
        </p:nvGrpSpPr>
        <p:grpSpPr>
          <a:xfrm>
            <a:off x="4667250" y="1190625"/>
            <a:ext cx="4095900" cy="3571800"/>
            <a:chOff x="4667250" y="1190625"/>
            <a:chExt cx="4095900" cy="3571800"/>
          </a:xfrm>
        </p:grpSpPr>
        <p:sp>
          <p:nvSpPr>
            <p:cNvPr id="162" name="Google Shape;162;p27"/>
            <p:cNvSpPr/>
            <p:nvPr/>
          </p:nvSpPr>
          <p:spPr>
            <a:xfrm>
              <a:off x="4667250" y="1190625"/>
              <a:ext cx="4095900" cy="3571800"/>
            </a:xfrm>
            <a:prstGeom prst="roundRect">
              <a:avLst>
                <a:gd name="adj" fmla="val 32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 txBox="1"/>
            <p:nvPr/>
          </p:nvSpPr>
          <p:spPr>
            <a:xfrm>
              <a:off x="4905375" y="1428750"/>
              <a:ext cx="3619500" cy="30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80" b="1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Design Standards</a:t>
              </a:r>
              <a:endParaRPr sz="1480" b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10833" algn="l" rtl="0">
                <a:spcBef>
                  <a:spcPts val="1500"/>
                </a:spcBef>
                <a:spcAft>
                  <a:spcPts val="0"/>
                </a:spcAft>
                <a:buClr>
                  <a:srgbClr val="334155"/>
                </a:buClr>
                <a:buSzPts val="1295"/>
                <a:buFont typeface="Inter"/>
                <a:buChar char="●"/>
              </a:pPr>
              <a:r>
                <a:rPr lang="en" sz="1295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Max Size:</a:t>
              </a:r>
              <a:r>
                <a:rPr lang="en" sz="1295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800 sq. ft.</a:t>
              </a:r>
              <a:endParaRPr sz="1295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10833" algn="l" rtl="0">
                <a:spcBef>
                  <a:spcPts val="1125"/>
                </a:spcBef>
                <a:spcAft>
                  <a:spcPts val="0"/>
                </a:spcAft>
                <a:buClr>
                  <a:srgbClr val="334155"/>
                </a:buClr>
                <a:buSzPts val="1295"/>
                <a:buFont typeface="Inter"/>
                <a:buChar char="●"/>
              </a:pPr>
              <a:r>
                <a:rPr lang="en" sz="1295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Relative Size:</a:t>
              </a:r>
              <a:r>
                <a:rPr lang="en" sz="1295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Max 75% of primary dwelling area.</a:t>
              </a:r>
              <a:endParaRPr sz="1295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10833" algn="l" rtl="0">
                <a:spcBef>
                  <a:spcPts val="1125"/>
                </a:spcBef>
                <a:spcAft>
                  <a:spcPts val="0"/>
                </a:spcAft>
                <a:buClr>
                  <a:srgbClr val="334155"/>
                </a:buClr>
                <a:buSzPts val="1295"/>
                <a:buFont typeface="Inter"/>
                <a:buChar char="●"/>
              </a:pPr>
              <a:r>
                <a:rPr lang="en" sz="1295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Code Reference:</a:t>
              </a:r>
              <a:r>
                <a:rPr lang="en" sz="1295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MCC 39.4360(L)</a:t>
              </a:r>
              <a:endParaRPr sz="1295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" sz="7400">
                  <a:solidFill>
                    <a:srgbClr val="F1F5F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architecture</a:t>
              </a:r>
              <a:endParaRPr sz="1295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 txBox="1"/>
          <p:nvPr/>
        </p:nvSpPr>
        <p:spPr>
          <a:xfrm>
            <a:off x="381000" y="238125"/>
            <a:ext cx="8382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New Housing Options Outside the UGB</a:t>
            </a:r>
            <a:endParaRPr sz="2400"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71" name="Google Shape;171;p28"/>
          <p:cNvGrpSpPr/>
          <p:nvPr/>
        </p:nvGrpSpPr>
        <p:grpSpPr>
          <a:xfrm>
            <a:off x="381000" y="1143000"/>
            <a:ext cx="5048400" cy="3619500"/>
            <a:chOff x="381000" y="1143000"/>
            <a:chExt cx="5048400" cy="3619500"/>
          </a:xfrm>
        </p:grpSpPr>
        <p:sp>
          <p:nvSpPr>
            <p:cNvPr id="172" name="Google Shape;172;p28"/>
            <p:cNvSpPr/>
            <p:nvPr/>
          </p:nvSpPr>
          <p:spPr>
            <a:xfrm>
              <a:off x="381000" y="1143000"/>
              <a:ext cx="5048400" cy="3619500"/>
            </a:xfrm>
            <a:prstGeom prst="roundRect">
              <a:avLst>
                <a:gd name="adj" fmla="val 3157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 txBox="1"/>
            <p:nvPr/>
          </p:nvSpPr>
          <p:spPr>
            <a:xfrm>
              <a:off x="571500" y="1333500"/>
              <a:ext cx="4667400" cy="32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3B82F6"/>
                  </a:solidFill>
                  <a:latin typeface="Inter"/>
                  <a:ea typeface="Inter"/>
                  <a:cs typeface="Inter"/>
                  <a:sym typeface="Inter"/>
                </a:rPr>
                <a:t>SB 391 (2021) - Rural ADU Framework</a:t>
              </a:r>
              <a:endParaRPr sz="1600" b="1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Establishes first-time ADU options outside the Urban Growth Boundary.</a:t>
              </a:r>
              <a:endParaRPr sz="13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1500"/>
                </a:spcBef>
                <a:spcAft>
                  <a:spcPts val="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Zones:</a:t>
              </a: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Exception zones (RR and MUA-20).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Lot Size:</a:t>
              </a: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Must be 2+ acres and outside Urban Reserve.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Location:</a:t>
              </a: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Max 100 ft. from existing dwelling.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Size:</a:t>
              </a: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Up to 900 sq. ft. of usable floor area.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 b="1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Eligibility:</a:t>
              </a: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 Must be served by fire district; no vacation rentals.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304800" algn="l" rtl="0">
                <a:spcBef>
                  <a:spcPts val="800"/>
                </a:spcBef>
                <a:spcAft>
                  <a:spcPts val="800"/>
                </a:spcAft>
                <a:buClr>
                  <a:srgbClr val="334155"/>
                </a:buClr>
                <a:buSzPts val="1200"/>
                <a:buFont typeface="Inter"/>
                <a:buChar char="●"/>
              </a:pPr>
              <a:r>
                <a:rPr lang="en" sz="1200">
                  <a:solidFill>
                    <a:srgbClr val="334155"/>
                  </a:solidFill>
                  <a:latin typeface="Inter"/>
                  <a:ea typeface="Inter"/>
                  <a:cs typeface="Inter"/>
                  <a:sym typeface="Inter"/>
                </a:rPr>
                <a:t>Properties with 2+ dwellings or floating homes are ineligible.</a:t>
              </a:r>
              <a:endParaRPr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5619750" y="1143000"/>
            <a:ext cx="3143400" cy="3619500"/>
            <a:chOff x="5619750" y="1143000"/>
            <a:chExt cx="3143400" cy="3619500"/>
          </a:xfrm>
        </p:grpSpPr>
        <p:sp>
          <p:nvSpPr>
            <p:cNvPr id="175" name="Google Shape;175;p28"/>
            <p:cNvSpPr/>
            <p:nvPr/>
          </p:nvSpPr>
          <p:spPr>
            <a:xfrm>
              <a:off x="5619750" y="1143000"/>
              <a:ext cx="3143400" cy="3619500"/>
            </a:xfrm>
            <a:prstGeom prst="roundRect">
              <a:avLst>
                <a:gd name="adj" fmla="val 3636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5810250" y="1333500"/>
              <a:ext cx="2762400" cy="32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88" b="1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Subsequent Legislation (2023)</a:t>
              </a:r>
              <a:endParaRPr sz="1388" b="1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203" b="1">
                  <a:solidFill>
                    <a:srgbClr val="3B82F6"/>
                  </a:solidFill>
                  <a:latin typeface="Inter"/>
                  <a:ea typeface="Inter"/>
                  <a:cs typeface="Inter"/>
                  <a:sym typeface="Inter"/>
                </a:rPr>
                <a:t>SB 644 - The "Fix" Bill</a:t>
              </a:r>
              <a:endParaRPr sz="1203" b="1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Bypassed state wildfire map delay to start rural ADU approvals.</a:t>
              </a:r>
              <a:endParaRPr sz="1018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2000"/>
                </a:spcBef>
                <a:spcAft>
                  <a:spcPts val="0"/>
                </a:spcAft>
                <a:buNone/>
              </a:pPr>
              <a:r>
                <a:rPr lang="en" sz="1203" b="1">
                  <a:solidFill>
                    <a:srgbClr val="3B82F6"/>
                  </a:solidFill>
                  <a:latin typeface="Inter"/>
                  <a:ea typeface="Inter"/>
                  <a:cs typeface="Inter"/>
                  <a:sym typeface="Inter"/>
                </a:rPr>
                <a:t>SB 1013 - Rental RVs</a:t>
              </a:r>
              <a:endParaRPr sz="1203" b="1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l" rtl="0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Allows one permanent rental RV in RR/MUA-20 zones.</a:t>
              </a:r>
              <a:endParaRPr sz="1018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287338" algn="l" rtl="0">
                <a:spcBef>
                  <a:spcPts val="800"/>
                </a:spcBef>
                <a:spcAft>
                  <a:spcPts val="0"/>
                </a:spcAft>
                <a:buClr>
                  <a:srgbClr val="64748B"/>
                </a:buClr>
                <a:buSzPts val="925"/>
                <a:buFont typeface="Inter"/>
                <a:buChar char="●"/>
              </a:pPr>
              <a:r>
                <a:rPr lang="en" sz="925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Properties 1+ acre.</a:t>
              </a:r>
              <a:endParaRPr sz="925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57200" lvl="0" indent="-287338" algn="l" rtl="0">
                <a:spcBef>
                  <a:spcPts val="400"/>
                </a:spcBef>
                <a:spcAft>
                  <a:spcPts val="0"/>
                </a:spcAft>
                <a:buClr>
                  <a:srgbClr val="64748B"/>
                </a:buClr>
                <a:buSzPts val="925"/>
                <a:buFont typeface="Inter"/>
                <a:buChar char="●"/>
              </a:pPr>
              <a:r>
                <a:rPr lang="en" sz="925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Cannot have both ADU and RV.</a:t>
              </a:r>
              <a:endParaRPr sz="925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4440">
                  <a:solidFill>
                    <a:srgbClr val="F1F5F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gavel</a:t>
              </a:r>
              <a:endParaRPr sz="1295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Table 2 - Tax Lots Outside UGB</a:t>
            </a:r>
            <a:endParaRPr b="1"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1152487"/>
            <a:ext cx="8238500" cy="35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 amt="16000"/>
          </a:blip>
          <a:stretch>
            <a:fillRect/>
          </a:stretch>
        </p:blipFill>
        <p:spPr>
          <a:xfrm>
            <a:off x="0" y="75902"/>
            <a:ext cx="9144000" cy="499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Primary Policy Options</a:t>
            </a:r>
            <a:endParaRPr b="1"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ZCIP Project: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Allow ADUs in RR and MUA-20 zones outside UGB and Urban Reserves?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Allow ADUs in Rural Center zones?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Allow RVs as dwelling units - all exception zones and rural centers?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Separate Planning Process: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Allow Duplexes in Rural Center zones?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696" y="28575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5250" tIns="95250" rIns="95250" bIns="952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Background: Planning Context</a:t>
            </a:r>
            <a:endParaRPr sz="2480"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>
            <a:off x="381000" y="1047750"/>
            <a:ext cx="8382000" cy="952500"/>
            <a:chOff x="381000" y="1047750"/>
            <a:chExt cx="8382000" cy="952500"/>
          </a:xfrm>
        </p:grpSpPr>
        <p:sp>
          <p:nvSpPr>
            <p:cNvPr id="72" name="Google Shape;72;p16"/>
            <p:cNvSpPr/>
            <p:nvPr/>
          </p:nvSpPr>
          <p:spPr>
            <a:xfrm>
              <a:off x="381000" y="1047750"/>
              <a:ext cx="8382000" cy="952500"/>
            </a:xfrm>
            <a:prstGeom prst="roundRect">
              <a:avLst>
                <a:gd name="adj" fmla="val 8000"/>
              </a:avLst>
            </a:prstGeom>
            <a:solidFill>
              <a:srgbClr val="F8FAF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476250" y="1095375"/>
              <a:ext cx="8191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475569"/>
                  </a:solidFill>
                  <a:latin typeface="Arial"/>
                  <a:ea typeface="Arial"/>
                  <a:cs typeface="Arial"/>
                  <a:sym typeface="Arial"/>
                </a:rPr>
                <a:t>Under Oregon’s statewide planning system, housing is primarily the responsibility of cities within the </a:t>
              </a:r>
              <a:r>
                <a:rPr lang="en" sz="1400" b="1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Urban Growth Boundary (UGB)</a:t>
              </a:r>
              <a:r>
                <a:rPr lang="en" sz="1400">
                  <a:solidFill>
                    <a:srgbClr val="475569"/>
                  </a:solidFill>
                  <a:latin typeface="Arial"/>
                  <a:ea typeface="Arial"/>
                  <a:cs typeface="Arial"/>
                  <a:sym typeface="Arial"/>
                </a:rPr>
                <a:t>. Outside the UGB, focus is on protecting farm, forest, and natural resources.</a:t>
              </a:r>
              <a:endParaRPr sz="1400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16"/>
          <p:cNvGrpSpPr/>
          <p:nvPr/>
        </p:nvGrpSpPr>
        <p:grpSpPr>
          <a:xfrm>
            <a:off x="381000" y="2190750"/>
            <a:ext cx="4095900" cy="2476500"/>
            <a:chOff x="381000" y="2190750"/>
            <a:chExt cx="4095900" cy="2476500"/>
          </a:xfrm>
        </p:grpSpPr>
        <p:sp>
          <p:nvSpPr>
            <p:cNvPr id="75" name="Google Shape;75;p16"/>
            <p:cNvSpPr/>
            <p:nvPr/>
          </p:nvSpPr>
          <p:spPr>
            <a:xfrm>
              <a:off x="381000" y="2190750"/>
              <a:ext cx="4095900" cy="2476500"/>
            </a:xfrm>
            <a:prstGeom prst="roundRect">
              <a:avLst>
                <a:gd name="adj" fmla="val 4615"/>
              </a:avLst>
            </a:prstGeom>
            <a:solidFill>
              <a:srgbClr val="F1F5F9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6"/>
            <p:cNvSpPr txBox="1"/>
            <p:nvPr/>
          </p:nvSpPr>
          <p:spPr>
            <a:xfrm>
              <a:off x="476250" y="2286000"/>
              <a:ext cx="390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Exception Zones</a:t>
              </a:r>
              <a:endParaRPr sz="18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 txBox="1"/>
            <p:nvPr/>
          </p:nvSpPr>
          <p:spPr>
            <a:xfrm>
              <a:off x="476250" y="2714625"/>
              <a:ext cx="3905400" cy="18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Multnomah County exception zones retain rural residential designations: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311150" algn="l" rtl="0">
                <a:spcBef>
                  <a:spcPts val="90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Arial"/>
                <a:buChar char="●"/>
              </a:pPr>
              <a:r>
                <a:rPr lang="en" sz="1300" b="1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Rural Residential (RR)</a:t>
              </a:r>
              <a:b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1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5 acre minimum lot size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311150" algn="l" rtl="0">
                <a:spcBef>
                  <a:spcPts val="750"/>
                </a:spcBef>
                <a:spcAft>
                  <a:spcPts val="0"/>
                </a:spcAft>
                <a:buClr>
                  <a:srgbClr val="334155"/>
                </a:buClr>
                <a:buSzPts val="1300"/>
                <a:buFont typeface="Arial"/>
                <a:buChar char="●"/>
              </a:pPr>
              <a:r>
                <a:rPr lang="en" sz="1300" b="1">
                  <a:solidFill>
                    <a:srgbClr val="1E293B"/>
                  </a:solidFill>
                  <a:latin typeface="Arial"/>
                  <a:ea typeface="Arial"/>
                  <a:cs typeface="Arial"/>
                  <a:sym typeface="Arial"/>
                </a:rPr>
                <a:t>Multiple Use Agriculture (MUA-20)</a:t>
              </a:r>
              <a:b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1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20 acre minimum lot size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16"/>
          <p:cNvGrpSpPr/>
          <p:nvPr/>
        </p:nvGrpSpPr>
        <p:grpSpPr>
          <a:xfrm>
            <a:off x="4667250" y="2190750"/>
            <a:ext cx="4095900" cy="2476500"/>
            <a:chOff x="4667250" y="2190750"/>
            <a:chExt cx="4095900" cy="2476500"/>
          </a:xfrm>
        </p:grpSpPr>
        <p:sp>
          <p:nvSpPr>
            <p:cNvPr id="79" name="Google Shape;79;p16"/>
            <p:cNvSpPr/>
            <p:nvPr/>
          </p:nvSpPr>
          <p:spPr>
            <a:xfrm>
              <a:off x="4667250" y="2190750"/>
              <a:ext cx="4095900" cy="2476500"/>
            </a:xfrm>
            <a:prstGeom prst="roundRect">
              <a:avLst>
                <a:gd name="adj" fmla="val 4615"/>
              </a:avLst>
            </a:prstGeom>
            <a:solidFill>
              <a:srgbClr val="F1F5F9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 txBox="1"/>
            <p:nvPr/>
          </p:nvSpPr>
          <p:spPr>
            <a:xfrm>
              <a:off x="4762500" y="2286000"/>
              <a:ext cx="390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Key Regulations</a:t>
              </a:r>
              <a:endParaRPr sz="1800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4762500" y="2714625"/>
              <a:ext cx="3905400" cy="18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2563EB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Properties typically range from </a:t>
              </a:r>
              <a:r>
                <a:rPr lang="en" sz="1300" b="1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2 to 20 acres</a:t>
              </a: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2563EB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Limited to </a:t>
              </a:r>
              <a:r>
                <a:rPr lang="en" sz="1300" b="1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one single dwelling unit</a:t>
              </a: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 per property.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2563EB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  <a:r>
                <a:rPr lang="en" sz="1300" b="1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Accessory Dwelling Units (ADUs)</a:t>
              </a:r>
              <a:r>
                <a:rPr lang="en" sz="1300">
                  <a:solidFill>
                    <a:srgbClr val="334155"/>
                  </a:solidFill>
                  <a:latin typeface="Arial"/>
                  <a:ea typeface="Arial"/>
                  <a:cs typeface="Arial"/>
                  <a:sym typeface="Arial"/>
                </a:rPr>
                <a:t> are only allowed if located within the Urban Growth Boundary.</a:t>
              </a:r>
              <a:endParaRPr sz="1300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" name="Google Shape;82;p16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75902"/>
            <a:ext cx="9144000" cy="499169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50" y="304800"/>
            <a:ext cx="61404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307C0-2137-18A5-50F3-17AFA8E8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36" y="0"/>
            <a:ext cx="41003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0" y="152400"/>
            <a:ext cx="633318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0"/>
            <a:ext cx="678790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092" y="228601"/>
            <a:ext cx="6511339" cy="476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16949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52400"/>
            <a:ext cx="600965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ultco Powerpoint Theme">
  <a:themeElements>
    <a:clrScheme name="Multco Theme 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46094"/>
      </a:accent1>
      <a:accent2>
        <a:srgbClr val="D89F3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499</Words>
  <Application>Microsoft Office PowerPoint</Application>
  <PresentationFormat>On-screen Show (16:9)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Material Icons</vt:lpstr>
      <vt:lpstr>Inter</vt:lpstr>
      <vt:lpstr>Helvetica Neue</vt:lpstr>
      <vt:lpstr>Calibri</vt:lpstr>
      <vt:lpstr>Simple Light</vt:lpstr>
      <vt:lpstr>1_Multco Powerpoint Theme</vt:lpstr>
      <vt:lpstr>Multnomah County Land Use Planning Division</vt:lpstr>
      <vt:lpstr>Background: Planning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ADU Regulations</vt:lpstr>
      <vt:lpstr>PowerPoint Presentation</vt:lpstr>
      <vt:lpstr>PowerPoint Presentation</vt:lpstr>
      <vt:lpstr>Table 2 - Tax Lots Outside UGB</vt:lpstr>
      <vt:lpstr>Primary Policy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Kevin Cook</dc:creator>
  <cp:lastModifiedBy>Kevin Cook</cp:lastModifiedBy>
  <cp:revision>2</cp:revision>
  <dcterms:modified xsi:type="dcterms:W3CDTF">2026-06-02T00:09:57Z</dcterms:modified>
</cp:coreProperties>
</file>