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1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embeddedFontLs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Inter" panose="020B0604020202020204" charset="0"/>
      <p:bold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736" autoAdjust="0"/>
  </p:normalViewPr>
  <p:slideViewPr>
    <p:cSldViewPr snapToGrid="0">
      <p:cViewPr varScale="1">
        <p:scale>
          <a:sx n="135" d="100"/>
          <a:sy n="135" d="100"/>
        </p:scale>
        <p:origin x="92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e584d6db0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g3e584d6db0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e5cece25cd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e5cece25cd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e5cece25cd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e5cece25cd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e584d6db04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e584d6db04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eb77e893c4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eb77e893c4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eb77e893c4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eb77e893c4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e5cece25c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e5cece25cd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e54284077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e54284077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e54284077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e54284077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eb77e893c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eb77e893c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e5cece25cd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e5cece25cd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e5cece25cd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e5cece25cd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e5cece25cd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e5cece25cd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e5cece25cd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e5cece25cd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e5cece25cd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e5cece25cd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e5cece25c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e5cece25cd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4150560" y="684482"/>
            <a:ext cx="4866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FF6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FF6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FF6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FF6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457200" marR="0" lvl="5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FF6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914400" marR="0" lvl="6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FF6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1371600" marR="0" lvl="7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FF6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1828800" marR="0" lvl="8" indent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FF66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4150560" y="1543051"/>
            <a:ext cx="4866300" cy="26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457200" marR="0" lvl="1" indent="0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 descr="Logo_No_Text.png"/>
          <p:cNvPicPr preferRelativeResize="0"/>
          <p:nvPr/>
        </p:nvPicPr>
        <p:blipFill rotWithShape="1">
          <a:blip r:embed="rId3">
            <a:alphaModFix/>
          </a:blip>
          <a:srcRect l="29489" r="-23944"/>
          <a:stretch/>
        </p:blipFill>
        <p:spPr>
          <a:xfrm>
            <a:off x="0" y="691753"/>
            <a:ext cx="7712075" cy="4451747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B3B3B3"/>
            </a:gs>
          </a:gsLst>
          <a:lin ang="5400012" scaled="0"/>
        </a:gra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ctrTitle"/>
          </p:nvPr>
        </p:nvSpPr>
        <p:spPr>
          <a:xfrm>
            <a:off x="3824275" y="582206"/>
            <a:ext cx="51927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ts val="3600"/>
              <a:buFont typeface="Arial"/>
              <a:buNone/>
            </a:pPr>
            <a:r>
              <a:rPr lang="en" sz="3600" b="1" i="0" u="none" strike="noStrike" cap="none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Multnomah County</a:t>
            </a:r>
            <a:br>
              <a:rPr lang="en" sz="3600" b="1" i="0" u="none" strike="noStrike" cap="none">
                <a:solidFill>
                  <a:srgbClr val="F7964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29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Land Use Planning Division</a:t>
            </a:r>
            <a:endParaRPr sz="2900">
              <a:solidFill>
                <a:schemeClr val="dk2"/>
              </a:solidFill>
            </a:endParaRPr>
          </a:p>
        </p:txBody>
      </p:sp>
      <p:sp>
        <p:nvSpPr>
          <p:cNvPr id="63" name="Google Shape;63;p15"/>
          <p:cNvSpPr txBox="1">
            <a:spLocks noGrp="1"/>
          </p:cNvSpPr>
          <p:nvPr>
            <p:ph type="subTitle" idx="1"/>
          </p:nvPr>
        </p:nvSpPr>
        <p:spPr>
          <a:xfrm>
            <a:off x="4807375" y="1644200"/>
            <a:ext cx="42096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400"/>
              <a:buFont typeface="Arial"/>
              <a:buNone/>
            </a:pPr>
            <a:r>
              <a:rPr lang="en">
                <a:solidFill>
                  <a:srgbClr val="0000FF"/>
                </a:solidFill>
              </a:rPr>
              <a:t>Briefing to the Planning Commission on unincorporated County Housing Options</a:t>
            </a:r>
            <a:endParaRPr>
              <a:solidFill>
                <a:srgbClr val="0000F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98989"/>
              </a:buClr>
              <a:buSzPts val="2400"/>
              <a:buFont typeface="Arial"/>
              <a:buNone/>
            </a:pPr>
            <a:r>
              <a:rPr lang="en">
                <a:solidFill>
                  <a:srgbClr val="0000FF"/>
                </a:solidFill>
              </a:rPr>
              <a:t>June 1,</a:t>
            </a:r>
            <a:r>
              <a:rPr lang="en" sz="2400" b="0" i="0" u="none" strike="noStrike" cap="none">
                <a:solidFill>
                  <a:srgbClr val="0000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2</a:t>
            </a:r>
            <a:r>
              <a:rPr lang="en">
                <a:solidFill>
                  <a:srgbClr val="0000FF"/>
                </a:solidFill>
              </a:rPr>
              <a:t>026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64" name="Google Shape;64;p15"/>
          <p:cNvSpPr txBox="1"/>
          <p:nvPr/>
        </p:nvSpPr>
        <p:spPr>
          <a:xfrm>
            <a:off x="5376775" y="3758831"/>
            <a:ext cx="3640200" cy="11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Helvetica Neue"/>
                <a:ea typeface="Helvetica Neue"/>
                <a:cs typeface="Helvetica Neue"/>
                <a:sym typeface="Helvetica Neue"/>
              </a:rPr>
              <a:t>Kevin Cook, Principal Planner</a:t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7200" y="152400"/>
            <a:ext cx="3829594" cy="48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950" y="0"/>
            <a:ext cx="7202110" cy="48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/>
          <p:nvPr/>
        </p:nvSpPr>
        <p:spPr>
          <a:xfrm>
            <a:off x="0" y="0"/>
            <a:ext cx="9144000" cy="95250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6"/>
          <p:cNvSpPr txBox="1">
            <a:spLocks noGrp="1"/>
          </p:cNvSpPr>
          <p:nvPr>
            <p:ph type="title"/>
          </p:nvPr>
        </p:nvSpPr>
        <p:spPr>
          <a:xfrm>
            <a:off x="311700" y="190500"/>
            <a:ext cx="8520600" cy="5727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95250" tIns="95250" rIns="95250" bIns="9525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80" b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Current ADU Regulations</a:t>
            </a:r>
            <a:endParaRPr sz="2480" b="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44" name="Google Shape;144;p26"/>
          <p:cNvGrpSpPr/>
          <p:nvPr/>
        </p:nvGrpSpPr>
        <p:grpSpPr>
          <a:xfrm>
            <a:off x="381000" y="1190625"/>
            <a:ext cx="4191000" cy="3571800"/>
            <a:chOff x="381000" y="1190625"/>
            <a:chExt cx="4191000" cy="3571800"/>
          </a:xfrm>
        </p:grpSpPr>
        <p:sp>
          <p:nvSpPr>
            <p:cNvPr id="145" name="Google Shape;145;p26"/>
            <p:cNvSpPr/>
            <p:nvPr/>
          </p:nvSpPr>
          <p:spPr>
            <a:xfrm>
              <a:off x="381000" y="1190625"/>
              <a:ext cx="4191000" cy="3571800"/>
            </a:xfrm>
            <a:prstGeom prst="roundRect">
              <a:avLst>
                <a:gd name="adj" fmla="val 32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6"/>
            <p:cNvSpPr txBox="1"/>
            <p:nvPr/>
          </p:nvSpPr>
          <p:spPr>
            <a:xfrm>
              <a:off x="619125" y="1428750"/>
              <a:ext cx="3714900" cy="309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dirty="0">
                  <a:solidFill>
                    <a:srgbClr val="1E293B"/>
                  </a:solidFill>
                  <a:latin typeface="Inter"/>
                  <a:ea typeface="Inter"/>
                  <a:cs typeface="Inter"/>
                  <a:sym typeface="Inter"/>
                </a:rPr>
                <a:t>Regulatory Context</a:t>
              </a:r>
              <a:endParaRPr sz="1600" b="1" dirty="0">
                <a:solidFill>
                  <a:srgbClr val="1E293B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" sz="1400" b="0" dirty="0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ADUs are currently only allowed within the </a:t>
              </a:r>
              <a:r>
                <a:rPr lang="en" sz="1400" b="1" dirty="0">
                  <a:solidFill>
                    <a:srgbClr val="1E293B"/>
                  </a:solidFill>
                  <a:latin typeface="Inter"/>
                  <a:ea typeface="Inter"/>
                  <a:cs typeface="Inter"/>
                  <a:sym typeface="Inter"/>
                </a:rPr>
                <a:t>Urban Growth Boundary (UGB).</a:t>
              </a:r>
              <a:endParaRPr sz="1400" b="0" dirty="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" sz="1400" b="0" dirty="0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State mandate requires ADU options for properties zoned for single-unit dwellings outright.</a:t>
              </a:r>
              <a:endParaRPr sz="1400" b="0" dirty="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" sz="1100" b="0" dirty="0">
                  <a:solidFill>
                    <a:srgbClr val="64748B"/>
                  </a:solidFill>
                  <a:latin typeface="Inter"/>
                  <a:ea typeface="Inter"/>
                  <a:cs typeface="Inter"/>
                  <a:sym typeface="Inter"/>
                </a:rPr>
                <a:t>Per SB 1051 (2017) – ORS 197.312</a:t>
              </a:r>
              <a:endParaRPr sz="1100" b="0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47" name="Google Shape;147;p26"/>
          <p:cNvGrpSpPr/>
          <p:nvPr/>
        </p:nvGrpSpPr>
        <p:grpSpPr>
          <a:xfrm>
            <a:off x="4762500" y="1190625"/>
            <a:ext cx="4000500" cy="3571800"/>
            <a:chOff x="4762500" y="1190625"/>
            <a:chExt cx="4000500" cy="3571800"/>
          </a:xfrm>
        </p:grpSpPr>
        <p:sp>
          <p:nvSpPr>
            <p:cNvPr id="148" name="Google Shape;148;p26"/>
            <p:cNvSpPr/>
            <p:nvPr/>
          </p:nvSpPr>
          <p:spPr>
            <a:xfrm>
              <a:off x="4762500" y="1190625"/>
              <a:ext cx="4000500" cy="3571800"/>
            </a:xfrm>
            <a:prstGeom prst="roundRect">
              <a:avLst>
                <a:gd name="adj" fmla="val 32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6"/>
            <p:cNvSpPr txBox="1"/>
            <p:nvPr/>
          </p:nvSpPr>
          <p:spPr>
            <a:xfrm>
              <a:off x="5000625" y="1428750"/>
              <a:ext cx="3524400" cy="309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1E293B"/>
                  </a:solidFill>
                  <a:latin typeface="Inter"/>
                  <a:ea typeface="Inter"/>
                  <a:cs typeface="Inter"/>
                  <a:sym typeface="Inter"/>
                </a:rPr>
                <a:t>Applicable Zones in the UGB</a:t>
              </a:r>
              <a:endParaRPr sz="1600" b="1">
                <a:solidFill>
                  <a:srgbClr val="1E293B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1125"/>
                </a:spcAft>
                <a:buNone/>
              </a:pPr>
              <a:r>
                <a:rPr lang="en" sz="1100" b="0">
                  <a:solidFill>
                    <a:srgbClr val="64748B"/>
                  </a:solidFill>
                  <a:latin typeface="Inter"/>
                  <a:ea typeface="Inter"/>
                  <a:cs typeface="Inter"/>
                  <a:sym typeface="Inter"/>
                </a:rPr>
                <a:t>Taxlots inside UGB with at least 1 dwelling unit</a:t>
              </a:r>
              <a:endParaRPr sz="1100" b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50" name="Google Shape;15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151" name="Google Shape;151;p26" descr="Total the right column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70200" y="1799700"/>
            <a:ext cx="3003771" cy="296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/>
          <p:nvPr/>
        </p:nvSpPr>
        <p:spPr>
          <a:xfrm>
            <a:off x="0" y="0"/>
            <a:ext cx="9144000" cy="95250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7"/>
          <p:cNvSpPr txBox="1"/>
          <p:nvPr/>
        </p:nvSpPr>
        <p:spPr>
          <a:xfrm>
            <a:off x="381000" y="238125"/>
            <a:ext cx="8382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Current ADU Regulations - Site Standards</a:t>
            </a:r>
            <a:endParaRPr sz="2400" b="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58" name="Google Shape;158;p27"/>
          <p:cNvGrpSpPr/>
          <p:nvPr/>
        </p:nvGrpSpPr>
        <p:grpSpPr>
          <a:xfrm>
            <a:off x="381000" y="1190625"/>
            <a:ext cx="4095900" cy="3571800"/>
            <a:chOff x="381000" y="1190625"/>
            <a:chExt cx="4095900" cy="3571800"/>
          </a:xfrm>
        </p:grpSpPr>
        <p:sp>
          <p:nvSpPr>
            <p:cNvPr id="159" name="Google Shape;159;p27"/>
            <p:cNvSpPr/>
            <p:nvPr/>
          </p:nvSpPr>
          <p:spPr>
            <a:xfrm>
              <a:off x="381000" y="1190625"/>
              <a:ext cx="4095900" cy="3571800"/>
            </a:xfrm>
            <a:prstGeom prst="roundRect">
              <a:avLst>
                <a:gd name="adj" fmla="val 32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7"/>
            <p:cNvSpPr txBox="1"/>
            <p:nvPr/>
          </p:nvSpPr>
          <p:spPr>
            <a:xfrm>
              <a:off x="619125" y="1428750"/>
              <a:ext cx="3619500" cy="309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 dirty="0">
                  <a:solidFill>
                    <a:srgbClr val="1E293B"/>
                  </a:solidFill>
                  <a:latin typeface="Inter"/>
                  <a:ea typeface="Inter"/>
                  <a:cs typeface="Inter"/>
                  <a:sym typeface="Inter"/>
                </a:rPr>
                <a:t>Operational Context</a:t>
              </a:r>
              <a:endParaRPr sz="1600" b="1" dirty="0">
                <a:solidFill>
                  <a:srgbClr val="1E293B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" sz="1400" dirty="0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County Regs in place since 2018.</a:t>
              </a:r>
              <a:endParaRPr dirty="0"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" sz="1400" dirty="0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ADUs must be attached or 7–20 ft from main dwelling.</a:t>
              </a:r>
              <a:endParaRPr dirty="0"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" sz="1100" i="1" dirty="0">
                  <a:solidFill>
                    <a:srgbClr val="64748B"/>
                  </a:solidFill>
                  <a:latin typeface="Inter"/>
                  <a:ea typeface="Inter"/>
                  <a:cs typeface="Inter"/>
                  <a:sym typeface="Inter"/>
                </a:rPr>
                <a:t>Clustering preserves land for future urbanization.</a:t>
              </a:r>
              <a:endParaRPr sz="1100" i="1" dirty="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" sz="1300" b="1" dirty="0">
                  <a:solidFill>
                    <a:srgbClr val="1E293B"/>
                  </a:solidFill>
                  <a:highlight>
                    <a:srgbClr val="F1F5F9"/>
                  </a:highlight>
                  <a:latin typeface="Inter"/>
                  <a:ea typeface="Inter"/>
                  <a:cs typeface="Inter"/>
                  <a:sym typeface="Inter"/>
                </a:rPr>
                <a:t>Take-up Rate:</a:t>
              </a:r>
              <a:br>
                <a:rPr lang="en" dirty="0">
                  <a:highlight>
                    <a:srgbClr val="F1F5F9"/>
                  </a:highlight>
                  <a:latin typeface="Inter"/>
                  <a:ea typeface="Inter"/>
                  <a:cs typeface="Inter"/>
                  <a:sym typeface="Inter"/>
                </a:rPr>
              </a:br>
              <a:r>
                <a:rPr lang="en" sz="1300" dirty="0">
                  <a:solidFill>
                    <a:srgbClr val="475569"/>
                  </a:solidFill>
                  <a:highlight>
                    <a:srgbClr val="F1F5F9"/>
                  </a:highlight>
                  <a:latin typeface="Inter"/>
                  <a:ea typeface="Inter"/>
                  <a:cs typeface="Inter"/>
                  <a:sym typeface="Inter"/>
                </a:rPr>
                <a:t>Only one property (RR zone, Pleasant Valley) has utilized this since 2018.</a:t>
              </a:r>
              <a:endParaRPr dirty="0">
                <a:highlight>
                  <a:srgbClr val="F1F5F9"/>
                </a:highlight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61" name="Google Shape;161;p27"/>
          <p:cNvGrpSpPr/>
          <p:nvPr/>
        </p:nvGrpSpPr>
        <p:grpSpPr>
          <a:xfrm>
            <a:off x="4667250" y="1190625"/>
            <a:ext cx="4095900" cy="3571800"/>
            <a:chOff x="4667250" y="1190625"/>
            <a:chExt cx="4095900" cy="3571800"/>
          </a:xfrm>
        </p:grpSpPr>
        <p:sp>
          <p:nvSpPr>
            <p:cNvPr id="162" name="Google Shape;162;p27"/>
            <p:cNvSpPr/>
            <p:nvPr/>
          </p:nvSpPr>
          <p:spPr>
            <a:xfrm>
              <a:off x="4667250" y="1190625"/>
              <a:ext cx="4095900" cy="3571800"/>
            </a:xfrm>
            <a:prstGeom prst="roundRect">
              <a:avLst>
                <a:gd name="adj" fmla="val 3200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7"/>
            <p:cNvSpPr txBox="1"/>
            <p:nvPr/>
          </p:nvSpPr>
          <p:spPr>
            <a:xfrm>
              <a:off x="4905375" y="1428750"/>
              <a:ext cx="3619500" cy="309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80" b="1">
                  <a:solidFill>
                    <a:srgbClr val="1E293B"/>
                  </a:solidFill>
                  <a:latin typeface="Inter"/>
                  <a:ea typeface="Inter"/>
                  <a:cs typeface="Inter"/>
                  <a:sym typeface="Inter"/>
                </a:rPr>
                <a:t>Design Standards</a:t>
              </a:r>
              <a:endParaRPr sz="1480" b="1">
                <a:solidFill>
                  <a:srgbClr val="1E293B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57200" lvl="0" indent="-310833" algn="l" rtl="0">
                <a:spcBef>
                  <a:spcPts val="1500"/>
                </a:spcBef>
                <a:spcAft>
                  <a:spcPts val="0"/>
                </a:spcAft>
                <a:buClr>
                  <a:srgbClr val="334155"/>
                </a:buClr>
                <a:buSzPts val="1295"/>
                <a:buFont typeface="Inter"/>
                <a:buChar char="●"/>
              </a:pPr>
              <a:r>
                <a:rPr lang="en" sz="1295" b="1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Max Size:</a:t>
              </a:r>
              <a:r>
                <a:rPr lang="en" sz="1295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 800 sq. ft.</a:t>
              </a:r>
              <a:endParaRPr sz="1295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57200" lvl="0" indent="-310833" algn="l" rtl="0">
                <a:spcBef>
                  <a:spcPts val="1125"/>
                </a:spcBef>
                <a:spcAft>
                  <a:spcPts val="0"/>
                </a:spcAft>
                <a:buClr>
                  <a:srgbClr val="334155"/>
                </a:buClr>
                <a:buSzPts val="1295"/>
                <a:buFont typeface="Inter"/>
                <a:buChar char="●"/>
              </a:pPr>
              <a:r>
                <a:rPr lang="en" sz="1295" b="1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Relative Size:</a:t>
              </a:r>
              <a:r>
                <a:rPr lang="en" sz="1295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 Max 75% of primary dwelling area.</a:t>
              </a:r>
              <a:endParaRPr sz="1295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57200" lvl="0" indent="-310833" algn="l" rtl="0">
                <a:spcBef>
                  <a:spcPts val="1125"/>
                </a:spcBef>
                <a:spcAft>
                  <a:spcPts val="0"/>
                </a:spcAft>
                <a:buClr>
                  <a:srgbClr val="334155"/>
                </a:buClr>
                <a:buSzPts val="1295"/>
                <a:buFont typeface="Inter"/>
                <a:buChar char="●"/>
              </a:pPr>
              <a:r>
                <a:rPr lang="en" sz="1295" b="1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Code Reference:</a:t>
              </a:r>
              <a:r>
                <a:rPr lang="en" sz="1295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 MCC 39.4360(L)</a:t>
              </a:r>
              <a:endParaRPr sz="1295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ctr" rtl="0">
                <a:spcBef>
                  <a:spcPts val="3000"/>
                </a:spcBef>
                <a:spcAft>
                  <a:spcPts val="0"/>
                </a:spcAft>
                <a:buNone/>
              </a:pPr>
              <a:r>
                <a:rPr lang="en" sz="7400">
                  <a:solidFill>
                    <a:srgbClr val="F1F5F9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architecture</a:t>
              </a:r>
              <a:endParaRPr sz="1295"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64" name="Google Shape;164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8"/>
          <p:cNvSpPr/>
          <p:nvPr/>
        </p:nvSpPr>
        <p:spPr>
          <a:xfrm>
            <a:off x="0" y="0"/>
            <a:ext cx="9144000" cy="95250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8"/>
          <p:cNvSpPr txBox="1"/>
          <p:nvPr/>
        </p:nvSpPr>
        <p:spPr>
          <a:xfrm>
            <a:off x="381000" y="238125"/>
            <a:ext cx="8382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New Housing Options Outside the UGB</a:t>
            </a:r>
            <a:endParaRPr sz="2400" b="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71" name="Google Shape;171;p28"/>
          <p:cNvGrpSpPr/>
          <p:nvPr/>
        </p:nvGrpSpPr>
        <p:grpSpPr>
          <a:xfrm>
            <a:off x="381000" y="1143000"/>
            <a:ext cx="5048400" cy="3619500"/>
            <a:chOff x="381000" y="1143000"/>
            <a:chExt cx="5048400" cy="3619500"/>
          </a:xfrm>
        </p:grpSpPr>
        <p:sp>
          <p:nvSpPr>
            <p:cNvPr id="172" name="Google Shape;172;p28"/>
            <p:cNvSpPr/>
            <p:nvPr/>
          </p:nvSpPr>
          <p:spPr>
            <a:xfrm>
              <a:off x="381000" y="1143000"/>
              <a:ext cx="5048400" cy="3619500"/>
            </a:xfrm>
            <a:prstGeom prst="roundRect">
              <a:avLst>
                <a:gd name="adj" fmla="val 3157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8"/>
            <p:cNvSpPr txBox="1"/>
            <p:nvPr/>
          </p:nvSpPr>
          <p:spPr>
            <a:xfrm>
              <a:off x="571500" y="1333500"/>
              <a:ext cx="4667400" cy="323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3B82F6"/>
                  </a:solidFill>
                  <a:latin typeface="Inter"/>
                  <a:ea typeface="Inter"/>
                  <a:cs typeface="Inter"/>
                  <a:sym typeface="Inter"/>
                </a:rPr>
                <a:t>SB 391 (2021) - Rural ADU Framework</a:t>
              </a:r>
              <a:endParaRPr sz="1600" b="1">
                <a:solidFill>
                  <a:srgbClr val="3B82F6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64748B"/>
                  </a:solidFill>
                  <a:latin typeface="Inter"/>
                  <a:ea typeface="Inter"/>
                  <a:cs typeface="Inter"/>
                  <a:sym typeface="Inter"/>
                </a:rPr>
                <a:t>Establishes first-time ADU options outside the Urban Growth Boundary.</a:t>
              </a:r>
              <a:endParaRPr sz="1300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57200" lvl="0" indent="-304800" algn="l" rtl="0">
                <a:spcBef>
                  <a:spcPts val="1500"/>
                </a:spcBef>
                <a:spcAft>
                  <a:spcPts val="0"/>
                </a:spcAft>
                <a:buClr>
                  <a:srgbClr val="334155"/>
                </a:buClr>
                <a:buSzPts val="1200"/>
                <a:buFont typeface="Inter"/>
                <a:buChar char="●"/>
              </a:pPr>
              <a:r>
                <a:rPr lang="en" sz="1200" b="1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Zones:</a:t>
              </a:r>
              <a:r>
                <a:rPr lang="en" sz="1200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 Exception zones (RR and MUA-20).</a:t>
              </a:r>
              <a:endParaRPr sz="120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57200" lvl="0" indent="-304800" algn="l" rtl="0">
                <a:spcBef>
                  <a:spcPts val="800"/>
                </a:spcBef>
                <a:spcAft>
                  <a:spcPts val="0"/>
                </a:spcAft>
                <a:buClr>
                  <a:srgbClr val="334155"/>
                </a:buClr>
                <a:buSzPts val="1200"/>
                <a:buFont typeface="Inter"/>
                <a:buChar char="●"/>
              </a:pPr>
              <a:r>
                <a:rPr lang="en" sz="1200" b="1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Lot Size:</a:t>
              </a:r>
              <a:r>
                <a:rPr lang="en" sz="1200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 Must be 2+ acres and outside Urban Reserve.</a:t>
              </a:r>
              <a:endParaRPr sz="120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57200" lvl="0" indent="-304800" algn="l" rtl="0">
                <a:spcBef>
                  <a:spcPts val="800"/>
                </a:spcBef>
                <a:spcAft>
                  <a:spcPts val="0"/>
                </a:spcAft>
                <a:buClr>
                  <a:srgbClr val="334155"/>
                </a:buClr>
                <a:buSzPts val="1200"/>
                <a:buFont typeface="Inter"/>
                <a:buChar char="●"/>
              </a:pPr>
              <a:r>
                <a:rPr lang="en" sz="1200" b="1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Location:</a:t>
              </a:r>
              <a:r>
                <a:rPr lang="en" sz="1200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 Max 100 ft. from existing dwelling.</a:t>
              </a:r>
              <a:endParaRPr sz="120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57200" lvl="0" indent="-304800" algn="l" rtl="0">
                <a:spcBef>
                  <a:spcPts val="800"/>
                </a:spcBef>
                <a:spcAft>
                  <a:spcPts val="0"/>
                </a:spcAft>
                <a:buClr>
                  <a:srgbClr val="334155"/>
                </a:buClr>
                <a:buSzPts val="1200"/>
                <a:buFont typeface="Inter"/>
                <a:buChar char="●"/>
              </a:pPr>
              <a:r>
                <a:rPr lang="en" sz="1200" b="1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Size:</a:t>
              </a:r>
              <a:r>
                <a:rPr lang="en" sz="1200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 Up to 900 sq. ft. of usable floor area.</a:t>
              </a:r>
              <a:endParaRPr sz="120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57200" lvl="0" indent="-304800" algn="l" rtl="0">
                <a:spcBef>
                  <a:spcPts val="800"/>
                </a:spcBef>
                <a:spcAft>
                  <a:spcPts val="0"/>
                </a:spcAft>
                <a:buClr>
                  <a:srgbClr val="334155"/>
                </a:buClr>
                <a:buSzPts val="1200"/>
                <a:buFont typeface="Inter"/>
                <a:buChar char="●"/>
              </a:pPr>
              <a:r>
                <a:rPr lang="en" sz="1200" b="1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Eligibility:</a:t>
              </a:r>
              <a:r>
                <a:rPr lang="en" sz="1200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 Must be served by fire district; no vacation rentals.</a:t>
              </a:r>
              <a:endParaRPr sz="120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57200" lvl="0" indent="-304800" algn="l" rtl="0">
                <a:spcBef>
                  <a:spcPts val="800"/>
                </a:spcBef>
                <a:spcAft>
                  <a:spcPts val="800"/>
                </a:spcAft>
                <a:buClr>
                  <a:srgbClr val="334155"/>
                </a:buClr>
                <a:buSzPts val="1200"/>
                <a:buFont typeface="Inter"/>
                <a:buChar char="●"/>
              </a:pPr>
              <a:r>
                <a:rPr lang="en" sz="1200">
                  <a:solidFill>
                    <a:srgbClr val="334155"/>
                  </a:solidFill>
                  <a:latin typeface="Inter"/>
                  <a:ea typeface="Inter"/>
                  <a:cs typeface="Inter"/>
                  <a:sym typeface="Inter"/>
                </a:rPr>
                <a:t>Properties with 2+ dwellings or floating homes are ineligible.</a:t>
              </a:r>
              <a:endParaRPr sz="120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74" name="Google Shape;174;p28"/>
          <p:cNvGrpSpPr/>
          <p:nvPr/>
        </p:nvGrpSpPr>
        <p:grpSpPr>
          <a:xfrm>
            <a:off x="5619750" y="1143000"/>
            <a:ext cx="3143400" cy="3619500"/>
            <a:chOff x="5619750" y="1143000"/>
            <a:chExt cx="3143400" cy="3619500"/>
          </a:xfrm>
        </p:grpSpPr>
        <p:sp>
          <p:nvSpPr>
            <p:cNvPr id="175" name="Google Shape;175;p28"/>
            <p:cNvSpPr/>
            <p:nvPr/>
          </p:nvSpPr>
          <p:spPr>
            <a:xfrm>
              <a:off x="5619750" y="1143000"/>
              <a:ext cx="3143400" cy="3619500"/>
            </a:xfrm>
            <a:prstGeom prst="roundRect">
              <a:avLst>
                <a:gd name="adj" fmla="val 3636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8"/>
            <p:cNvSpPr txBox="1"/>
            <p:nvPr/>
          </p:nvSpPr>
          <p:spPr>
            <a:xfrm>
              <a:off x="5810250" y="1333500"/>
              <a:ext cx="2762400" cy="323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88" b="1">
                  <a:solidFill>
                    <a:srgbClr val="1E293B"/>
                  </a:solidFill>
                  <a:latin typeface="Inter"/>
                  <a:ea typeface="Inter"/>
                  <a:cs typeface="Inter"/>
                  <a:sym typeface="Inter"/>
                </a:rPr>
                <a:t>Subsequent Legislation (2023)</a:t>
              </a:r>
              <a:endParaRPr sz="1388" b="1">
                <a:solidFill>
                  <a:srgbClr val="1E293B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" sz="1203" b="1">
                  <a:solidFill>
                    <a:srgbClr val="3B82F6"/>
                  </a:solidFill>
                  <a:latin typeface="Inter"/>
                  <a:ea typeface="Inter"/>
                  <a:cs typeface="Inter"/>
                  <a:sym typeface="Inter"/>
                </a:rPr>
                <a:t>SB 644 - The "Fix" Bill</a:t>
              </a:r>
              <a:endParaRPr sz="1203" b="1">
                <a:solidFill>
                  <a:srgbClr val="3B82F6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500"/>
                </a:spcBef>
                <a:spcAft>
                  <a:spcPts val="0"/>
                </a:spcAft>
                <a:buNone/>
              </a:pPr>
              <a:r>
                <a:rPr lang="en" sz="1018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Bypassed state wildfire map delay to start rural ADU approvals.</a:t>
              </a:r>
              <a:endParaRPr sz="1018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2000"/>
                </a:spcBef>
                <a:spcAft>
                  <a:spcPts val="0"/>
                </a:spcAft>
                <a:buNone/>
              </a:pPr>
              <a:r>
                <a:rPr lang="en" sz="1203" b="1">
                  <a:solidFill>
                    <a:srgbClr val="3B82F6"/>
                  </a:solidFill>
                  <a:latin typeface="Inter"/>
                  <a:ea typeface="Inter"/>
                  <a:cs typeface="Inter"/>
                  <a:sym typeface="Inter"/>
                </a:rPr>
                <a:t>SB 1013 - Rental RVs</a:t>
              </a:r>
              <a:endParaRPr sz="1203" b="1">
                <a:solidFill>
                  <a:srgbClr val="3B82F6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500"/>
                </a:spcBef>
                <a:spcAft>
                  <a:spcPts val="0"/>
                </a:spcAft>
                <a:buNone/>
              </a:pPr>
              <a:r>
                <a:rPr lang="en" sz="1018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Allows one permanent rental RV in RR/MUA-20 zones.</a:t>
              </a:r>
              <a:endParaRPr sz="1018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57200" lvl="0" indent="-287338" algn="l" rtl="0">
                <a:spcBef>
                  <a:spcPts val="800"/>
                </a:spcBef>
                <a:spcAft>
                  <a:spcPts val="0"/>
                </a:spcAft>
                <a:buClr>
                  <a:srgbClr val="64748B"/>
                </a:buClr>
                <a:buSzPts val="925"/>
                <a:buFont typeface="Inter"/>
                <a:buChar char="●"/>
              </a:pPr>
              <a:r>
                <a:rPr lang="en" sz="925">
                  <a:solidFill>
                    <a:srgbClr val="64748B"/>
                  </a:solidFill>
                  <a:latin typeface="Inter"/>
                  <a:ea typeface="Inter"/>
                  <a:cs typeface="Inter"/>
                  <a:sym typeface="Inter"/>
                </a:rPr>
                <a:t>Properties 1+ acre.</a:t>
              </a:r>
              <a:endParaRPr sz="925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57200" lvl="0" indent="-287338" algn="l" rtl="0">
                <a:spcBef>
                  <a:spcPts val="400"/>
                </a:spcBef>
                <a:spcAft>
                  <a:spcPts val="0"/>
                </a:spcAft>
                <a:buClr>
                  <a:srgbClr val="64748B"/>
                </a:buClr>
                <a:buSzPts val="925"/>
                <a:buFont typeface="Inter"/>
                <a:buChar char="●"/>
              </a:pPr>
              <a:r>
                <a:rPr lang="en" sz="925">
                  <a:solidFill>
                    <a:srgbClr val="64748B"/>
                  </a:solidFill>
                  <a:latin typeface="Inter"/>
                  <a:ea typeface="Inter"/>
                  <a:cs typeface="Inter"/>
                  <a:sym typeface="Inter"/>
                </a:rPr>
                <a:t>Cannot have both ADU and RV.</a:t>
              </a:r>
              <a:endParaRPr sz="925">
                <a:solidFill>
                  <a:srgbClr val="64748B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ctr" rtl="0">
                <a:spcBef>
                  <a:spcPts val="1000"/>
                </a:spcBef>
                <a:spcAft>
                  <a:spcPts val="0"/>
                </a:spcAft>
                <a:buNone/>
              </a:pPr>
              <a:r>
                <a:rPr lang="en" sz="4440">
                  <a:solidFill>
                    <a:srgbClr val="F1F5F9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gavel</a:t>
              </a:r>
              <a:endParaRPr sz="1295">
                <a:solidFill>
                  <a:srgbClr val="1E293B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77" name="Google Shape;17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Table 2 - Tax Lots Outside UGB</a:t>
            </a:r>
            <a:endParaRPr b="1"/>
          </a:p>
        </p:txBody>
      </p:sp>
      <p:sp>
        <p:nvSpPr>
          <p:cNvPr id="183" name="Google Shape;183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84" name="Google Shape;18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050" y="1152487"/>
            <a:ext cx="8238500" cy="351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9"/>
          <p:cNvPicPr preferRelativeResize="0"/>
          <p:nvPr/>
        </p:nvPicPr>
        <p:blipFill>
          <a:blip r:embed="rId4">
            <a:alphaModFix amt="16000"/>
          </a:blip>
          <a:stretch>
            <a:fillRect/>
          </a:stretch>
        </p:blipFill>
        <p:spPr>
          <a:xfrm>
            <a:off x="0" y="75902"/>
            <a:ext cx="9144000" cy="499169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Primary Policy Options</a:t>
            </a:r>
            <a:endParaRPr b="1"/>
          </a:p>
        </p:txBody>
      </p:sp>
      <p:sp>
        <p:nvSpPr>
          <p:cNvPr id="192" name="Google Shape;192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ZCIP Project:</a:t>
            </a:r>
            <a:endParaRPr b="1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Allow ADUs in RR and MUA-20 zones outside UGB and Urban Reserves?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Allow ADUs in Rural Center zones?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Allow RVs as dwelling units - all exception zones and rural centers?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/>
              <a:t>Separate Planning Process:</a:t>
            </a:r>
            <a:endParaRPr b="1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Allow Duplexes in Rural Center zones?</a:t>
            </a:r>
            <a:endParaRPr/>
          </a:p>
        </p:txBody>
      </p:sp>
      <p:sp>
        <p:nvSpPr>
          <p:cNvPr id="193" name="Google Shape;193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696" y="285750"/>
            <a:ext cx="8520600" cy="5727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95250" tIns="95250" rIns="95250" bIns="9525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80" b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Background: Planning Context</a:t>
            </a:r>
            <a:endParaRPr sz="2480" b="1">
              <a:solidFill>
                <a:srgbClr val="0737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" name="Google Shape;71;p16"/>
          <p:cNvGrpSpPr/>
          <p:nvPr/>
        </p:nvGrpSpPr>
        <p:grpSpPr>
          <a:xfrm>
            <a:off x="381000" y="1047750"/>
            <a:ext cx="8382000" cy="952500"/>
            <a:chOff x="381000" y="1047750"/>
            <a:chExt cx="8382000" cy="952500"/>
          </a:xfrm>
        </p:grpSpPr>
        <p:sp>
          <p:nvSpPr>
            <p:cNvPr id="72" name="Google Shape;72;p16"/>
            <p:cNvSpPr/>
            <p:nvPr/>
          </p:nvSpPr>
          <p:spPr>
            <a:xfrm>
              <a:off x="381000" y="1047750"/>
              <a:ext cx="8382000" cy="952500"/>
            </a:xfrm>
            <a:prstGeom prst="roundRect">
              <a:avLst>
                <a:gd name="adj" fmla="val 8000"/>
              </a:avLst>
            </a:prstGeom>
            <a:solidFill>
              <a:srgbClr val="F8FAFC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6"/>
            <p:cNvSpPr txBox="1"/>
            <p:nvPr/>
          </p:nvSpPr>
          <p:spPr>
            <a:xfrm>
              <a:off x="476250" y="1095375"/>
              <a:ext cx="8191500" cy="85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Under Oregon’s statewide planning system, housing is primarily the responsibility of cities within the </a:t>
              </a:r>
              <a:r>
                <a:rPr lang="en" sz="1400" b="1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Urban Growth Boundary (UGB)</a:t>
              </a:r>
              <a:r>
                <a:rPr lang="en" sz="1400">
                  <a:solidFill>
                    <a:srgbClr val="475569"/>
                  </a:solidFill>
                  <a:latin typeface="Arial"/>
                  <a:ea typeface="Arial"/>
                  <a:cs typeface="Arial"/>
                  <a:sym typeface="Arial"/>
                </a:rPr>
                <a:t>. Outside the UGB, focus is on protecting farm, forest, and natural resources.</a:t>
              </a:r>
              <a:endParaRPr sz="1400">
                <a:solidFill>
                  <a:srgbClr val="47556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" name="Google Shape;74;p16"/>
          <p:cNvGrpSpPr/>
          <p:nvPr/>
        </p:nvGrpSpPr>
        <p:grpSpPr>
          <a:xfrm>
            <a:off x="381000" y="2190750"/>
            <a:ext cx="4095900" cy="2476500"/>
            <a:chOff x="381000" y="2190750"/>
            <a:chExt cx="4095900" cy="2476500"/>
          </a:xfrm>
        </p:grpSpPr>
        <p:sp>
          <p:nvSpPr>
            <p:cNvPr id="75" name="Google Shape;75;p16"/>
            <p:cNvSpPr/>
            <p:nvPr/>
          </p:nvSpPr>
          <p:spPr>
            <a:xfrm>
              <a:off x="381000" y="2190750"/>
              <a:ext cx="4095900" cy="2476500"/>
            </a:xfrm>
            <a:prstGeom prst="roundRect">
              <a:avLst>
                <a:gd name="adj" fmla="val 4615"/>
              </a:avLst>
            </a:prstGeom>
            <a:solidFill>
              <a:srgbClr val="F1F5F9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6"/>
            <p:cNvSpPr txBox="1"/>
            <p:nvPr/>
          </p:nvSpPr>
          <p:spPr>
            <a:xfrm>
              <a:off x="476250" y="2286000"/>
              <a:ext cx="39054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73763"/>
                  </a:solidFill>
                  <a:latin typeface="Arial"/>
                  <a:ea typeface="Arial"/>
                  <a:cs typeface="Arial"/>
                  <a:sym typeface="Arial"/>
                </a:rPr>
                <a:t>Exception Zones</a:t>
              </a:r>
              <a:endParaRPr sz="1800" b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6"/>
            <p:cNvSpPr txBox="1"/>
            <p:nvPr/>
          </p:nvSpPr>
          <p:spPr>
            <a:xfrm>
              <a:off x="476250" y="2714625"/>
              <a:ext cx="3905400" cy="185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Multnomah County exception zones retain rural residential designations:</a:t>
              </a:r>
              <a:endParaRPr sz="130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lvl="0" indent="-311150" algn="l" rtl="0">
                <a:spcBef>
                  <a:spcPts val="900"/>
                </a:spcBef>
                <a:spcAft>
                  <a:spcPts val="0"/>
                </a:spcAft>
                <a:buClr>
                  <a:srgbClr val="334155"/>
                </a:buClr>
                <a:buSzPts val="1300"/>
                <a:buFont typeface="Arial"/>
                <a:buChar char="●"/>
              </a:pPr>
              <a:r>
                <a:rPr lang="en" sz="1300" b="1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Rural Residential (RR)</a:t>
              </a:r>
              <a:br>
                <a:rPr lang="en" sz="1300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" sz="11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5 acre minimum lot size</a:t>
              </a:r>
              <a:endParaRPr sz="130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lvl="0" indent="-311150" algn="l" rtl="0">
                <a:spcBef>
                  <a:spcPts val="750"/>
                </a:spcBef>
                <a:spcAft>
                  <a:spcPts val="0"/>
                </a:spcAft>
                <a:buClr>
                  <a:srgbClr val="334155"/>
                </a:buClr>
                <a:buSzPts val="1300"/>
                <a:buFont typeface="Arial"/>
                <a:buChar char="●"/>
              </a:pPr>
              <a:r>
                <a:rPr lang="en" sz="1300" b="1">
                  <a:solidFill>
                    <a:srgbClr val="1E293B"/>
                  </a:solidFill>
                  <a:latin typeface="Arial"/>
                  <a:ea typeface="Arial"/>
                  <a:cs typeface="Arial"/>
                  <a:sym typeface="Arial"/>
                </a:rPr>
                <a:t>Multiple Use Agriculture (MUA-20)</a:t>
              </a:r>
              <a:br>
                <a:rPr lang="en" sz="1300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" sz="1100">
                  <a:solidFill>
                    <a:srgbClr val="64748B"/>
                  </a:solidFill>
                  <a:latin typeface="Arial"/>
                  <a:ea typeface="Arial"/>
                  <a:cs typeface="Arial"/>
                  <a:sym typeface="Arial"/>
                </a:rPr>
                <a:t>20 acre minimum lot size</a:t>
              </a:r>
              <a:endParaRPr sz="130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" name="Google Shape;78;p16"/>
          <p:cNvGrpSpPr/>
          <p:nvPr/>
        </p:nvGrpSpPr>
        <p:grpSpPr>
          <a:xfrm>
            <a:off x="4667250" y="2190750"/>
            <a:ext cx="4095900" cy="2476500"/>
            <a:chOff x="4667250" y="2190750"/>
            <a:chExt cx="4095900" cy="2476500"/>
          </a:xfrm>
        </p:grpSpPr>
        <p:sp>
          <p:nvSpPr>
            <p:cNvPr id="79" name="Google Shape;79;p16"/>
            <p:cNvSpPr/>
            <p:nvPr/>
          </p:nvSpPr>
          <p:spPr>
            <a:xfrm>
              <a:off x="4667250" y="2190750"/>
              <a:ext cx="4095900" cy="2476500"/>
            </a:xfrm>
            <a:prstGeom prst="roundRect">
              <a:avLst>
                <a:gd name="adj" fmla="val 4615"/>
              </a:avLst>
            </a:prstGeom>
            <a:solidFill>
              <a:srgbClr val="F1F5F9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6"/>
            <p:cNvSpPr txBox="1"/>
            <p:nvPr/>
          </p:nvSpPr>
          <p:spPr>
            <a:xfrm>
              <a:off x="4762500" y="2286000"/>
              <a:ext cx="39054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73763"/>
                  </a:solidFill>
                  <a:latin typeface="Arial"/>
                  <a:ea typeface="Arial"/>
                  <a:cs typeface="Arial"/>
                  <a:sym typeface="Arial"/>
                </a:rPr>
                <a:t>Key Regulations</a:t>
              </a:r>
              <a:endParaRPr sz="1800" b="1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6"/>
            <p:cNvSpPr txBox="1"/>
            <p:nvPr/>
          </p:nvSpPr>
          <p:spPr>
            <a:xfrm>
              <a:off x="4762500" y="2714625"/>
              <a:ext cx="3905400" cy="185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b="1">
                  <a:solidFill>
                    <a:srgbClr val="2563EB"/>
                  </a:solidFill>
                  <a:latin typeface="Arial"/>
                  <a:ea typeface="Arial"/>
                  <a:cs typeface="Arial"/>
                  <a:sym typeface="Arial"/>
                </a:rPr>
                <a:t>•</a:t>
              </a:r>
              <a:r>
                <a:rPr lang="en" sz="1300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Properties typically range from </a:t>
              </a:r>
              <a:r>
                <a:rPr lang="en" sz="1300" b="1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2 to 20 acres</a:t>
              </a:r>
              <a:r>
                <a:rPr lang="en" sz="1300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130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" sz="1300" b="1">
                  <a:solidFill>
                    <a:srgbClr val="2563EB"/>
                  </a:solidFill>
                  <a:latin typeface="Arial"/>
                  <a:ea typeface="Arial"/>
                  <a:cs typeface="Arial"/>
                  <a:sym typeface="Arial"/>
                </a:rPr>
                <a:t>•</a:t>
              </a:r>
              <a:r>
                <a:rPr lang="en" sz="1300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Limited to </a:t>
              </a:r>
              <a:r>
                <a:rPr lang="en" sz="1300" b="1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one single dwelling unit</a:t>
              </a:r>
              <a:r>
                <a:rPr lang="en" sz="1300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 per property.</a:t>
              </a:r>
              <a:endParaRPr sz="130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lvl="0" indent="0" algn="l" rtl="0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lang="en" sz="1300" b="1">
                  <a:solidFill>
                    <a:srgbClr val="2563EB"/>
                  </a:solidFill>
                  <a:latin typeface="Arial"/>
                  <a:ea typeface="Arial"/>
                  <a:cs typeface="Arial"/>
                  <a:sym typeface="Arial"/>
                </a:rPr>
                <a:t>•</a:t>
              </a:r>
              <a:r>
                <a:rPr lang="en" sz="1300" b="1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Accessory Dwelling Units (ADUs)</a:t>
              </a:r>
              <a:r>
                <a:rPr lang="en" sz="1300">
                  <a:solidFill>
                    <a:srgbClr val="334155"/>
                  </a:solidFill>
                  <a:latin typeface="Arial"/>
                  <a:ea typeface="Arial"/>
                  <a:cs typeface="Arial"/>
                  <a:sym typeface="Arial"/>
                </a:rPr>
                <a:t> are only allowed if located within the Urban Growth Boundary.</a:t>
              </a:r>
              <a:endParaRPr sz="1300">
                <a:solidFill>
                  <a:srgbClr val="33415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2" name="Google Shape;82;p16"/>
          <p:cNvPicPr preferRelativeResize="0"/>
          <p:nvPr/>
        </p:nvPicPr>
        <p:blipFill>
          <a:blip r:embed="rId3">
            <a:alphaModFix amt="16000"/>
          </a:blip>
          <a:stretch>
            <a:fillRect/>
          </a:stretch>
        </p:blipFill>
        <p:spPr>
          <a:xfrm>
            <a:off x="0" y="75902"/>
            <a:ext cx="9144000" cy="499169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8350" y="304800"/>
            <a:ext cx="6140483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1307C0-2137-18A5-50F3-17AFA8E8B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1836" y="0"/>
            <a:ext cx="4100328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1650" y="152400"/>
            <a:ext cx="6333185" cy="48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2950" y="0"/>
            <a:ext cx="6787908" cy="48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113" name="Google Shape;11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2092" y="228601"/>
            <a:ext cx="6511339" cy="47616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1600" y="152400"/>
            <a:ext cx="6169496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8750" y="152400"/>
            <a:ext cx="6009652" cy="48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ultco Powerpoint Theme">
  <a:themeElements>
    <a:clrScheme name="Multco Theme 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46094"/>
      </a:accent1>
      <a:accent2>
        <a:srgbClr val="D89F3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499</Words>
  <Application>Microsoft Office PowerPoint</Application>
  <PresentationFormat>On-screen Show (16:9)</PresentationFormat>
  <Paragraphs>76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Material Icons</vt:lpstr>
      <vt:lpstr>Inter</vt:lpstr>
      <vt:lpstr>Helvetica Neue</vt:lpstr>
      <vt:lpstr>Calibri</vt:lpstr>
      <vt:lpstr>Simple Light</vt:lpstr>
      <vt:lpstr>1_Multco Powerpoint Theme</vt:lpstr>
      <vt:lpstr>Multnomah County Land Use Planning Division</vt:lpstr>
      <vt:lpstr>Background: Planning Context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Current ADU Regulations</vt:lpstr>
      <vt:lpstr>PowerPoint Presentation</vt:lpstr>
      <vt:lpstr>PowerPoint Presentation</vt:lpstr>
      <vt:lpstr>Table 2 - Tax Lots Outside UGB</vt:lpstr>
      <vt:lpstr>Primary Policy Options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Kevin Cook</dc:creator>
  <cp:lastModifiedBy>Kevin Cook</cp:lastModifiedBy>
  <cp:revision>2</cp:revision>
  <dcterms:modified xsi:type="dcterms:W3CDTF">2026-06-02T00:09:57Z</dcterms:modified>
</cp:coreProperties>
</file>