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Lato" panose="020B0604020202020204" charset="0"/>
      <p:regular r:id="rId13"/>
      <p:bold r:id="rId14"/>
      <p:italic r:id="rId15"/>
      <p:boldItalic r:id="rId16"/>
    </p:embeddedFont>
    <p:embeddedFont>
      <p:font typeface="Raleway" panose="020B060402020202020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726"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fb08ba30fb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fb08ba30fb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d5b15f0a3_5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d5b15f0a3_5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e965474a9_3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e965474a9_3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fb08ba30fb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fb08ba30fb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fb08ba30fb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fb08ba30fb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fb08ba30f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fb08ba30f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fb08ba30fb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fb08ba30fb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cb9a0b074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cb9a0b074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w="38100" cap="flat" cmpd="sng">
            <a:solidFill>
              <a:schemeClr val="lt1"/>
            </a:solidFill>
            <a:prstDash val="solid"/>
            <a:round/>
            <a:headEnd type="none" w="sm" len="sm"/>
            <a:tailEnd type="none" w="sm" len="sm"/>
          </a:ln>
        </p:spPr>
      </p:cxnSp>
      <p:cxnSp>
        <p:nvCxnSpPr>
          <p:cNvPr id="11" name="Google Shape;11;p2"/>
          <p:cNvCxnSpPr/>
          <p:nvPr/>
        </p:nvCxnSpPr>
        <p:spPr>
          <a:xfrm>
            <a:off x="2477724" y="4740000"/>
            <a:ext cx="6244200" cy="0"/>
          </a:xfrm>
          <a:prstGeom prst="straightConnector1">
            <a:avLst/>
          </a:prstGeom>
          <a:noFill/>
          <a:ln w="19050" cap="flat" cmpd="sng">
            <a:solidFill>
              <a:schemeClr val="lt1"/>
            </a:solidFill>
            <a:prstDash val="solid"/>
            <a:round/>
            <a:headEnd type="none" w="sm" len="sm"/>
            <a:tailEnd type="none" w="sm" len="sm"/>
          </a:ln>
        </p:spPr>
      </p:cxnSp>
      <p:cxnSp>
        <p:nvCxnSpPr>
          <p:cNvPr id="12" name="Google Shape;12;p2"/>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13" name="Google Shape;13;p2"/>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14" name="Google Shape;14;p2"/>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5" name="Google Shape;15;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62" name="Google Shape;62;p11"/>
          <p:cNvCxnSpPr/>
          <p:nvPr/>
        </p:nvCxnSpPr>
        <p:spPr>
          <a:xfrm>
            <a:off x="425200" y="415650"/>
            <a:ext cx="8296800" cy="0"/>
          </a:xfrm>
          <a:prstGeom prst="straightConnector1">
            <a:avLst/>
          </a:prstGeom>
          <a:noFill/>
          <a:ln w="38100" cap="flat" cmpd="sng">
            <a:solidFill>
              <a:schemeClr val="dk2"/>
            </a:solidFill>
            <a:prstDash val="solid"/>
            <a:round/>
            <a:headEnd type="none" w="sm" len="sm"/>
            <a:tailEnd type="none" w="sm" len="sm"/>
          </a:ln>
        </p:spPr>
      </p:cxnSp>
      <p:sp>
        <p:nvSpPr>
          <p:cNvPr id="63" name="Google Shape;63;p11"/>
          <p:cNvSpPr txBox="1">
            <a:spLocks noGrp="1"/>
          </p:cNvSpPr>
          <p:nvPr>
            <p:ph type="title" hasCustomPrompt="1"/>
          </p:nvPr>
        </p:nvSpPr>
        <p:spPr>
          <a:xfrm>
            <a:off x="853950" y="1304850"/>
            <a:ext cx="7436100" cy="153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a:spLocks noGrp="1"/>
          </p:cNvSpPr>
          <p:nvPr>
            <p:ph type="body" idx="1"/>
          </p:nvPr>
        </p:nvSpPr>
        <p:spPr>
          <a:xfrm>
            <a:off x="853950" y="2919450"/>
            <a:ext cx="7436100" cy="10716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5" name="Google Shape;65;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w="38100" cap="flat" cmpd="sng">
            <a:solidFill>
              <a:schemeClr val="lt1"/>
            </a:solidFill>
            <a:prstDash val="solid"/>
            <a:round/>
            <a:headEnd type="none" w="sm" len="sm"/>
            <a:tailEnd type="none" w="sm" len="sm"/>
          </a:ln>
        </p:spPr>
      </p:cxnSp>
      <p:cxnSp>
        <p:nvCxnSpPr>
          <p:cNvPr id="18" name="Google Shape;18;p3"/>
          <p:cNvCxnSpPr/>
          <p:nvPr/>
        </p:nvCxnSpPr>
        <p:spPr>
          <a:xfrm>
            <a:off x="425200" y="4740000"/>
            <a:ext cx="8296800" cy="0"/>
          </a:xfrm>
          <a:prstGeom prst="straightConnector1">
            <a:avLst/>
          </a:prstGeom>
          <a:noFill/>
          <a:ln w="19050" cap="flat" cmpd="sng">
            <a:solidFill>
              <a:schemeClr val="lt1"/>
            </a:solidFill>
            <a:prstDash val="solid"/>
            <a:round/>
            <a:headEnd type="none" w="sm" len="sm"/>
            <a:tailEnd type="none" w="sm" len="sm"/>
          </a:ln>
        </p:spPr>
      </p:cxnSp>
      <p:sp>
        <p:nvSpPr>
          <p:cNvPr id="19" name="Google Shape;19;p3"/>
          <p:cNvSpPr txBox="1">
            <a:spLocks noGrp="1"/>
          </p:cNvSpPr>
          <p:nvPr>
            <p:ph type="title"/>
          </p:nvPr>
        </p:nvSpPr>
        <p:spPr>
          <a:xfrm>
            <a:off x="406425" y="1806825"/>
            <a:ext cx="8296800" cy="154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20" name="Google Shape;20;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24" name="Google Shape;24;p4"/>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2410112" y="1595776"/>
            <a:ext cx="6321600" cy="3002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7" name="Google Shape;27;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30" name="Google Shape;30;p5"/>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31" name="Google Shape;31;p5"/>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32" name="Google Shape;32;p5"/>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 name="Google Shape;33;p5"/>
          <p:cNvSpPr txBox="1">
            <a:spLocks noGrp="1"/>
          </p:cNvSpPr>
          <p:nvPr>
            <p:ph type="body" idx="1"/>
          </p:nvPr>
        </p:nvSpPr>
        <p:spPr>
          <a:xfrm>
            <a:off x="2400303"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4" name="Google Shape;34;p5"/>
          <p:cNvSpPr txBox="1">
            <a:spLocks noGrp="1"/>
          </p:cNvSpPr>
          <p:nvPr>
            <p:ph type="body" idx="2"/>
          </p:nvPr>
        </p:nvSpPr>
        <p:spPr>
          <a:xfrm>
            <a:off x="5650572"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303300" y="411575"/>
            <a:ext cx="8520600" cy="639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8" name="Google Shape;38;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7"/>
          <p:cNvSpPr txBox="1">
            <a:spLocks noGrp="1"/>
          </p:cNvSpPr>
          <p:nvPr>
            <p:ph type="title"/>
          </p:nvPr>
        </p:nvSpPr>
        <p:spPr>
          <a:xfrm>
            <a:off x="319500" y="936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9500" y="1846804"/>
            <a:ext cx="2808000" cy="28062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3" name="Google Shape;43;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353535"/>
        </a:solidFill>
        <a:effectLst/>
      </p:bgPr>
    </p:bg>
    <p:spTree>
      <p:nvGrpSpPr>
        <p:cNvPr id="1"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46" name="Google Shape;46;p8"/>
          <p:cNvSpPr txBox="1">
            <a:spLocks noGrp="1"/>
          </p:cNvSpPr>
          <p:nvPr>
            <p:ph type="title"/>
          </p:nvPr>
        </p:nvSpPr>
        <p:spPr>
          <a:xfrm>
            <a:off x="283103" y="712141"/>
            <a:ext cx="6244200" cy="3835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47" name="Google Shape;47;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 name="Google Shape;50;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51" name="Google Shape;51;p9"/>
          <p:cNvSpPr txBox="1">
            <a:spLocks noGrp="1"/>
          </p:cNvSpPr>
          <p:nvPr>
            <p:ph type="title"/>
          </p:nvPr>
        </p:nvSpPr>
        <p:spPr>
          <a:xfrm>
            <a:off x="265500" y="1397350"/>
            <a:ext cx="4045200" cy="1318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600"/>
              <a:buNone/>
              <a:defRPr sz="3600">
                <a:solidFill>
                  <a:schemeClr val="dk1"/>
                </a:solidFill>
              </a:defRPr>
            </a:lvl1pPr>
            <a:lvl2pPr lvl="1" algn="ctr" rtl="0">
              <a:spcBef>
                <a:spcPts val="0"/>
              </a:spcBef>
              <a:spcAft>
                <a:spcPts val="0"/>
              </a:spcAft>
              <a:buClr>
                <a:schemeClr val="dk1"/>
              </a:buClr>
              <a:buSzPts val="3600"/>
              <a:buNone/>
              <a:defRPr sz="3600">
                <a:solidFill>
                  <a:schemeClr val="dk1"/>
                </a:solidFill>
              </a:defRPr>
            </a:lvl2pPr>
            <a:lvl3pPr lvl="2" algn="ctr" rtl="0">
              <a:spcBef>
                <a:spcPts val="0"/>
              </a:spcBef>
              <a:spcAft>
                <a:spcPts val="0"/>
              </a:spcAft>
              <a:buClr>
                <a:schemeClr val="dk1"/>
              </a:buClr>
              <a:buSzPts val="3600"/>
              <a:buNone/>
              <a:defRPr sz="3600">
                <a:solidFill>
                  <a:schemeClr val="dk1"/>
                </a:solidFill>
              </a:defRPr>
            </a:lvl3pPr>
            <a:lvl4pPr lvl="3" algn="ctr" rtl="0">
              <a:spcBef>
                <a:spcPts val="0"/>
              </a:spcBef>
              <a:spcAft>
                <a:spcPts val="0"/>
              </a:spcAft>
              <a:buClr>
                <a:schemeClr val="dk1"/>
              </a:buClr>
              <a:buSzPts val="3600"/>
              <a:buNone/>
              <a:defRPr sz="3600">
                <a:solidFill>
                  <a:schemeClr val="dk1"/>
                </a:solidFill>
              </a:defRPr>
            </a:lvl4pPr>
            <a:lvl5pPr lvl="4" algn="ctr" rtl="0">
              <a:spcBef>
                <a:spcPts val="0"/>
              </a:spcBef>
              <a:spcAft>
                <a:spcPts val="0"/>
              </a:spcAft>
              <a:buClr>
                <a:schemeClr val="dk1"/>
              </a:buClr>
              <a:buSzPts val="3600"/>
              <a:buNone/>
              <a:defRPr sz="3600">
                <a:solidFill>
                  <a:schemeClr val="dk1"/>
                </a:solidFill>
              </a:defRPr>
            </a:lvl5pPr>
            <a:lvl6pPr lvl="5" algn="ctr" rtl="0">
              <a:spcBef>
                <a:spcPts val="0"/>
              </a:spcBef>
              <a:spcAft>
                <a:spcPts val="0"/>
              </a:spcAft>
              <a:buClr>
                <a:schemeClr val="dk1"/>
              </a:buClr>
              <a:buSzPts val="3600"/>
              <a:buNone/>
              <a:defRPr sz="3600">
                <a:solidFill>
                  <a:schemeClr val="dk1"/>
                </a:solidFill>
              </a:defRPr>
            </a:lvl6pPr>
            <a:lvl7pPr lvl="6" algn="ctr" rtl="0">
              <a:spcBef>
                <a:spcPts val="0"/>
              </a:spcBef>
              <a:spcAft>
                <a:spcPts val="0"/>
              </a:spcAft>
              <a:buClr>
                <a:schemeClr val="dk1"/>
              </a:buClr>
              <a:buSzPts val="3600"/>
              <a:buNone/>
              <a:defRPr sz="3600">
                <a:solidFill>
                  <a:schemeClr val="dk1"/>
                </a:solidFill>
              </a:defRPr>
            </a:lvl7pPr>
            <a:lvl8pPr lvl="7" algn="ctr" rtl="0">
              <a:spcBef>
                <a:spcPts val="0"/>
              </a:spcBef>
              <a:spcAft>
                <a:spcPts val="0"/>
              </a:spcAft>
              <a:buClr>
                <a:schemeClr val="dk1"/>
              </a:buClr>
              <a:buSzPts val="3600"/>
              <a:buNone/>
              <a:defRPr sz="3600">
                <a:solidFill>
                  <a:schemeClr val="dk1"/>
                </a:solidFill>
              </a:defRPr>
            </a:lvl8pPr>
            <a:lvl9pPr lvl="8" algn="ctr" rtl="0">
              <a:spcBef>
                <a:spcPts val="0"/>
              </a:spcBef>
              <a:spcAft>
                <a:spcPts val="0"/>
              </a:spcAft>
              <a:buClr>
                <a:schemeClr val="dk1"/>
              </a:buClr>
              <a:buSzPts val="3600"/>
              <a:buNone/>
              <a:defRPr sz="3600">
                <a:solidFill>
                  <a:schemeClr val="dk1"/>
                </a:solidFill>
              </a:defRPr>
            </a:lvl9pPr>
          </a:lstStyle>
          <a:p>
            <a:endParaRPr/>
          </a:p>
        </p:txBody>
      </p:sp>
      <p:sp>
        <p:nvSpPr>
          <p:cNvPr id="52" name="Google Shape;52;p9"/>
          <p:cNvSpPr txBox="1">
            <a:spLocks noGrp="1"/>
          </p:cNvSpPr>
          <p:nvPr>
            <p:ph type="subTitle" idx="1"/>
          </p:nvPr>
        </p:nvSpPr>
        <p:spPr>
          <a:xfrm>
            <a:off x="265500" y="2735371"/>
            <a:ext cx="4045200" cy="134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3" name="Google Shape;5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4" name="Google Shape;54;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57" name="Google Shape;57;p10"/>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58" name="Google Shape;58;p10"/>
          <p:cNvSpPr txBox="1">
            <a:spLocks noGrp="1"/>
          </p:cNvSpPr>
          <p:nvPr>
            <p:ph type="body" idx="1"/>
          </p:nvPr>
        </p:nvSpPr>
        <p:spPr>
          <a:xfrm>
            <a:off x="328017" y="4226025"/>
            <a:ext cx="8388600" cy="3936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59" name="Google Shape;59;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wiss-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400250" y="575950"/>
            <a:ext cx="6321600" cy="635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2410112" y="1595776"/>
            <a:ext cx="6321600" cy="3002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rtl="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Lato"/>
                <a:ea typeface="Lato"/>
                <a:cs typeface="Lato"/>
                <a:sym typeface="Lato"/>
              </a:defRPr>
            </a:lvl1pPr>
            <a:lvl2pPr lvl="1" algn="r" rtl="0">
              <a:buNone/>
              <a:defRPr sz="1000">
                <a:solidFill>
                  <a:schemeClr val="dk2"/>
                </a:solidFill>
                <a:latin typeface="Lato"/>
                <a:ea typeface="Lato"/>
                <a:cs typeface="Lato"/>
                <a:sym typeface="Lato"/>
              </a:defRPr>
            </a:lvl2pPr>
            <a:lvl3pPr lvl="2" algn="r" rtl="0">
              <a:buNone/>
              <a:defRPr sz="1000">
                <a:solidFill>
                  <a:schemeClr val="dk2"/>
                </a:solidFill>
                <a:latin typeface="Lato"/>
                <a:ea typeface="Lato"/>
                <a:cs typeface="Lato"/>
                <a:sym typeface="Lato"/>
              </a:defRPr>
            </a:lvl3pPr>
            <a:lvl4pPr lvl="3" algn="r" rtl="0">
              <a:buNone/>
              <a:defRPr sz="1000">
                <a:solidFill>
                  <a:schemeClr val="dk2"/>
                </a:solidFill>
                <a:latin typeface="Lato"/>
                <a:ea typeface="Lato"/>
                <a:cs typeface="Lato"/>
                <a:sym typeface="Lato"/>
              </a:defRPr>
            </a:lvl4pPr>
            <a:lvl5pPr lvl="4" algn="r" rtl="0">
              <a:buNone/>
              <a:defRPr sz="1000">
                <a:solidFill>
                  <a:schemeClr val="dk2"/>
                </a:solidFill>
                <a:latin typeface="Lato"/>
                <a:ea typeface="Lato"/>
                <a:cs typeface="Lato"/>
                <a:sym typeface="Lato"/>
              </a:defRPr>
            </a:lvl5pPr>
            <a:lvl6pPr lvl="5" algn="r" rtl="0">
              <a:buNone/>
              <a:defRPr sz="1000">
                <a:solidFill>
                  <a:schemeClr val="dk2"/>
                </a:solidFill>
                <a:latin typeface="Lato"/>
                <a:ea typeface="Lato"/>
                <a:cs typeface="Lato"/>
                <a:sym typeface="Lato"/>
              </a:defRPr>
            </a:lvl6pPr>
            <a:lvl7pPr lvl="6" algn="r" rtl="0">
              <a:buNone/>
              <a:defRPr sz="1000">
                <a:solidFill>
                  <a:schemeClr val="dk2"/>
                </a:solidFill>
                <a:latin typeface="Lato"/>
                <a:ea typeface="Lato"/>
                <a:cs typeface="Lato"/>
                <a:sym typeface="Lato"/>
              </a:defRPr>
            </a:lvl7pPr>
            <a:lvl8pPr lvl="7" algn="r" rtl="0">
              <a:buNone/>
              <a:defRPr sz="1000">
                <a:solidFill>
                  <a:schemeClr val="dk2"/>
                </a:solidFill>
                <a:latin typeface="Lato"/>
                <a:ea typeface="Lato"/>
                <a:cs typeface="Lato"/>
                <a:sym typeface="Lato"/>
              </a:defRPr>
            </a:lvl8pPr>
            <a:lvl9pPr lvl="8" algn="r" rtl="0">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pcc.edu/clear-clinic/intake-form"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PCC CLEAR Clinic</a:t>
            </a:r>
            <a:endParaRPr/>
          </a:p>
          <a:p>
            <a:pPr marL="0" lvl="0" indent="0" algn="l" rtl="0">
              <a:spcBef>
                <a:spcPts val="0"/>
              </a:spcBef>
              <a:spcAft>
                <a:spcPts val="0"/>
              </a:spcAft>
              <a:buNone/>
            </a:pPr>
            <a:r>
              <a:rPr lang="en"/>
              <a:t>Free Legal Services</a:t>
            </a:r>
            <a:endParaRPr/>
          </a:p>
        </p:txBody>
      </p:sp>
      <p:sp>
        <p:nvSpPr>
          <p:cNvPr id="73" name="Google Shape;73;p13"/>
          <p:cNvSpPr txBox="1">
            <a:spLocks noGrp="1"/>
          </p:cNvSpPr>
          <p:nvPr>
            <p:ph type="subTitle" idx="1"/>
          </p:nvPr>
        </p:nvSpPr>
        <p:spPr>
          <a:xfrm>
            <a:off x="2534667" y="1749825"/>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a:t>Leni Tupper</a:t>
            </a:r>
            <a:endParaRPr sz="2400"/>
          </a:p>
          <a:p>
            <a:pPr marL="0" lvl="0" indent="0" algn="l" rtl="0">
              <a:spcBef>
                <a:spcPts val="0"/>
              </a:spcBef>
              <a:spcAft>
                <a:spcPts val="0"/>
              </a:spcAft>
              <a:buNone/>
            </a:pPr>
            <a:r>
              <a:rPr lang="en" sz="2400"/>
              <a:t>alena.tupper15@pcc.edu</a:t>
            </a:r>
            <a:endParaRPr sz="2400"/>
          </a:p>
        </p:txBody>
      </p:sp>
      <p:pic>
        <p:nvPicPr>
          <p:cNvPr id="74" name="Google Shape;74;p13"/>
          <p:cNvPicPr preferRelativeResize="0"/>
          <p:nvPr/>
        </p:nvPicPr>
        <p:blipFill>
          <a:blip r:embed="rId3">
            <a:alphaModFix/>
          </a:blip>
          <a:stretch>
            <a:fillRect/>
          </a:stretch>
        </p:blipFill>
        <p:spPr>
          <a:xfrm>
            <a:off x="0" y="3167525"/>
            <a:ext cx="6388951" cy="1975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283100" y="712150"/>
            <a:ext cx="8604300" cy="3835500"/>
          </a:xfrm>
          <a:prstGeom prst="rect">
            <a:avLst/>
          </a:prstGeom>
          <a:solidFill>
            <a:schemeClr val="accent4"/>
          </a:solidFill>
        </p:spPr>
        <p:txBody>
          <a:bodyPr spcFirstLastPara="1" wrap="square" lIns="91425" tIns="91425" rIns="91425" bIns="91425" anchor="ctr" anchorCtr="0">
            <a:noAutofit/>
          </a:bodyPr>
          <a:lstStyle/>
          <a:p>
            <a:pPr marL="0" lvl="0" indent="0" algn="l" rtl="0">
              <a:spcBef>
                <a:spcPts val="0"/>
              </a:spcBef>
              <a:spcAft>
                <a:spcPts val="0"/>
              </a:spcAft>
              <a:buNone/>
            </a:pPr>
            <a:endParaRPr sz="3500"/>
          </a:p>
          <a:p>
            <a:pPr marL="0" lvl="0" indent="0" algn="l" rtl="0">
              <a:spcBef>
                <a:spcPts val="0"/>
              </a:spcBef>
              <a:spcAft>
                <a:spcPts val="0"/>
              </a:spcAft>
              <a:buNone/>
            </a:pPr>
            <a:r>
              <a:rPr lang="en" sz="3500"/>
              <a:t>How to request our services?</a:t>
            </a:r>
            <a:endParaRPr sz="3500"/>
          </a:p>
          <a:p>
            <a:pPr marL="0" lvl="0" indent="0" algn="l" rtl="0">
              <a:spcBef>
                <a:spcPts val="0"/>
              </a:spcBef>
              <a:spcAft>
                <a:spcPts val="0"/>
              </a:spcAft>
              <a:buNone/>
            </a:pPr>
            <a:r>
              <a:rPr lang="en"/>
              <a:t>Via our INTAKE FORM-</a:t>
            </a:r>
            <a:endParaRPr/>
          </a:p>
          <a:p>
            <a:pPr marL="0" lvl="0" indent="0" algn="l" rtl="0">
              <a:spcBef>
                <a:spcPts val="0"/>
              </a:spcBef>
              <a:spcAft>
                <a:spcPts val="0"/>
              </a:spcAft>
              <a:buNone/>
            </a:pPr>
            <a:r>
              <a:rPr lang="en" sz="3500" u="sng">
                <a:solidFill>
                  <a:schemeClr val="hlink"/>
                </a:solidFill>
                <a:hlinkClick r:id="rId3"/>
              </a:rPr>
              <a:t>www.pcc.edu/clear-clinic/intake-form</a:t>
            </a:r>
            <a:endParaRPr sz="3500"/>
          </a:p>
          <a:p>
            <a:pPr marL="0" lvl="0" indent="0" algn="l" rtl="0">
              <a:spcBef>
                <a:spcPts val="0"/>
              </a:spcBef>
              <a:spcAft>
                <a:spcPts val="0"/>
              </a:spcAft>
              <a:buNone/>
            </a:pPr>
            <a:r>
              <a:rPr lang="en" sz="3100"/>
              <a:t>We also have walk-in hours! PCC Cascade, Terrell Hall Room 203</a:t>
            </a:r>
            <a:endParaRPr sz="3100"/>
          </a:p>
          <a:p>
            <a:pPr marL="457200" lvl="0" indent="-425450" algn="l" rtl="0">
              <a:spcBef>
                <a:spcPts val="0"/>
              </a:spcBef>
              <a:spcAft>
                <a:spcPts val="0"/>
              </a:spcAft>
              <a:buSzPts val="3100"/>
              <a:buChar char="●"/>
            </a:pPr>
            <a:r>
              <a:rPr lang="en" sz="3100"/>
              <a:t>Tuesdays, 12-4 pm (immigration)</a:t>
            </a:r>
            <a:endParaRPr sz="3100"/>
          </a:p>
          <a:p>
            <a:pPr marL="457200" lvl="0" indent="-425450" algn="l" rtl="0">
              <a:spcBef>
                <a:spcPts val="0"/>
              </a:spcBef>
              <a:spcAft>
                <a:spcPts val="0"/>
              </a:spcAft>
              <a:buSzPts val="3100"/>
              <a:buChar char="●"/>
            </a:pPr>
            <a:r>
              <a:rPr lang="en" sz="3100"/>
              <a:t>Fridays, 12-4 pm (expungements)</a:t>
            </a:r>
            <a:endParaRPr sz="3100"/>
          </a:p>
          <a:p>
            <a:pPr marL="0" lvl="0" indent="0" algn="l" rtl="0">
              <a:spcBef>
                <a:spcPts val="0"/>
              </a:spcBef>
              <a:spcAft>
                <a:spcPts val="0"/>
              </a:spcAft>
              <a:buNone/>
            </a:pPr>
            <a:endParaRPr sz="35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4"/>
          <p:cNvSpPr txBox="1">
            <a:spLocks noGrp="1"/>
          </p:cNvSpPr>
          <p:nvPr>
            <p:ph type="title" idx="4294967295"/>
          </p:nvPr>
        </p:nvSpPr>
        <p:spPr>
          <a:xfrm>
            <a:off x="535775" y="712150"/>
            <a:ext cx="5197200" cy="768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3600">
                <a:solidFill>
                  <a:schemeClr val="accent1"/>
                </a:solidFill>
              </a:rPr>
              <a:t>Legal Services</a:t>
            </a:r>
            <a:endParaRPr sz="2400">
              <a:solidFill>
                <a:schemeClr val="accent1"/>
              </a:solidFill>
            </a:endParaRPr>
          </a:p>
        </p:txBody>
      </p:sp>
      <p:sp>
        <p:nvSpPr>
          <p:cNvPr id="80" name="Google Shape;80;p14"/>
          <p:cNvSpPr txBox="1">
            <a:spLocks noGrp="1"/>
          </p:cNvSpPr>
          <p:nvPr>
            <p:ph type="title" idx="4294967295"/>
          </p:nvPr>
        </p:nvSpPr>
        <p:spPr>
          <a:xfrm>
            <a:off x="535775" y="1480150"/>
            <a:ext cx="5197200" cy="3067500"/>
          </a:xfrm>
          <a:prstGeom prst="rect">
            <a:avLst/>
          </a:prstGeom>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Lato"/>
              <a:buChar char="●"/>
            </a:pPr>
            <a:r>
              <a:rPr lang="en" sz="1800" b="0">
                <a:latin typeface="Lato"/>
                <a:ea typeface="Lato"/>
                <a:cs typeface="Lato"/>
                <a:sym typeface="Lato"/>
              </a:rPr>
              <a:t>Criminal record expungements</a:t>
            </a:r>
            <a:endParaRPr sz="1800" b="0">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 sz="1800" b="0">
                <a:latin typeface="Lato"/>
                <a:ea typeface="Lato"/>
                <a:cs typeface="Lato"/>
                <a:sym typeface="Lato"/>
              </a:rPr>
              <a:t>Eviction expungements</a:t>
            </a:r>
            <a:endParaRPr sz="1800" b="0">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 sz="1800" b="0">
                <a:latin typeface="Lato"/>
                <a:ea typeface="Lato"/>
                <a:cs typeface="Lato"/>
                <a:sym typeface="Lato"/>
              </a:rPr>
              <a:t>Eviction legal defense</a:t>
            </a:r>
            <a:endParaRPr sz="1800" b="0">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 sz="1800" b="0">
                <a:latin typeface="Lato"/>
                <a:ea typeface="Lato"/>
                <a:cs typeface="Lato"/>
                <a:sym typeface="Lato"/>
              </a:rPr>
              <a:t>DACA renewals</a:t>
            </a:r>
            <a:endParaRPr sz="1800" b="0">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 sz="1800" b="0">
                <a:latin typeface="Lato"/>
                <a:ea typeface="Lato"/>
                <a:cs typeface="Lato"/>
                <a:sym typeface="Lato"/>
              </a:rPr>
              <a:t>Immigration screenings</a:t>
            </a:r>
            <a:endParaRPr sz="1800" b="0">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 sz="1800" b="0">
                <a:latin typeface="Lato"/>
                <a:ea typeface="Lato"/>
                <a:cs typeface="Lato"/>
                <a:sym typeface="Lato"/>
              </a:rPr>
              <a:t>Limited scope deportation defense</a:t>
            </a:r>
            <a:endParaRPr sz="1800" b="0">
              <a:latin typeface="Lato"/>
              <a:ea typeface="Lato"/>
              <a:cs typeface="Lato"/>
              <a:sym typeface="Lato"/>
            </a:endParaRPr>
          </a:p>
          <a:p>
            <a:pPr marL="457200" lvl="0" indent="-342900" algn="l" rtl="0">
              <a:lnSpc>
                <a:spcPct val="115000"/>
              </a:lnSpc>
              <a:spcBef>
                <a:spcPts val="0"/>
              </a:spcBef>
              <a:spcAft>
                <a:spcPts val="0"/>
              </a:spcAft>
              <a:buSzPts val="1800"/>
              <a:buFont typeface="Lato"/>
              <a:buChar char="●"/>
            </a:pPr>
            <a:r>
              <a:rPr lang="en" sz="1800" b="0">
                <a:latin typeface="Lato"/>
                <a:ea typeface="Lato"/>
                <a:cs typeface="Lato"/>
                <a:sym typeface="Lato"/>
              </a:rPr>
              <a:t>Legal name &amp; gender-marker changes</a:t>
            </a:r>
            <a:endParaRPr sz="1800" b="0">
              <a:latin typeface="Lato"/>
              <a:ea typeface="Lato"/>
              <a:cs typeface="Lato"/>
              <a:sym typeface="Lato"/>
            </a:endParaRPr>
          </a:p>
          <a:p>
            <a:pPr marL="0" lvl="0" indent="0" algn="l" rtl="0">
              <a:lnSpc>
                <a:spcPct val="115000"/>
              </a:lnSpc>
              <a:spcBef>
                <a:spcPts val="1600"/>
              </a:spcBef>
              <a:spcAft>
                <a:spcPts val="1600"/>
              </a:spcAft>
              <a:buNone/>
            </a:pPr>
            <a:endParaRPr sz="1800" b="0">
              <a:latin typeface="Lato"/>
              <a:ea typeface="Lato"/>
              <a:cs typeface="Lato"/>
              <a:sym typeface="Lato"/>
            </a:endParaRPr>
          </a:p>
        </p:txBody>
      </p:sp>
      <p:pic>
        <p:nvPicPr>
          <p:cNvPr id="81" name="Google Shape;81;p14"/>
          <p:cNvPicPr preferRelativeResize="0"/>
          <p:nvPr/>
        </p:nvPicPr>
        <p:blipFill>
          <a:blip r:embed="rId3">
            <a:alphaModFix/>
          </a:blip>
          <a:stretch>
            <a:fillRect/>
          </a:stretch>
        </p:blipFill>
        <p:spPr>
          <a:xfrm>
            <a:off x="5885375" y="152400"/>
            <a:ext cx="3106224" cy="2661322"/>
          </a:xfrm>
          <a:prstGeom prst="rect">
            <a:avLst/>
          </a:prstGeom>
          <a:noFill/>
          <a:ln>
            <a:noFill/>
          </a:ln>
        </p:spPr>
      </p:pic>
      <p:pic>
        <p:nvPicPr>
          <p:cNvPr id="82" name="Google Shape;82;p14"/>
          <p:cNvPicPr preferRelativeResize="0"/>
          <p:nvPr/>
        </p:nvPicPr>
        <p:blipFill>
          <a:blip r:embed="rId4">
            <a:alphaModFix/>
          </a:blip>
          <a:stretch>
            <a:fillRect/>
          </a:stretch>
        </p:blipFill>
        <p:spPr>
          <a:xfrm>
            <a:off x="6583150" y="2813722"/>
            <a:ext cx="2024980" cy="20249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5"/>
          <p:cNvSpPr txBox="1">
            <a:spLocks noGrp="1"/>
          </p:cNvSpPr>
          <p:nvPr>
            <p:ph type="title"/>
          </p:nvPr>
        </p:nvSpPr>
        <p:spPr>
          <a:xfrm>
            <a:off x="265500" y="1912650"/>
            <a:ext cx="4045200" cy="1318200"/>
          </a:xfrm>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Clr>
                <a:schemeClr val="dk2"/>
              </a:buClr>
              <a:buSzPts val="2400"/>
              <a:buChar char="●"/>
            </a:pPr>
            <a:r>
              <a:rPr lang="en" sz="2400" b="0">
                <a:solidFill>
                  <a:schemeClr val="dk2"/>
                </a:solidFill>
              </a:rPr>
              <a:t>The PCC CLEAR Clinic is here to help you reach your goals.</a:t>
            </a:r>
            <a:endParaRPr sz="2400" b="0">
              <a:solidFill>
                <a:schemeClr val="dk2"/>
              </a:solidFill>
            </a:endParaRPr>
          </a:p>
          <a:p>
            <a:pPr marL="457200" lvl="0" indent="-381000" algn="l" rtl="0">
              <a:spcBef>
                <a:spcPts val="0"/>
              </a:spcBef>
              <a:spcAft>
                <a:spcPts val="0"/>
              </a:spcAft>
              <a:buClr>
                <a:schemeClr val="dk2"/>
              </a:buClr>
              <a:buSzPts val="2400"/>
              <a:buChar char="●"/>
            </a:pPr>
            <a:r>
              <a:rPr lang="en" sz="2400" b="0">
                <a:solidFill>
                  <a:schemeClr val="dk2"/>
                </a:solidFill>
              </a:rPr>
              <a:t>We believe that clearing up criminal records, eviction records, and immigration issues can help you succeed and can help us all build a stronger community.</a:t>
            </a:r>
            <a:endParaRPr sz="2400" b="0">
              <a:solidFill>
                <a:schemeClr val="dk2"/>
              </a:solidFill>
            </a:endParaRPr>
          </a:p>
          <a:p>
            <a:pPr marL="0" lvl="0" indent="0" algn="l" rtl="0">
              <a:spcBef>
                <a:spcPts val="0"/>
              </a:spcBef>
              <a:spcAft>
                <a:spcPts val="0"/>
              </a:spcAft>
              <a:buNone/>
            </a:pPr>
            <a:endParaRPr sz="2400" b="0">
              <a:solidFill>
                <a:schemeClr val="dk2"/>
              </a:solidFill>
            </a:endParaRPr>
          </a:p>
        </p:txBody>
      </p:sp>
      <p:pic>
        <p:nvPicPr>
          <p:cNvPr id="88" name="Google Shape;88;p15"/>
          <p:cNvPicPr preferRelativeResize="0"/>
          <p:nvPr/>
        </p:nvPicPr>
        <p:blipFill rotWithShape="1">
          <a:blip r:embed="rId3">
            <a:alphaModFix/>
          </a:blip>
          <a:srcRect r="39660"/>
          <a:stretch/>
        </p:blipFill>
        <p:spPr>
          <a:xfrm>
            <a:off x="4488725" y="0"/>
            <a:ext cx="4655273" cy="51435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92"/>
        <p:cNvGrpSpPr/>
        <p:nvPr/>
      </p:nvGrpSpPr>
      <p:grpSpPr>
        <a:xfrm>
          <a:off x="0" y="0"/>
          <a:ext cx="0" cy="0"/>
          <a:chOff x="0" y="0"/>
          <a:chExt cx="0" cy="0"/>
        </a:xfrm>
      </p:grpSpPr>
      <p:pic>
        <p:nvPicPr>
          <p:cNvPr id="93" name="Google Shape;93;p16"/>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94" name="Google Shape;94;p16" descr="Piece of duct tape sticking a note to the slide"/>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5" name="Google Shape;95;p16"/>
          <p:cNvSpPr txBox="1"/>
          <p:nvPr/>
        </p:nvSpPr>
        <p:spPr>
          <a:xfrm>
            <a:off x="2855550" y="776272"/>
            <a:ext cx="3432900" cy="7626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3000" b="1">
                <a:solidFill>
                  <a:schemeClr val="lt2"/>
                </a:solidFill>
                <a:latin typeface="Raleway"/>
                <a:ea typeface="Raleway"/>
                <a:cs typeface="Raleway"/>
                <a:sym typeface="Raleway"/>
              </a:rPr>
              <a:t>1. </a:t>
            </a:r>
            <a:r>
              <a:rPr lang="en" sz="2200" b="1">
                <a:solidFill>
                  <a:schemeClr val="lt2"/>
                </a:solidFill>
                <a:latin typeface="Raleway"/>
                <a:ea typeface="Raleway"/>
                <a:cs typeface="Raleway"/>
                <a:sym typeface="Raleway"/>
              </a:rPr>
              <a:t>Criminal Record Expungements</a:t>
            </a:r>
            <a:endParaRPr sz="2200" b="1">
              <a:solidFill>
                <a:schemeClr val="lt2"/>
              </a:solidFill>
              <a:latin typeface="Raleway"/>
              <a:ea typeface="Raleway"/>
              <a:cs typeface="Raleway"/>
              <a:sym typeface="Raleway"/>
            </a:endParaRPr>
          </a:p>
        </p:txBody>
      </p:sp>
      <p:sp>
        <p:nvSpPr>
          <p:cNvPr id="96" name="Google Shape;96;p16"/>
          <p:cNvSpPr txBox="1">
            <a:spLocks noGrp="1"/>
          </p:cNvSpPr>
          <p:nvPr>
            <p:ph type="body" idx="4294967295"/>
          </p:nvPr>
        </p:nvSpPr>
        <p:spPr>
          <a:xfrm>
            <a:off x="2855550" y="1399680"/>
            <a:ext cx="3432900" cy="332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Raleway"/>
                <a:ea typeface="Raleway"/>
                <a:cs typeface="Raleway"/>
                <a:sym typeface="Raleway"/>
              </a:rPr>
              <a:t>If you have been arrested for or convicted of a crime, you may be eligible to have your criminal record “cleared” after a certain amount of time has passed</a:t>
            </a:r>
            <a:endParaRPr sz="1200">
              <a:solidFill>
                <a:schemeClr val="dk2"/>
              </a:solidFill>
              <a:latin typeface="Raleway"/>
              <a:ea typeface="Raleway"/>
              <a:cs typeface="Raleway"/>
              <a:sym typeface="Raleway"/>
            </a:endParaRPr>
          </a:p>
          <a:p>
            <a:pPr marL="457200" lvl="0" indent="-317500" algn="l" rtl="0">
              <a:spcBef>
                <a:spcPts val="16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Immediately -7 years, depending on the crime</a:t>
            </a:r>
            <a:endParaRPr sz="1200">
              <a:solidFill>
                <a:schemeClr val="accent1"/>
              </a:solidFill>
              <a:latin typeface="Raleway"/>
              <a:ea typeface="Raleway"/>
              <a:cs typeface="Raleway"/>
              <a:sym typeface="Raleway"/>
            </a:endParaRPr>
          </a:p>
          <a:p>
            <a:pPr marL="457200" lvl="0" indent="-317500" algn="l" rtl="0">
              <a:spcBef>
                <a:spcPts val="10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Clearing criminal records provides more opportunity for jobs, housing, education</a:t>
            </a:r>
            <a:endParaRPr sz="1200">
              <a:solidFill>
                <a:schemeClr val="accent1"/>
              </a:solidFill>
              <a:latin typeface="Raleway"/>
              <a:ea typeface="Raleway"/>
              <a:cs typeface="Raleway"/>
              <a:sym typeface="Raleway"/>
            </a:endParaRPr>
          </a:p>
          <a:p>
            <a:pPr marL="457200" lvl="0" indent="-317500" algn="l" rtl="0">
              <a:spcBef>
                <a:spcPts val="1000"/>
              </a:spcBef>
              <a:spcAft>
                <a:spcPts val="1000"/>
              </a:spcAft>
              <a:buClr>
                <a:schemeClr val="accent1"/>
              </a:buClr>
              <a:buSzPts val="1400"/>
              <a:buFont typeface="Raleway"/>
              <a:buChar char="➔"/>
            </a:pPr>
            <a:r>
              <a:rPr lang="en" sz="1400" b="1">
                <a:solidFill>
                  <a:schemeClr val="accent1"/>
                </a:solidFill>
                <a:latin typeface="Raleway"/>
                <a:ea typeface="Raleway"/>
                <a:cs typeface="Raleway"/>
                <a:sym typeface="Raleway"/>
              </a:rPr>
              <a:t>Simple- fill out our intake form or come in person to Cascade on Fridays (TH 203)</a:t>
            </a:r>
            <a:endParaRPr sz="1200">
              <a:solidFill>
                <a:schemeClr val="accent1"/>
              </a:solidFill>
              <a:latin typeface="Raleway"/>
              <a:ea typeface="Raleway"/>
              <a:cs typeface="Raleway"/>
              <a:sym typeface="Ralewa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00"/>
        <p:cNvGrpSpPr/>
        <p:nvPr/>
      </p:nvGrpSpPr>
      <p:grpSpPr>
        <a:xfrm>
          <a:off x="0" y="0"/>
          <a:ext cx="0" cy="0"/>
          <a:chOff x="0" y="0"/>
          <a:chExt cx="0" cy="0"/>
        </a:xfrm>
      </p:grpSpPr>
      <p:pic>
        <p:nvPicPr>
          <p:cNvPr id="101" name="Google Shape;101;p17"/>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102" name="Google Shape;102;p17" descr="Piece of duct tape sticking a note to the slide"/>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103" name="Google Shape;103;p17"/>
          <p:cNvSpPr txBox="1"/>
          <p:nvPr/>
        </p:nvSpPr>
        <p:spPr>
          <a:xfrm>
            <a:off x="2855550" y="798497"/>
            <a:ext cx="3432900" cy="7626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3000" b="1">
                <a:solidFill>
                  <a:schemeClr val="lt2"/>
                </a:solidFill>
                <a:latin typeface="Raleway"/>
                <a:ea typeface="Raleway"/>
                <a:cs typeface="Raleway"/>
                <a:sym typeface="Raleway"/>
              </a:rPr>
              <a:t>2. </a:t>
            </a:r>
            <a:r>
              <a:rPr lang="en" sz="2200" b="1">
                <a:solidFill>
                  <a:schemeClr val="lt2"/>
                </a:solidFill>
                <a:latin typeface="Raleway"/>
                <a:ea typeface="Raleway"/>
                <a:cs typeface="Raleway"/>
                <a:sym typeface="Raleway"/>
              </a:rPr>
              <a:t>Eviction Defense &amp; Expungements</a:t>
            </a:r>
            <a:endParaRPr sz="2200" b="1">
              <a:solidFill>
                <a:schemeClr val="lt2"/>
              </a:solidFill>
              <a:latin typeface="Raleway"/>
              <a:ea typeface="Raleway"/>
              <a:cs typeface="Raleway"/>
              <a:sym typeface="Raleway"/>
            </a:endParaRPr>
          </a:p>
        </p:txBody>
      </p:sp>
      <p:sp>
        <p:nvSpPr>
          <p:cNvPr id="104" name="Google Shape;104;p17"/>
          <p:cNvSpPr txBox="1">
            <a:spLocks noGrp="1"/>
          </p:cNvSpPr>
          <p:nvPr>
            <p:ph type="body" idx="4294967295"/>
          </p:nvPr>
        </p:nvSpPr>
        <p:spPr>
          <a:xfrm>
            <a:off x="2855550" y="1377480"/>
            <a:ext cx="3432900" cy="332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Raleway"/>
                <a:ea typeface="Raleway"/>
                <a:cs typeface="Raleway"/>
                <a:sym typeface="Raleway"/>
              </a:rPr>
              <a:t>If you have an eviction on your record, you may be eligible to get it taken off!</a:t>
            </a:r>
            <a:endParaRPr sz="1200">
              <a:solidFill>
                <a:schemeClr val="dk2"/>
              </a:solidFill>
              <a:latin typeface="Raleway"/>
              <a:ea typeface="Raleway"/>
              <a:cs typeface="Raleway"/>
              <a:sym typeface="Raleway"/>
            </a:endParaRPr>
          </a:p>
          <a:p>
            <a:pPr marL="457200" lvl="0" indent="-317500" algn="l" rtl="0">
              <a:spcBef>
                <a:spcPts val="16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Immediately-5 years, depending on the type of eviction</a:t>
            </a:r>
            <a:endParaRPr sz="1200">
              <a:solidFill>
                <a:schemeClr val="accent1"/>
              </a:solidFill>
              <a:latin typeface="Raleway"/>
              <a:ea typeface="Raleway"/>
              <a:cs typeface="Raleway"/>
              <a:sym typeface="Raleway"/>
            </a:endParaRPr>
          </a:p>
          <a:p>
            <a:pPr marL="457200" lvl="0" indent="-317500" algn="l" rtl="0">
              <a:spcBef>
                <a:spcPts val="10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Clearing eviction records provides more opportunity for safe, secure, stable housing</a:t>
            </a:r>
            <a:endParaRPr sz="1200">
              <a:solidFill>
                <a:schemeClr val="accent1"/>
              </a:solidFill>
              <a:latin typeface="Raleway"/>
              <a:ea typeface="Raleway"/>
              <a:cs typeface="Raleway"/>
              <a:sym typeface="Raleway"/>
            </a:endParaRPr>
          </a:p>
          <a:p>
            <a:pPr marL="457200" lvl="0" indent="-317500" algn="l" rtl="0">
              <a:spcBef>
                <a:spcPts val="10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Simple- fill out our intake form</a:t>
            </a:r>
            <a:endParaRPr sz="1400" b="1">
              <a:solidFill>
                <a:schemeClr val="accent1"/>
              </a:solidFill>
              <a:latin typeface="Raleway"/>
              <a:ea typeface="Raleway"/>
              <a:cs typeface="Raleway"/>
              <a:sym typeface="Raleway"/>
            </a:endParaRPr>
          </a:p>
          <a:p>
            <a:pPr marL="457200" lvl="0" indent="-317500" algn="l" rtl="0">
              <a:spcBef>
                <a:spcPts val="1000"/>
              </a:spcBef>
              <a:spcAft>
                <a:spcPts val="1000"/>
              </a:spcAft>
              <a:buClr>
                <a:schemeClr val="accent1"/>
              </a:buClr>
              <a:buSzPts val="1400"/>
              <a:buFont typeface="Raleway"/>
              <a:buChar char="➔"/>
            </a:pPr>
            <a:r>
              <a:rPr lang="en" sz="1400" b="1">
                <a:solidFill>
                  <a:schemeClr val="accent1"/>
                </a:solidFill>
                <a:latin typeface="Raleway"/>
                <a:ea typeface="Raleway"/>
                <a:cs typeface="Raleway"/>
                <a:sym typeface="Raleway"/>
              </a:rPr>
              <a:t>We also offer eviction defense services, call 1-888-585-9638</a:t>
            </a:r>
            <a:endParaRPr sz="1400" b="1">
              <a:solidFill>
                <a:schemeClr val="accent1"/>
              </a:solidFill>
              <a:latin typeface="Raleway"/>
              <a:ea typeface="Raleway"/>
              <a:cs typeface="Raleway"/>
              <a:sym typeface="Raleway"/>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08"/>
        <p:cNvGrpSpPr/>
        <p:nvPr/>
      </p:nvGrpSpPr>
      <p:grpSpPr>
        <a:xfrm>
          <a:off x="0" y="0"/>
          <a:ext cx="0" cy="0"/>
          <a:chOff x="0" y="0"/>
          <a:chExt cx="0" cy="0"/>
        </a:xfrm>
      </p:grpSpPr>
      <p:pic>
        <p:nvPicPr>
          <p:cNvPr id="109" name="Google Shape;109;p18"/>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110" name="Google Shape;110;p18" descr="Piece of duct tape sticking a note to the slide"/>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111" name="Google Shape;111;p18"/>
          <p:cNvSpPr txBox="1"/>
          <p:nvPr/>
        </p:nvSpPr>
        <p:spPr>
          <a:xfrm>
            <a:off x="2855550" y="687397"/>
            <a:ext cx="3432900" cy="7626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3000" b="1">
                <a:solidFill>
                  <a:schemeClr val="lt2"/>
                </a:solidFill>
                <a:latin typeface="Raleway"/>
                <a:ea typeface="Raleway"/>
                <a:cs typeface="Raleway"/>
                <a:sym typeface="Raleway"/>
              </a:rPr>
              <a:t>3. </a:t>
            </a:r>
            <a:r>
              <a:rPr lang="en" sz="2200" b="1">
                <a:solidFill>
                  <a:schemeClr val="lt2"/>
                </a:solidFill>
                <a:latin typeface="Raleway"/>
                <a:ea typeface="Raleway"/>
                <a:cs typeface="Raleway"/>
                <a:sym typeface="Raleway"/>
              </a:rPr>
              <a:t>DACA Renewals &amp; Immigration Screenings</a:t>
            </a:r>
            <a:endParaRPr sz="2200" b="1">
              <a:solidFill>
                <a:schemeClr val="lt2"/>
              </a:solidFill>
              <a:latin typeface="Raleway"/>
              <a:ea typeface="Raleway"/>
              <a:cs typeface="Raleway"/>
              <a:sym typeface="Raleway"/>
            </a:endParaRPr>
          </a:p>
        </p:txBody>
      </p:sp>
      <p:sp>
        <p:nvSpPr>
          <p:cNvPr id="112" name="Google Shape;112;p18"/>
          <p:cNvSpPr txBox="1">
            <a:spLocks noGrp="1"/>
          </p:cNvSpPr>
          <p:nvPr>
            <p:ph type="body" idx="4294967295"/>
          </p:nvPr>
        </p:nvSpPr>
        <p:spPr>
          <a:xfrm>
            <a:off x="2855550" y="1377480"/>
            <a:ext cx="3432900" cy="332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Raleway"/>
                <a:ea typeface="Raleway"/>
                <a:cs typeface="Raleway"/>
                <a:sym typeface="Raleway"/>
              </a:rPr>
              <a:t>If you have had DACA in the past, you can still file to renew your application</a:t>
            </a:r>
            <a:endParaRPr sz="1200">
              <a:solidFill>
                <a:schemeClr val="dk2"/>
              </a:solidFill>
              <a:latin typeface="Raleway"/>
              <a:ea typeface="Raleway"/>
              <a:cs typeface="Raleway"/>
              <a:sym typeface="Raleway"/>
            </a:endParaRPr>
          </a:p>
          <a:p>
            <a:pPr marL="457200" lvl="0" indent="-317500" algn="l" rtl="0">
              <a:spcBef>
                <a:spcPts val="16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The Government is not currently processing new DACA applications</a:t>
            </a:r>
            <a:endParaRPr sz="1200">
              <a:solidFill>
                <a:schemeClr val="accent1"/>
              </a:solidFill>
              <a:latin typeface="Raleway"/>
              <a:ea typeface="Raleway"/>
              <a:cs typeface="Raleway"/>
              <a:sym typeface="Raleway"/>
            </a:endParaRPr>
          </a:p>
          <a:p>
            <a:pPr marL="457200" lvl="0" indent="-317500" algn="l" rtl="0">
              <a:spcBef>
                <a:spcPts val="10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File 150 days before expiration</a:t>
            </a:r>
            <a:endParaRPr sz="1400" b="1">
              <a:solidFill>
                <a:schemeClr val="accent1"/>
              </a:solidFill>
              <a:latin typeface="Raleway"/>
              <a:ea typeface="Raleway"/>
              <a:cs typeface="Raleway"/>
              <a:sym typeface="Raleway"/>
            </a:endParaRPr>
          </a:p>
          <a:p>
            <a:pPr marL="457200" lvl="0" indent="-317500" algn="l" rtl="0">
              <a:spcBef>
                <a:spcPts val="10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If you do not have lawful immigration status and want to see options, we provide free immigration screenings!</a:t>
            </a:r>
            <a:endParaRPr sz="1400" b="1">
              <a:solidFill>
                <a:schemeClr val="accent1"/>
              </a:solidFill>
              <a:latin typeface="Raleway"/>
              <a:ea typeface="Raleway"/>
              <a:cs typeface="Raleway"/>
              <a:sym typeface="Raleway"/>
            </a:endParaRPr>
          </a:p>
          <a:p>
            <a:pPr marL="457200" lvl="0" indent="-317500" algn="l" rtl="0">
              <a:spcBef>
                <a:spcPts val="1600"/>
              </a:spcBef>
              <a:spcAft>
                <a:spcPts val="1000"/>
              </a:spcAft>
              <a:buClr>
                <a:schemeClr val="accent1"/>
              </a:buClr>
              <a:buSzPts val="1400"/>
              <a:buFont typeface="Raleway"/>
              <a:buChar char="➔"/>
            </a:pPr>
            <a:r>
              <a:rPr lang="en" sz="1400" b="1">
                <a:solidFill>
                  <a:schemeClr val="accent1"/>
                </a:solidFill>
                <a:latin typeface="Raleway"/>
                <a:ea typeface="Raleway"/>
                <a:cs typeface="Raleway"/>
                <a:sym typeface="Raleway"/>
              </a:rPr>
              <a:t>Simple- fill out our intake form</a:t>
            </a:r>
            <a:endParaRPr sz="1200">
              <a:solidFill>
                <a:schemeClr val="accent1"/>
              </a:solidFill>
              <a:latin typeface="Raleway"/>
              <a:ea typeface="Raleway"/>
              <a:cs typeface="Raleway"/>
              <a:sym typeface="Raleway"/>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16"/>
        <p:cNvGrpSpPr/>
        <p:nvPr/>
      </p:nvGrpSpPr>
      <p:grpSpPr>
        <a:xfrm>
          <a:off x="0" y="0"/>
          <a:ext cx="0" cy="0"/>
          <a:chOff x="0" y="0"/>
          <a:chExt cx="0" cy="0"/>
        </a:xfrm>
      </p:grpSpPr>
      <p:pic>
        <p:nvPicPr>
          <p:cNvPr id="117" name="Google Shape;117;p19"/>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118" name="Google Shape;118;p19" descr="Piece of duct tape sticking a note to the slide"/>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119" name="Google Shape;119;p19"/>
          <p:cNvSpPr txBox="1"/>
          <p:nvPr/>
        </p:nvSpPr>
        <p:spPr>
          <a:xfrm>
            <a:off x="2855550" y="798497"/>
            <a:ext cx="3432900" cy="762600"/>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 sz="2800" b="1">
                <a:solidFill>
                  <a:schemeClr val="lt2"/>
                </a:solidFill>
                <a:latin typeface="Raleway"/>
                <a:ea typeface="Raleway"/>
                <a:cs typeface="Raleway"/>
                <a:sym typeface="Raleway"/>
              </a:rPr>
              <a:t>4. </a:t>
            </a:r>
            <a:r>
              <a:rPr lang="en" sz="1600" b="1">
                <a:solidFill>
                  <a:schemeClr val="lt2"/>
                </a:solidFill>
                <a:latin typeface="Raleway"/>
                <a:ea typeface="Raleway"/>
                <a:cs typeface="Raleway"/>
                <a:sym typeface="Raleway"/>
              </a:rPr>
              <a:t>Limited Scope Deportation Defense</a:t>
            </a:r>
            <a:endParaRPr sz="1600" b="1">
              <a:solidFill>
                <a:schemeClr val="lt2"/>
              </a:solidFill>
              <a:latin typeface="Raleway"/>
              <a:ea typeface="Raleway"/>
              <a:cs typeface="Raleway"/>
              <a:sym typeface="Raleway"/>
            </a:endParaRPr>
          </a:p>
        </p:txBody>
      </p:sp>
      <p:sp>
        <p:nvSpPr>
          <p:cNvPr id="120" name="Google Shape;120;p19"/>
          <p:cNvSpPr txBox="1">
            <a:spLocks noGrp="1"/>
          </p:cNvSpPr>
          <p:nvPr>
            <p:ph type="body" idx="4294967295"/>
          </p:nvPr>
        </p:nvSpPr>
        <p:spPr>
          <a:xfrm>
            <a:off x="2855550" y="1377480"/>
            <a:ext cx="3432900" cy="332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Raleway"/>
                <a:ea typeface="Raleway"/>
                <a:cs typeface="Raleway"/>
                <a:sym typeface="Raleway"/>
              </a:rPr>
              <a:t>If you are in deportation/removal proceedings (immigration court) we can help provide limited scope deportation legal defense through the Equity Corps of Oregon program</a:t>
            </a:r>
            <a:endParaRPr sz="1200">
              <a:solidFill>
                <a:schemeClr val="dk2"/>
              </a:solidFill>
              <a:latin typeface="Raleway"/>
              <a:ea typeface="Raleway"/>
              <a:cs typeface="Raleway"/>
              <a:sym typeface="Raleway"/>
            </a:endParaRPr>
          </a:p>
          <a:p>
            <a:pPr marL="457200" lvl="0" indent="-317500" algn="l" rtl="0">
              <a:spcBef>
                <a:spcPts val="16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To get navigated into the FREE deportation defense program Equity Corps of Oregon, call 1-503-360-0324</a:t>
            </a:r>
            <a:endParaRPr sz="1200">
              <a:solidFill>
                <a:schemeClr val="accent1"/>
              </a:solidFill>
              <a:latin typeface="Raleway"/>
              <a:ea typeface="Raleway"/>
              <a:cs typeface="Raleway"/>
              <a:sym typeface="Raleway"/>
            </a:endParaRPr>
          </a:p>
          <a:p>
            <a:pPr marL="457200" lvl="0" indent="-317500" algn="l" rtl="0">
              <a:spcBef>
                <a:spcPts val="10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Free! We can also refer you to other organizations for other immigration applications</a:t>
            </a:r>
            <a:endParaRPr sz="1200">
              <a:solidFill>
                <a:schemeClr val="accent1"/>
              </a:solidFill>
              <a:latin typeface="Raleway"/>
              <a:ea typeface="Raleway"/>
              <a:cs typeface="Raleway"/>
              <a:sym typeface="Raleway"/>
            </a:endParaRPr>
          </a:p>
          <a:p>
            <a:pPr marL="0" lvl="0" indent="0" algn="l" rtl="0">
              <a:spcBef>
                <a:spcPts val="1000"/>
              </a:spcBef>
              <a:spcAft>
                <a:spcPts val="1000"/>
              </a:spcAft>
              <a:buNone/>
            </a:pPr>
            <a:endParaRPr sz="1200">
              <a:solidFill>
                <a:schemeClr val="accent1"/>
              </a:solidFill>
              <a:latin typeface="Raleway"/>
              <a:ea typeface="Raleway"/>
              <a:cs typeface="Raleway"/>
              <a:sym typeface="Raleway"/>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24"/>
        <p:cNvGrpSpPr/>
        <p:nvPr/>
      </p:nvGrpSpPr>
      <p:grpSpPr>
        <a:xfrm>
          <a:off x="0" y="0"/>
          <a:ext cx="0" cy="0"/>
          <a:chOff x="0" y="0"/>
          <a:chExt cx="0" cy="0"/>
        </a:xfrm>
      </p:grpSpPr>
      <p:pic>
        <p:nvPicPr>
          <p:cNvPr id="125" name="Google Shape;125;p20"/>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126" name="Google Shape;126;p20" descr="Piece of duct tape sticking a note to the slide"/>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127" name="Google Shape;127;p20"/>
          <p:cNvSpPr txBox="1"/>
          <p:nvPr/>
        </p:nvSpPr>
        <p:spPr>
          <a:xfrm>
            <a:off x="2855550" y="929622"/>
            <a:ext cx="3432900" cy="7626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3000" b="1">
                <a:solidFill>
                  <a:schemeClr val="lt2"/>
                </a:solidFill>
                <a:latin typeface="Raleway"/>
                <a:ea typeface="Raleway"/>
                <a:cs typeface="Raleway"/>
                <a:sym typeface="Raleway"/>
              </a:rPr>
              <a:t>5. </a:t>
            </a:r>
            <a:r>
              <a:rPr lang="en" sz="2200" b="1">
                <a:solidFill>
                  <a:schemeClr val="lt2"/>
                </a:solidFill>
                <a:latin typeface="Raleway"/>
                <a:ea typeface="Raleway"/>
                <a:cs typeface="Raleway"/>
                <a:sym typeface="Raleway"/>
              </a:rPr>
              <a:t> Legal name &amp; gender-marker changes</a:t>
            </a:r>
            <a:endParaRPr sz="2200" b="1">
              <a:solidFill>
                <a:schemeClr val="lt2"/>
              </a:solidFill>
              <a:latin typeface="Raleway"/>
              <a:ea typeface="Raleway"/>
              <a:cs typeface="Raleway"/>
              <a:sym typeface="Raleway"/>
            </a:endParaRPr>
          </a:p>
        </p:txBody>
      </p:sp>
      <p:sp>
        <p:nvSpPr>
          <p:cNvPr id="128" name="Google Shape;128;p20"/>
          <p:cNvSpPr txBox="1">
            <a:spLocks noGrp="1"/>
          </p:cNvSpPr>
          <p:nvPr>
            <p:ph type="body" idx="4294967295"/>
          </p:nvPr>
        </p:nvSpPr>
        <p:spPr>
          <a:xfrm>
            <a:off x="2855550" y="1377480"/>
            <a:ext cx="3432900" cy="332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a:latin typeface="Raleway"/>
              <a:ea typeface="Raleway"/>
              <a:cs typeface="Raleway"/>
              <a:sym typeface="Raleway"/>
            </a:endParaRPr>
          </a:p>
          <a:p>
            <a:pPr marL="0" lvl="0" indent="0" algn="l" rtl="0">
              <a:spcBef>
                <a:spcPts val="1600"/>
              </a:spcBef>
              <a:spcAft>
                <a:spcPts val="0"/>
              </a:spcAft>
              <a:buNone/>
            </a:pPr>
            <a:r>
              <a:rPr lang="en" sz="1200" b="1">
                <a:latin typeface="Raleway"/>
                <a:ea typeface="Raleway"/>
                <a:cs typeface="Raleway"/>
                <a:sym typeface="Raleway"/>
              </a:rPr>
              <a:t>If you live in the state of Oregon and would like to change your legal name and/or gender-marker, we can help you with that!</a:t>
            </a:r>
            <a:endParaRPr sz="1200">
              <a:solidFill>
                <a:schemeClr val="dk2"/>
              </a:solidFill>
              <a:latin typeface="Raleway"/>
              <a:ea typeface="Raleway"/>
              <a:cs typeface="Raleway"/>
              <a:sym typeface="Raleway"/>
            </a:endParaRPr>
          </a:p>
          <a:p>
            <a:pPr marL="457200" lvl="0" indent="-317500" algn="l" rtl="0">
              <a:spcBef>
                <a:spcPts val="16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Immediate availability</a:t>
            </a:r>
            <a:endParaRPr sz="1200">
              <a:solidFill>
                <a:schemeClr val="accent1"/>
              </a:solidFill>
              <a:latin typeface="Raleway"/>
              <a:ea typeface="Raleway"/>
              <a:cs typeface="Raleway"/>
              <a:sym typeface="Raleway"/>
            </a:endParaRPr>
          </a:p>
          <a:p>
            <a:pPr marL="457200" lvl="0" indent="-317500" algn="l" rtl="0">
              <a:spcBef>
                <a:spcPts val="1000"/>
              </a:spcBef>
              <a:spcAft>
                <a:spcPts val="0"/>
              </a:spcAft>
              <a:buClr>
                <a:schemeClr val="accent1"/>
              </a:buClr>
              <a:buSzPts val="1400"/>
              <a:buFont typeface="Raleway"/>
              <a:buChar char="➔"/>
            </a:pPr>
            <a:r>
              <a:rPr lang="en" sz="1400" b="1">
                <a:solidFill>
                  <a:schemeClr val="accent1"/>
                </a:solidFill>
                <a:latin typeface="Raleway"/>
                <a:ea typeface="Raleway"/>
                <a:cs typeface="Raleway"/>
                <a:sym typeface="Raleway"/>
              </a:rPr>
              <a:t>Remote or in person assistance</a:t>
            </a:r>
            <a:endParaRPr sz="1200">
              <a:solidFill>
                <a:schemeClr val="accent1"/>
              </a:solidFill>
              <a:latin typeface="Raleway"/>
              <a:ea typeface="Raleway"/>
              <a:cs typeface="Raleway"/>
              <a:sym typeface="Raleway"/>
            </a:endParaRPr>
          </a:p>
          <a:p>
            <a:pPr marL="457200" lvl="0" indent="-317500" algn="l" rtl="0">
              <a:spcBef>
                <a:spcPts val="1000"/>
              </a:spcBef>
              <a:spcAft>
                <a:spcPts val="1000"/>
              </a:spcAft>
              <a:buClr>
                <a:schemeClr val="accent1"/>
              </a:buClr>
              <a:buSzPts val="1400"/>
              <a:buFont typeface="Raleway"/>
              <a:buChar char="➔"/>
            </a:pPr>
            <a:r>
              <a:rPr lang="en" sz="1400" b="1">
                <a:solidFill>
                  <a:schemeClr val="accent1"/>
                </a:solidFill>
                <a:latin typeface="Raleway"/>
                <a:ea typeface="Raleway"/>
                <a:cs typeface="Raleway"/>
                <a:sym typeface="Raleway"/>
              </a:rPr>
              <a:t>Simple- fill out our intake form</a:t>
            </a:r>
            <a:endParaRPr sz="1200">
              <a:solidFill>
                <a:schemeClr val="accent1"/>
              </a:solidFill>
              <a:latin typeface="Raleway"/>
              <a:ea typeface="Raleway"/>
              <a:cs typeface="Raleway"/>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1"/>
          <p:cNvSpPr txBox="1">
            <a:spLocks noGrp="1"/>
          </p:cNvSpPr>
          <p:nvPr>
            <p:ph type="title"/>
          </p:nvPr>
        </p:nvSpPr>
        <p:spPr>
          <a:xfrm>
            <a:off x="283100" y="712150"/>
            <a:ext cx="8620500" cy="101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people are saying</a:t>
            </a:r>
            <a:endParaRPr/>
          </a:p>
        </p:txBody>
      </p:sp>
      <p:sp>
        <p:nvSpPr>
          <p:cNvPr id="134" name="Google Shape;134;p21"/>
          <p:cNvSpPr/>
          <p:nvPr/>
        </p:nvSpPr>
        <p:spPr>
          <a:xfrm>
            <a:off x="371775" y="1988900"/>
            <a:ext cx="2629500" cy="2244900"/>
          </a:xfrm>
          <a:prstGeom prst="wedgeRectCallout">
            <a:avLst>
              <a:gd name="adj1" fmla="val -20833"/>
              <a:gd name="adj2" fmla="val 625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1"/>
          <p:cNvSpPr/>
          <p:nvPr/>
        </p:nvSpPr>
        <p:spPr>
          <a:xfrm>
            <a:off x="3210432" y="1988900"/>
            <a:ext cx="2629500" cy="2244900"/>
          </a:xfrm>
          <a:prstGeom prst="wedgeRectCallout">
            <a:avLst>
              <a:gd name="adj1" fmla="val -20833"/>
              <a:gd name="adj2" fmla="val 625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1"/>
          <p:cNvSpPr/>
          <p:nvPr/>
        </p:nvSpPr>
        <p:spPr>
          <a:xfrm>
            <a:off x="6049089" y="1988900"/>
            <a:ext cx="2629500" cy="2244900"/>
          </a:xfrm>
          <a:prstGeom prst="wedgeRectCallout">
            <a:avLst>
              <a:gd name="adj1" fmla="val -20833"/>
              <a:gd name="adj2" fmla="val 6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1"/>
          <p:cNvSpPr txBox="1">
            <a:spLocks noGrp="1"/>
          </p:cNvSpPr>
          <p:nvPr>
            <p:ph type="title"/>
          </p:nvPr>
        </p:nvSpPr>
        <p:spPr>
          <a:xfrm>
            <a:off x="6125275" y="2061900"/>
            <a:ext cx="2481600" cy="2005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100"/>
              <a:t>The CLEAR Clinic helped me clear my record and obtain housing- I couldn’t be happier!</a:t>
            </a:r>
            <a:endParaRPr sz="1400" b="0">
              <a:solidFill>
                <a:schemeClr val="lt1"/>
              </a:solidFill>
            </a:endParaRPr>
          </a:p>
        </p:txBody>
      </p:sp>
      <p:sp>
        <p:nvSpPr>
          <p:cNvPr id="138" name="Google Shape;138;p21"/>
          <p:cNvSpPr txBox="1">
            <a:spLocks noGrp="1"/>
          </p:cNvSpPr>
          <p:nvPr>
            <p:ph type="title"/>
          </p:nvPr>
        </p:nvSpPr>
        <p:spPr>
          <a:xfrm>
            <a:off x="447975" y="2061900"/>
            <a:ext cx="2481600" cy="2005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600"/>
              <a:t>The CLEAR Clinic helped me with my name and gender- marker change over. It was super easy and approachable. No legalese, just legal ease!</a:t>
            </a:r>
            <a:endParaRPr sz="1600">
              <a:solidFill>
                <a:schemeClr val="lt1"/>
              </a:solidFill>
            </a:endParaRPr>
          </a:p>
        </p:txBody>
      </p:sp>
      <p:sp>
        <p:nvSpPr>
          <p:cNvPr id="139" name="Google Shape;139;p21"/>
          <p:cNvSpPr txBox="1">
            <a:spLocks noGrp="1"/>
          </p:cNvSpPr>
          <p:nvPr>
            <p:ph type="title"/>
          </p:nvPr>
        </p:nvSpPr>
        <p:spPr>
          <a:xfrm>
            <a:off x="3286625" y="2061900"/>
            <a:ext cx="2481600" cy="2005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000"/>
              <a:t>Thanks to the CLEAR Clinic for helping me get my DACA renewed on time, what a sigh of relief!</a:t>
            </a:r>
            <a:endParaRPr sz="1300" b="0">
              <a:solidFill>
                <a:schemeClr val="lt1"/>
              </a:solidFill>
            </a:endParaRPr>
          </a:p>
        </p:txBody>
      </p:sp>
      <p:sp>
        <p:nvSpPr>
          <p:cNvPr id="140" name="Google Shape;140;p21"/>
          <p:cNvSpPr txBox="1"/>
          <p:nvPr/>
        </p:nvSpPr>
        <p:spPr>
          <a:xfrm>
            <a:off x="283100" y="4654975"/>
            <a:ext cx="6244200" cy="257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i="1">
              <a:solidFill>
                <a:schemeClr val="accent5"/>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490</Words>
  <Application>Microsoft Office PowerPoint</Application>
  <PresentationFormat>On-screen Show (16:9)</PresentationFormat>
  <Paragraphs>52</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Lato</vt:lpstr>
      <vt:lpstr>Raleway</vt:lpstr>
      <vt:lpstr>Arial</vt:lpstr>
      <vt:lpstr>Swiss</vt:lpstr>
      <vt:lpstr>PCC CLEAR Clinic Free Legal Services</vt:lpstr>
      <vt:lpstr>Legal Services</vt:lpstr>
      <vt:lpstr>The PCC CLEAR Clinic is here to help you reach your goals. We believe that clearing up criminal records, eviction records, and immigration issues can help you succeed and can help us all build a stronger community. </vt:lpstr>
      <vt:lpstr>PowerPoint Presentation</vt:lpstr>
      <vt:lpstr>PowerPoint Presentation</vt:lpstr>
      <vt:lpstr>PowerPoint Presentation</vt:lpstr>
      <vt:lpstr>PowerPoint Presentation</vt:lpstr>
      <vt:lpstr>PowerPoint Presentation</vt:lpstr>
      <vt:lpstr>What people are saying</vt:lpstr>
      <vt:lpstr> How to request our services? Via our INTAKE FORM- www.pcc.edu/clear-clinic/intake-form We also have walk-in hours! PCC Cascade, Terrell Hall Room 203 Tuesdays, 12-4 pm (immigration) Fridays, 12-4 pm (expungements)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PCC CLEAR Clinic Free Legal Services</dc:title>
  <dc:creator>Laura L Shugart</dc:creator>
  <cp:lastModifiedBy>Natasha MACDONALD</cp:lastModifiedBy>
  <cp:revision>1</cp:revision>
  <dcterms:modified xsi:type="dcterms:W3CDTF">2023-01-23T16:41:40Z</dcterms:modified>
</cp:coreProperties>
</file>