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Lato" panose="020B0604020202020204" charset="0"/>
      <p:regular r:id="rId13"/>
      <p:bold r:id="rId14"/>
      <p:italic r:id="rId15"/>
      <p:boldItalic r:id="rId16"/>
    </p:embeddedFont>
    <p:embeddedFont>
      <p:font typeface="Raleway"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72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fb08ba30fb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fb08ba30f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d5b15f0a3_5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e965474a9_3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e965474a9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2363054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fb08ba30f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fb08ba30f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b08ba30f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fb08ba30f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b08ba30f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fb08ba30f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fb08ba30f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fb08ba30f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b9a0b07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cb9a0b07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cc.edu/clear-clinic/intake-for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PCC CLEAR Clinic</a:t>
            </a:r>
            <a:endParaRPr/>
          </a:p>
          <a:p>
            <a:pPr marL="0" lvl="0" indent="0" algn="l" rtl="0">
              <a:spcBef>
                <a:spcPts val="0"/>
              </a:spcBef>
              <a:spcAft>
                <a:spcPts val="0"/>
              </a:spcAft>
              <a:buNone/>
            </a:pPr>
            <a:r>
              <a:rPr lang="en"/>
              <a:t>Free Legal Services</a:t>
            </a:r>
            <a:endParaRPr/>
          </a:p>
        </p:txBody>
      </p:sp>
      <p:sp>
        <p:nvSpPr>
          <p:cNvPr id="73" name="Google Shape;73;p13"/>
          <p:cNvSpPr txBox="1">
            <a:spLocks noGrp="1"/>
          </p:cNvSpPr>
          <p:nvPr>
            <p:ph type="subTitle" idx="1"/>
          </p:nvPr>
        </p:nvSpPr>
        <p:spPr>
          <a:xfrm>
            <a:off x="2534667" y="1749825"/>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Leni Tupper</a:t>
            </a:r>
            <a:endParaRPr sz="2400"/>
          </a:p>
          <a:p>
            <a:pPr marL="0" lvl="0" indent="0" algn="l" rtl="0">
              <a:spcBef>
                <a:spcPts val="0"/>
              </a:spcBef>
              <a:spcAft>
                <a:spcPts val="0"/>
              </a:spcAft>
              <a:buNone/>
            </a:pPr>
            <a:r>
              <a:rPr lang="en" sz="2400"/>
              <a:t>alena.tupper15@pcc.edu</a:t>
            </a:r>
            <a:endParaRPr sz="2400"/>
          </a:p>
        </p:txBody>
      </p:sp>
      <p:pic>
        <p:nvPicPr>
          <p:cNvPr id="74" name="Google Shape;74;p13"/>
          <p:cNvPicPr preferRelativeResize="0"/>
          <p:nvPr/>
        </p:nvPicPr>
        <p:blipFill>
          <a:blip r:embed="rId3">
            <a:alphaModFix/>
          </a:blip>
          <a:stretch>
            <a:fillRect/>
          </a:stretch>
        </p:blipFill>
        <p:spPr>
          <a:xfrm>
            <a:off x="0" y="3167525"/>
            <a:ext cx="6388951" cy="1975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283100" y="712150"/>
            <a:ext cx="8604300" cy="3835500"/>
          </a:xfrm>
          <a:prstGeom prst="rect">
            <a:avLst/>
          </a:prstGeom>
          <a:solidFill>
            <a:schemeClr val="accent4"/>
          </a:solidFill>
        </p:spPr>
        <p:txBody>
          <a:bodyPr spcFirstLastPara="1" wrap="square" lIns="91425" tIns="91425" rIns="91425" bIns="91425" anchor="ctr" anchorCtr="0">
            <a:noAutofit/>
          </a:bodyPr>
          <a:lstStyle/>
          <a:p>
            <a:pPr marL="0" lvl="0" indent="0" algn="l" rtl="0">
              <a:spcBef>
                <a:spcPts val="0"/>
              </a:spcBef>
              <a:spcAft>
                <a:spcPts val="0"/>
              </a:spcAft>
              <a:buNone/>
            </a:pPr>
            <a:endParaRPr sz="3500"/>
          </a:p>
          <a:p>
            <a:pPr marL="0" lvl="0" indent="0" algn="l" rtl="0">
              <a:spcBef>
                <a:spcPts val="0"/>
              </a:spcBef>
              <a:spcAft>
                <a:spcPts val="0"/>
              </a:spcAft>
              <a:buNone/>
            </a:pPr>
            <a:r>
              <a:rPr lang="en" sz="3500"/>
              <a:t>How to request our services?</a:t>
            </a:r>
            <a:endParaRPr sz="3500"/>
          </a:p>
          <a:p>
            <a:pPr marL="0" lvl="0" indent="0" algn="l" rtl="0">
              <a:spcBef>
                <a:spcPts val="0"/>
              </a:spcBef>
              <a:spcAft>
                <a:spcPts val="0"/>
              </a:spcAft>
              <a:buNone/>
            </a:pPr>
            <a:r>
              <a:rPr lang="en"/>
              <a:t>Via our INTAKE FORM-</a:t>
            </a:r>
            <a:endParaRPr/>
          </a:p>
          <a:p>
            <a:pPr marL="0" lvl="0" indent="0" algn="l" rtl="0">
              <a:spcBef>
                <a:spcPts val="0"/>
              </a:spcBef>
              <a:spcAft>
                <a:spcPts val="0"/>
              </a:spcAft>
              <a:buNone/>
            </a:pPr>
            <a:r>
              <a:rPr lang="en" sz="3500" u="sng">
                <a:solidFill>
                  <a:schemeClr val="hlink"/>
                </a:solidFill>
                <a:hlinkClick r:id="rId3"/>
              </a:rPr>
              <a:t>www.pcc.edu/clear-clinic/intake-form</a:t>
            </a:r>
            <a:endParaRPr sz="3500"/>
          </a:p>
          <a:p>
            <a:pPr marL="0" lvl="0" indent="0" algn="l" rtl="0">
              <a:spcBef>
                <a:spcPts val="0"/>
              </a:spcBef>
              <a:spcAft>
                <a:spcPts val="0"/>
              </a:spcAft>
              <a:buNone/>
            </a:pPr>
            <a:r>
              <a:rPr lang="en" sz="3100"/>
              <a:t>We also have walk-in hours! PCC Cascade, Terrell Hall Room 203</a:t>
            </a:r>
            <a:endParaRPr sz="3100"/>
          </a:p>
          <a:p>
            <a:pPr marL="457200" lvl="0" indent="-425450" algn="l" rtl="0">
              <a:spcBef>
                <a:spcPts val="0"/>
              </a:spcBef>
              <a:spcAft>
                <a:spcPts val="0"/>
              </a:spcAft>
              <a:buSzPts val="3100"/>
              <a:buChar char="●"/>
            </a:pPr>
            <a:r>
              <a:rPr lang="en" sz="3100"/>
              <a:t>Tuesdays, 12-4 pm (immigration)</a:t>
            </a:r>
            <a:endParaRPr sz="3100"/>
          </a:p>
          <a:p>
            <a:pPr marL="457200" lvl="0" indent="-425450" algn="l" rtl="0">
              <a:spcBef>
                <a:spcPts val="0"/>
              </a:spcBef>
              <a:spcAft>
                <a:spcPts val="0"/>
              </a:spcAft>
              <a:buSzPts val="3100"/>
              <a:buChar char="●"/>
            </a:pPr>
            <a:r>
              <a:rPr lang="en" sz="3100"/>
              <a:t>Fridays, 12-4 pm (expungements)</a:t>
            </a:r>
            <a:endParaRPr sz="3100"/>
          </a:p>
          <a:p>
            <a:pPr marL="0" lvl="0" indent="0" algn="l" rtl="0">
              <a:spcBef>
                <a:spcPts val="0"/>
              </a:spcBef>
              <a:spcAft>
                <a:spcPts val="0"/>
              </a:spcAft>
              <a:buNone/>
            </a:pPr>
            <a:endParaRPr sz="3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idx="4294967295"/>
          </p:nvPr>
        </p:nvSpPr>
        <p:spPr>
          <a:xfrm>
            <a:off x="535775" y="712150"/>
            <a:ext cx="5197200" cy="7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a:solidFill>
                  <a:schemeClr val="accent1"/>
                </a:solidFill>
              </a:rPr>
              <a:t>Legal Services</a:t>
            </a:r>
            <a:endParaRPr sz="2400">
              <a:solidFill>
                <a:schemeClr val="accent1"/>
              </a:solidFill>
            </a:endParaRPr>
          </a:p>
        </p:txBody>
      </p:sp>
      <p:sp>
        <p:nvSpPr>
          <p:cNvPr id="80" name="Google Shape;80;p14"/>
          <p:cNvSpPr txBox="1">
            <a:spLocks noGrp="1"/>
          </p:cNvSpPr>
          <p:nvPr>
            <p:ph type="title" idx="4294967295"/>
          </p:nvPr>
        </p:nvSpPr>
        <p:spPr>
          <a:xfrm>
            <a:off x="535775" y="1480150"/>
            <a:ext cx="5197200" cy="30675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Lato"/>
              <a:buChar char="●"/>
            </a:pPr>
            <a:r>
              <a:rPr lang="en" sz="1800" b="0">
                <a:latin typeface="Lato"/>
                <a:ea typeface="Lato"/>
                <a:cs typeface="Lato"/>
                <a:sym typeface="Lato"/>
              </a:rPr>
              <a:t>Criminal record expungements</a:t>
            </a:r>
            <a:endParaRPr sz="1800" b="0">
              <a:latin typeface="Lato"/>
              <a:ea typeface="Lato"/>
              <a:cs typeface="Lato"/>
              <a:sym typeface="Lato"/>
            </a:endParaRPr>
          </a:p>
          <a:p>
            <a:pPr marL="457200" lvl="0" indent="-342900" algn="l" rtl="0">
              <a:lnSpc>
                <a:spcPct val="115000"/>
              </a:lnSpc>
              <a:spcBef>
                <a:spcPts val="0"/>
              </a:spcBef>
              <a:spcAft>
                <a:spcPts val="0"/>
              </a:spcAft>
              <a:buSzPts val="1800"/>
              <a:buFont typeface="Lato"/>
              <a:buChar char="●"/>
            </a:pPr>
            <a:r>
              <a:rPr lang="en" sz="1800" b="0">
                <a:latin typeface="Lato"/>
                <a:ea typeface="Lato"/>
                <a:cs typeface="Lato"/>
                <a:sym typeface="Lato"/>
              </a:rPr>
              <a:t>Eviction expungements</a:t>
            </a:r>
            <a:endParaRPr sz="1800" b="0">
              <a:latin typeface="Lato"/>
              <a:ea typeface="Lato"/>
              <a:cs typeface="Lato"/>
              <a:sym typeface="Lato"/>
            </a:endParaRPr>
          </a:p>
          <a:p>
            <a:pPr marL="457200" lvl="0" indent="-342900" algn="l" rtl="0">
              <a:lnSpc>
                <a:spcPct val="115000"/>
              </a:lnSpc>
              <a:spcBef>
                <a:spcPts val="0"/>
              </a:spcBef>
              <a:spcAft>
                <a:spcPts val="0"/>
              </a:spcAft>
              <a:buSzPts val="1800"/>
              <a:buFont typeface="Lato"/>
              <a:buChar char="●"/>
            </a:pPr>
            <a:r>
              <a:rPr lang="en" sz="1800" b="0">
                <a:latin typeface="Lato"/>
                <a:ea typeface="Lato"/>
                <a:cs typeface="Lato"/>
                <a:sym typeface="Lato"/>
              </a:rPr>
              <a:t>Eviction legal defense</a:t>
            </a:r>
            <a:endParaRPr sz="1800" b="0">
              <a:latin typeface="Lato"/>
              <a:ea typeface="Lato"/>
              <a:cs typeface="Lato"/>
              <a:sym typeface="Lato"/>
            </a:endParaRPr>
          </a:p>
          <a:p>
            <a:pPr marL="457200" lvl="0" indent="-342900" algn="l" rtl="0">
              <a:lnSpc>
                <a:spcPct val="115000"/>
              </a:lnSpc>
              <a:spcBef>
                <a:spcPts val="0"/>
              </a:spcBef>
              <a:spcAft>
                <a:spcPts val="0"/>
              </a:spcAft>
              <a:buSzPts val="1800"/>
              <a:buFont typeface="Lato"/>
              <a:buChar char="●"/>
            </a:pPr>
            <a:r>
              <a:rPr lang="en" sz="1800" b="0">
                <a:latin typeface="Lato"/>
                <a:ea typeface="Lato"/>
                <a:cs typeface="Lato"/>
                <a:sym typeface="Lato"/>
              </a:rPr>
              <a:t>DACA renewals</a:t>
            </a:r>
            <a:endParaRPr sz="1800" b="0">
              <a:latin typeface="Lato"/>
              <a:ea typeface="Lato"/>
              <a:cs typeface="Lato"/>
              <a:sym typeface="Lato"/>
            </a:endParaRPr>
          </a:p>
          <a:p>
            <a:pPr marL="457200" lvl="0" indent="-342900" algn="l" rtl="0">
              <a:lnSpc>
                <a:spcPct val="115000"/>
              </a:lnSpc>
              <a:spcBef>
                <a:spcPts val="0"/>
              </a:spcBef>
              <a:spcAft>
                <a:spcPts val="0"/>
              </a:spcAft>
              <a:buSzPts val="1800"/>
              <a:buFont typeface="Lato"/>
              <a:buChar char="●"/>
            </a:pPr>
            <a:r>
              <a:rPr lang="en" sz="1800" b="0">
                <a:latin typeface="Lato"/>
                <a:ea typeface="Lato"/>
                <a:cs typeface="Lato"/>
                <a:sym typeface="Lato"/>
              </a:rPr>
              <a:t>Immigration screenings</a:t>
            </a:r>
            <a:endParaRPr sz="1800" b="0">
              <a:latin typeface="Lato"/>
              <a:ea typeface="Lato"/>
              <a:cs typeface="Lato"/>
              <a:sym typeface="Lato"/>
            </a:endParaRPr>
          </a:p>
          <a:p>
            <a:pPr marL="457200" lvl="0" indent="-342900" algn="l" rtl="0">
              <a:lnSpc>
                <a:spcPct val="115000"/>
              </a:lnSpc>
              <a:spcBef>
                <a:spcPts val="0"/>
              </a:spcBef>
              <a:spcAft>
                <a:spcPts val="0"/>
              </a:spcAft>
              <a:buSzPts val="1800"/>
              <a:buFont typeface="Lato"/>
              <a:buChar char="●"/>
            </a:pPr>
            <a:r>
              <a:rPr lang="en" sz="1800" b="0">
                <a:latin typeface="Lato"/>
                <a:ea typeface="Lato"/>
                <a:cs typeface="Lato"/>
                <a:sym typeface="Lato"/>
              </a:rPr>
              <a:t>Limited scope deportation defense</a:t>
            </a:r>
            <a:endParaRPr sz="1800" b="0">
              <a:latin typeface="Lato"/>
              <a:ea typeface="Lato"/>
              <a:cs typeface="Lato"/>
              <a:sym typeface="Lato"/>
            </a:endParaRPr>
          </a:p>
          <a:p>
            <a:pPr marL="457200" lvl="0" indent="-342900" algn="l" rtl="0">
              <a:lnSpc>
                <a:spcPct val="115000"/>
              </a:lnSpc>
              <a:spcBef>
                <a:spcPts val="0"/>
              </a:spcBef>
              <a:spcAft>
                <a:spcPts val="0"/>
              </a:spcAft>
              <a:buSzPts val="1800"/>
              <a:buFont typeface="Lato"/>
              <a:buChar char="●"/>
            </a:pPr>
            <a:r>
              <a:rPr lang="en" sz="1800" b="0">
                <a:latin typeface="Lato"/>
                <a:ea typeface="Lato"/>
                <a:cs typeface="Lato"/>
                <a:sym typeface="Lato"/>
              </a:rPr>
              <a:t>Legal name &amp; gender-marker changes</a:t>
            </a:r>
            <a:endParaRPr sz="1800" b="0">
              <a:latin typeface="Lato"/>
              <a:ea typeface="Lato"/>
              <a:cs typeface="Lato"/>
              <a:sym typeface="Lato"/>
            </a:endParaRPr>
          </a:p>
          <a:p>
            <a:pPr marL="0" lvl="0" indent="0" algn="l" rtl="0">
              <a:lnSpc>
                <a:spcPct val="115000"/>
              </a:lnSpc>
              <a:spcBef>
                <a:spcPts val="1600"/>
              </a:spcBef>
              <a:spcAft>
                <a:spcPts val="1600"/>
              </a:spcAft>
              <a:buNone/>
            </a:pPr>
            <a:endParaRPr sz="1800" b="0">
              <a:latin typeface="Lato"/>
              <a:ea typeface="Lato"/>
              <a:cs typeface="Lato"/>
              <a:sym typeface="Lato"/>
            </a:endParaRPr>
          </a:p>
        </p:txBody>
      </p:sp>
      <p:pic>
        <p:nvPicPr>
          <p:cNvPr id="81" name="Google Shape;81;p14"/>
          <p:cNvPicPr preferRelativeResize="0"/>
          <p:nvPr/>
        </p:nvPicPr>
        <p:blipFill>
          <a:blip r:embed="rId3">
            <a:alphaModFix/>
          </a:blip>
          <a:stretch>
            <a:fillRect/>
          </a:stretch>
        </p:blipFill>
        <p:spPr>
          <a:xfrm>
            <a:off x="5885375" y="152400"/>
            <a:ext cx="3106224" cy="2661322"/>
          </a:xfrm>
          <a:prstGeom prst="rect">
            <a:avLst/>
          </a:prstGeom>
          <a:noFill/>
          <a:ln>
            <a:noFill/>
          </a:ln>
        </p:spPr>
      </p:pic>
      <p:pic>
        <p:nvPicPr>
          <p:cNvPr id="82" name="Google Shape;82;p14"/>
          <p:cNvPicPr preferRelativeResize="0"/>
          <p:nvPr/>
        </p:nvPicPr>
        <p:blipFill>
          <a:blip r:embed="rId4">
            <a:alphaModFix/>
          </a:blip>
          <a:stretch>
            <a:fillRect/>
          </a:stretch>
        </p:blipFill>
        <p:spPr>
          <a:xfrm>
            <a:off x="6583150" y="2813722"/>
            <a:ext cx="2024980" cy="20249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265500" y="1912650"/>
            <a:ext cx="4045200" cy="1318200"/>
          </a:xfrm>
          <a:prstGeom prst="rect">
            <a:avLst/>
          </a:prstGeom>
        </p:spPr>
        <p:txBody>
          <a:bodyPr spcFirstLastPara="1" wrap="square" lIns="91425" tIns="91425" rIns="91425" bIns="91425" anchor="ctr" anchorCtr="0">
            <a:noAutofit/>
          </a:bodyPr>
          <a:lstStyle/>
          <a:p>
            <a:pPr marL="457200" lvl="0" indent="-381000" algn="l" rtl="0">
              <a:spcBef>
                <a:spcPts val="0"/>
              </a:spcBef>
              <a:spcAft>
                <a:spcPts val="0"/>
              </a:spcAft>
              <a:buClr>
                <a:schemeClr val="dk2"/>
              </a:buClr>
              <a:buSzPts val="2400"/>
              <a:buChar char="●"/>
            </a:pPr>
            <a:r>
              <a:rPr lang="en" sz="2400" b="0">
                <a:solidFill>
                  <a:schemeClr val="dk2"/>
                </a:solidFill>
              </a:rPr>
              <a:t>The PCC CLEAR Clinic is here to help you reach your goals.</a:t>
            </a:r>
            <a:endParaRPr sz="2400" b="0">
              <a:solidFill>
                <a:schemeClr val="dk2"/>
              </a:solidFill>
            </a:endParaRPr>
          </a:p>
          <a:p>
            <a:pPr marL="457200" lvl="0" indent="-381000" algn="l" rtl="0">
              <a:spcBef>
                <a:spcPts val="0"/>
              </a:spcBef>
              <a:spcAft>
                <a:spcPts val="0"/>
              </a:spcAft>
              <a:buClr>
                <a:schemeClr val="dk2"/>
              </a:buClr>
              <a:buSzPts val="2400"/>
              <a:buChar char="●"/>
            </a:pPr>
            <a:r>
              <a:rPr lang="en" sz="2400" b="0">
                <a:solidFill>
                  <a:schemeClr val="dk2"/>
                </a:solidFill>
              </a:rPr>
              <a:t>We believe that clearing up criminal records, eviction records, and immigration issues can help you succeed and can help us all build a stronger community.</a:t>
            </a:r>
            <a:endParaRPr sz="2400" b="0">
              <a:solidFill>
                <a:schemeClr val="dk2"/>
              </a:solidFill>
            </a:endParaRPr>
          </a:p>
          <a:p>
            <a:pPr marL="0" lvl="0" indent="0" algn="l" rtl="0">
              <a:spcBef>
                <a:spcPts val="0"/>
              </a:spcBef>
              <a:spcAft>
                <a:spcPts val="0"/>
              </a:spcAft>
              <a:buNone/>
            </a:pPr>
            <a:endParaRPr sz="2400" b="0">
              <a:solidFill>
                <a:schemeClr val="dk2"/>
              </a:solidFill>
            </a:endParaRPr>
          </a:p>
        </p:txBody>
      </p:sp>
      <p:pic>
        <p:nvPicPr>
          <p:cNvPr id="88" name="Google Shape;88;p15"/>
          <p:cNvPicPr preferRelativeResize="0"/>
          <p:nvPr/>
        </p:nvPicPr>
        <p:blipFill rotWithShape="1">
          <a:blip r:embed="rId3">
            <a:alphaModFix/>
          </a:blip>
          <a:srcRect r="39660"/>
          <a:stretch/>
        </p:blipFill>
        <p:spPr>
          <a:xfrm>
            <a:off x="4488725" y="0"/>
            <a:ext cx="4655273"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92"/>
        <p:cNvGrpSpPr/>
        <p:nvPr/>
      </p:nvGrpSpPr>
      <p:grpSpPr>
        <a:xfrm>
          <a:off x="0" y="0"/>
          <a:ext cx="0" cy="0"/>
          <a:chOff x="0" y="0"/>
          <a:chExt cx="0" cy="0"/>
        </a:xfrm>
      </p:grpSpPr>
      <p:pic>
        <p:nvPicPr>
          <p:cNvPr id="93" name="Google Shape;93;p16"/>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94" name="Google Shape;94;p16"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95" name="Google Shape;95;p16"/>
          <p:cNvSpPr txBox="1"/>
          <p:nvPr/>
        </p:nvSpPr>
        <p:spPr>
          <a:xfrm>
            <a:off x="2855550" y="776272"/>
            <a:ext cx="3432900" cy="762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3000" b="1">
                <a:solidFill>
                  <a:schemeClr val="lt2"/>
                </a:solidFill>
                <a:latin typeface="Raleway"/>
                <a:ea typeface="Raleway"/>
                <a:cs typeface="Raleway"/>
                <a:sym typeface="Raleway"/>
              </a:rPr>
              <a:t>1. </a:t>
            </a:r>
            <a:r>
              <a:rPr lang="en" sz="2200" b="1">
                <a:solidFill>
                  <a:schemeClr val="lt2"/>
                </a:solidFill>
                <a:latin typeface="Raleway"/>
                <a:ea typeface="Raleway"/>
                <a:cs typeface="Raleway"/>
                <a:sym typeface="Raleway"/>
              </a:rPr>
              <a:t>Criminal Record Expungements</a:t>
            </a:r>
            <a:endParaRPr sz="2200" b="1">
              <a:solidFill>
                <a:schemeClr val="lt2"/>
              </a:solidFill>
              <a:latin typeface="Raleway"/>
              <a:ea typeface="Raleway"/>
              <a:cs typeface="Raleway"/>
              <a:sym typeface="Raleway"/>
            </a:endParaRPr>
          </a:p>
        </p:txBody>
      </p:sp>
      <p:sp>
        <p:nvSpPr>
          <p:cNvPr id="96" name="Google Shape;96;p16"/>
          <p:cNvSpPr txBox="1">
            <a:spLocks noGrp="1"/>
          </p:cNvSpPr>
          <p:nvPr>
            <p:ph type="body" idx="4294967295"/>
          </p:nvPr>
        </p:nvSpPr>
        <p:spPr>
          <a:xfrm>
            <a:off x="2855550" y="1399680"/>
            <a:ext cx="3432900" cy="33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aleway"/>
                <a:ea typeface="Raleway"/>
                <a:cs typeface="Raleway"/>
                <a:sym typeface="Raleway"/>
              </a:rPr>
              <a:t>If you have been arrested for or convicted of a crime, you may be eligible to have your criminal record “cleared” after a certain amount of time has passed</a:t>
            </a:r>
            <a:endParaRPr sz="1200">
              <a:solidFill>
                <a:schemeClr val="dk2"/>
              </a:solidFill>
              <a:latin typeface="Raleway"/>
              <a:ea typeface="Raleway"/>
              <a:cs typeface="Raleway"/>
              <a:sym typeface="Raleway"/>
            </a:endParaRPr>
          </a:p>
          <a:p>
            <a:pPr marL="457200" lvl="0" indent="-317500" algn="l" rtl="0">
              <a:spcBef>
                <a:spcPts val="1600"/>
              </a:spcBef>
              <a:spcAft>
                <a:spcPts val="0"/>
              </a:spcAft>
              <a:buClr>
                <a:schemeClr val="accent1"/>
              </a:buClr>
              <a:buSzPts val="1400"/>
              <a:buFont typeface="Raleway"/>
              <a:buChar char="➔"/>
            </a:pPr>
            <a:r>
              <a:rPr lang="en" sz="1400" b="1">
                <a:solidFill>
                  <a:schemeClr val="accent1"/>
                </a:solidFill>
                <a:latin typeface="Raleway"/>
                <a:ea typeface="Raleway"/>
                <a:cs typeface="Raleway"/>
                <a:sym typeface="Raleway"/>
              </a:rPr>
              <a:t>Immediately -7 years, depending on the crime</a:t>
            </a:r>
            <a:endParaRPr sz="1200">
              <a:solidFill>
                <a:schemeClr val="accent1"/>
              </a:solidFill>
              <a:latin typeface="Raleway"/>
              <a:ea typeface="Raleway"/>
              <a:cs typeface="Raleway"/>
              <a:sym typeface="Raleway"/>
            </a:endParaRPr>
          </a:p>
          <a:p>
            <a:pPr marL="457200" lvl="0" indent="-317500" algn="l" rtl="0">
              <a:spcBef>
                <a:spcPts val="1000"/>
              </a:spcBef>
              <a:spcAft>
                <a:spcPts val="0"/>
              </a:spcAft>
              <a:buClr>
                <a:schemeClr val="accent1"/>
              </a:buClr>
              <a:buSzPts val="1400"/>
              <a:buFont typeface="Raleway"/>
              <a:buChar char="➔"/>
            </a:pPr>
            <a:r>
              <a:rPr lang="en" sz="1400" b="1">
                <a:solidFill>
                  <a:schemeClr val="accent1"/>
                </a:solidFill>
                <a:latin typeface="Raleway"/>
                <a:ea typeface="Raleway"/>
                <a:cs typeface="Raleway"/>
                <a:sym typeface="Raleway"/>
              </a:rPr>
              <a:t>Clearing criminal records provides more opportunity for jobs, housing, education</a:t>
            </a:r>
            <a:endParaRPr sz="1200">
              <a:solidFill>
                <a:schemeClr val="accent1"/>
              </a:solidFill>
              <a:latin typeface="Raleway"/>
              <a:ea typeface="Raleway"/>
              <a:cs typeface="Raleway"/>
              <a:sym typeface="Raleway"/>
            </a:endParaRPr>
          </a:p>
          <a:p>
            <a:pPr marL="457200" lvl="0" indent="-317500" algn="l" rtl="0">
              <a:spcBef>
                <a:spcPts val="1000"/>
              </a:spcBef>
              <a:spcAft>
                <a:spcPts val="1000"/>
              </a:spcAft>
              <a:buClr>
                <a:schemeClr val="accent1"/>
              </a:buClr>
              <a:buSzPts val="1400"/>
              <a:buFont typeface="Raleway"/>
              <a:buChar char="➔"/>
            </a:pPr>
            <a:r>
              <a:rPr lang="en" sz="1400" b="1">
                <a:solidFill>
                  <a:schemeClr val="accent1"/>
                </a:solidFill>
                <a:latin typeface="Raleway"/>
                <a:ea typeface="Raleway"/>
                <a:cs typeface="Raleway"/>
                <a:sym typeface="Raleway"/>
              </a:rPr>
              <a:t>Simple- fill out our intake form or come in person to Cascade on Fridays (TH 203)</a:t>
            </a:r>
            <a:endParaRPr sz="1200">
              <a:solidFill>
                <a:schemeClr val="accent1"/>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0"/>
        <p:cNvGrpSpPr/>
        <p:nvPr/>
      </p:nvGrpSpPr>
      <p:grpSpPr>
        <a:xfrm>
          <a:off x="0" y="0"/>
          <a:ext cx="0" cy="0"/>
          <a:chOff x="0" y="0"/>
          <a:chExt cx="0" cy="0"/>
        </a:xfrm>
      </p:grpSpPr>
      <p:pic>
        <p:nvPicPr>
          <p:cNvPr id="101" name="Google Shape;101;p17"/>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102" name="Google Shape;102;p17"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03" name="Google Shape;103;p17"/>
          <p:cNvSpPr txBox="1"/>
          <p:nvPr/>
        </p:nvSpPr>
        <p:spPr>
          <a:xfrm>
            <a:off x="2855550" y="798497"/>
            <a:ext cx="3432900" cy="762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3000" b="1">
                <a:solidFill>
                  <a:schemeClr val="lt2"/>
                </a:solidFill>
                <a:latin typeface="Raleway"/>
                <a:ea typeface="Raleway"/>
                <a:cs typeface="Raleway"/>
                <a:sym typeface="Raleway"/>
              </a:rPr>
              <a:t>2. </a:t>
            </a:r>
            <a:r>
              <a:rPr lang="en" sz="2200" b="1">
                <a:solidFill>
                  <a:schemeClr val="lt2"/>
                </a:solidFill>
                <a:latin typeface="Raleway"/>
                <a:ea typeface="Raleway"/>
                <a:cs typeface="Raleway"/>
                <a:sym typeface="Raleway"/>
              </a:rPr>
              <a:t>Eviction Defense &amp; Expungements</a:t>
            </a:r>
            <a:endParaRPr sz="2200" b="1">
              <a:solidFill>
                <a:schemeClr val="lt2"/>
              </a:solidFill>
              <a:latin typeface="Raleway"/>
              <a:ea typeface="Raleway"/>
              <a:cs typeface="Raleway"/>
              <a:sym typeface="Raleway"/>
            </a:endParaRPr>
          </a:p>
        </p:txBody>
      </p:sp>
      <p:sp>
        <p:nvSpPr>
          <p:cNvPr id="104" name="Google Shape;104;p17"/>
          <p:cNvSpPr txBox="1">
            <a:spLocks noGrp="1"/>
          </p:cNvSpPr>
          <p:nvPr>
            <p:ph type="body" idx="4294967295"/>
          </p:nvPr>
        </p:nvSpPr>
        <p:spPr>
          <a:xfrm>
            <a:off x="2855550" y="1377480"/>
            <a:ext cx="3432900" cy="33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aleway"/>
                <a:ea typeface="Raleway"/>
                <a:cs typeface="Raleway"/>
                <a:sym typeface="Raleway"/>
              </a:rPr>
              <a:t>If you have an eviction on your record, you may be eligible to get it taken off!</a:t>
            </a:r>
            <a:endParaRPr sz="1200">
              <a:solidFill>
                <a:schemeClr val="dk2"/>
              </a:solidFill>
              <a:latin typeface="Raleway"/>
              <a:ea typeface="Raleway"/>
              <a:cs typeface="Raleway"/>
              <a:sym typeface="Raleway"/>
            </a:endParaRPr>
          </a:p>
          <a:p>
            <a:pPr marL="457200" lvl="0" indent="-317500" algn="l" rtl="0">
              <a:spcBef>
                <a:spcPts val="1600"/>
              </a:spcBef>
              <a:spcAft>
                <a:spcPts val="0"/>
              </a:spcAft>
              <a:buClr>
                <a:schemeClr val="accent1"/>
              </a:buClr>
              <a:buSzPts val="1400"/>
              <a:buFont typeface="Raleway"/>
              <a:buChar char="➔"/>
            </a:pPr>
            <a:r>
              <a:rPr lang="en" sz="1400" b="1">
                <a:solidFill>
                  <a:schemeClr val="accent1"/>
                </a:solidFill>
                <a:latin typeface="Raleway"/>
                <a:ea typeface="Raleway"/>
                <a:cs typeface="Raleway"/>
                <a:sym typeface="Raleway"/>
              </a:rPr>
              <a:t>Immediately-5 years, depending on the type of eviction</a:t>
            </a:r>
            <a:endParaRPr sz="1200">
              <a:solidFill>
                <a:schemeClr val="accent1"/>
              </a:solidFill>
              <a:latin typeface="Raleway"/>
              <a:ea typeface="Raleway"/>
              <a:cs typeface="Raleway"/>
              <a:sym typeface="Raleway"/>
            </a:endParaRPr>
          </a:p>
          <a:p>
            <a:pPr marL="457200" lvl="0" indent="-317500" algn="l" rtl="0">
              <a:spcBef>
                <a:spcPts val="1000"/>
              </a:spcBef>
              <a:spcAft>
                <a:spcPts val="0"/>
              </a:spcAft>
              <a:buClr>
                <a:schemeClr val="accent1"/>
              </a:buClr>
              <a:buSzPts val="1400"/>
              <a:buFont typeface="Raleway"/>
              <a:buChar char="➔"/>
            </a:pPr>
            <a:r>
              <a:rPr lang="en" sz="1400" b="1">
                <a:solidFill>
                  <a:schemeClr val="accent1"/>
                </a:solidFill>
                <a:latin typeface="Raleway"/>
                <a:ea typeface="Raleway"/>
                <a:cs typeface="Raleway"/>
                <a:sym typeface="Raleway"/>
              </a:rPr>
              <a:t>Clearing eviction records provides more opportunity for safe, secure, stable housing</a:t>
            </a:r>
            <a:endParaRPr sz="1200">
              <a:solidFill>
                <a:schemeClr val="accent1"/>
              </a:solidFill>
              <a:latin typeface="Raleway"/>
              <a:ea typeface="Raleway"/>
              <a:cs typeface="Raleway"/>
              <a:sym typeface="Raleway"/>
            </a:endParaRPr>
          </a:p>
          <a:p>
            <a:pPr marL="457200" lvl="0" indent="-317500" algn="l" rtl="0">
              <a:spcBef>
                <a:spcPts val="1000"/>
              </a:spcBef>
              <a:spcAft>
                <a:spcPts val="0"/>
              </a:spcAft>
              <a:buClr>
                <a:schemeClr val="accent1"/>
              </a:buClr>
              <a:buSzPts val="1400"/>
              <a:buFont typeface="Raleway"/>
              <a:buChar char="➔"/>
            </a:pPr>
            <a:r>
              <a:rPr lang="en" sz="1400" b="1">
                <a:solidFill>
                  <a:schemeClr val="accent1"/>
                </a:solidFill>
                <a:latin typeface="Raleway"/>
                <a:ea typeface="Raleway"/>
                <a:cs typeface="Raleway"/>
                <a:sym typeface="Raleway"/>
              </a:rPr>
              <a:t>Simple- fill out our intake form</a:t>
            </a:r>
            <a:endParaRPr sz="1400" b="1">
              <a:solidFill>
                <a:schemeClr val="accent1"/>
              </a:solidFill>
              <a:latin typeface="Raleway"/>
              <a:ea typeface="Raleway"/>
              <a:cs typeface="Raleway"/>
              <a:sym typeface="Raleway"/>
            </a:endParaRPr>
          </a:p>
          <a:p>
            <a:pPr marL="457200" lvl="0" indent="-317500" algn="l" rtl="0">
              <a:spcBef>
                <a:spcPts val="1000"/>
              </a:spcBef>
              <a:spcAft>
                <a:spcPts val="1000"/>
              </a:spcAft>
              <a:buClr>
                <a:schemeClr val="accent1"/>
              </a:buClr>
              <a:buSzPts val="1400"/>
              <a:buFont typeface="Raleway"/>
              <a:buChar char="➔"/>
            </a:pPr>
            <a:r>
              <a:rPr lang="en" sz="1400" b="1">
                <a:solidFill>
                  <a:schemeClr val="accent1"/>
                </a:solidFill>
                <a:latin typeface="Raleway"/>
                <a:ea typeface="Raleway"/>
                <a:cs typeface="Raleway"/>
                <a:sym typeface="Raleway"/>
              </a:rPr>
              <a:t>We also offer eviction defense services, call 1-888-585-9638</a:t>
            </a:r>
            <a:endParaRPr sz="1400" b="1">
              <a:solidFill>
                <a:schemeClr val="accent1"/>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8"/>
        <p:cNvGrpSpPr/>
        <p:nvPr/>
      </p:nvGrpSpPr>
      <p:grpSpPr>
        <a:xfrm>
          <a:off x="0" y="0"/>
          <a:ext cx="0" cy="0"/>
          <a:chOff x="0" y="0"/>
          <a:chExt cx="0" cy="0"/>
        </a:xfrm>
      </p:grpSpPr>
      <p:pic>
        <p:nvPicPr>
          <p:cNvPr id="109" name="Google Shape;109;p18"/>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110" name="Google Shape;110;p18"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11" name="Google Shape;111;p18"/>
          <p:cNvSpPr txBox="1"/>
          <p:nvPr/>
        </p:nvSpPr>
        <p:spPr>
          <a:xfrm>
            <a:off x="2855550" y="687397"/>
            <a:ext cx="3432900" cy="762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3000" b="1">
                <a:solidFill>
                  <a:schemeClr val="lt2"/>
                </a:solidFill>
                <a:latin typeface="Raleway"/>
                <a:ea typeface="Raleway"/>
                <a:cs typeface="Raleway"/>
                <a:sym typeface="Raleway"/>
              </a:rPr>
              <a:t>3. </a:t>
            </a:r>
            <a:r>
              <a:rPr lang="en" sz="2200" b="1">
                <a:solidFill>
                  <a:schemeClr val="lt2"/>
                </a:solidFill>
                <a:latin typeface="Raleway"/>
                <a:ea typeface="Raleway"/>
                <a:cs typeface="Raleway"/>
                <a:sym typeface="Raleway"/>
              </a:rPr>
              <a:t>DACA Renewals &amp; Immigration Screenings</a:t>
            </a:r>
            <a:endParaRPr sz="2200" b="1">
              <a:solidFill>
                <a:schemeClr val="lt2"/>
              </a:solidFill>
              <a:latin typeface="Raleway"/>
              <a:ea typeface="Raleway"/>
              <a:cs typeface="Raleway"/>
              <a:sym typeface="Raleway"/>
            </a:endParaRPr>
          </a:p>
        </p:txBody>
      </p:sp>
      <p:sp>
        <p:nvSpPr>
          <p:cNvPr id="112" name="Google Shape;112;p18"/>
          <p:cNvSpPr txBox="1">
            <a:spLocks noGrp="1"/>
          </p:cNvSpPr>
          <p:nvPr>
            <p:ph type="body" idx="4294967295"/>
          </p:nvPr>
        </p:nvSpPr>
        <p:spPr>
          <a:xfrm>
            <a:off x="2855550" y="1377480"/>
            <a:ext cx="3432900" cy="33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aleway"/>
                <a:ea typeface="Raleway"/>
                <a:cs typeface="Raleway"/>
                <a:sym typeface="Raleway"/>
              </a:rPr>
              <a:t>If you have had DACA in the past, you can still file to renew your application</a:t>
            </a:r>
            <a:endParaRPr sz="1200">
              <a:solidFill>
                <a:schemeClr val="dk2"/>
              </a:solidFill>
              <a:latin typeface="Raleway"/>
              <a:ea typeface="Raleway"/>
              <a:cs typeface="Raleway"/>
              <a:sym typeface="Raleway"/>
            </a:endParaRPr>
          </a:p>
          <a:p>
            <a:pPr marL="457200" lvl="0" indent="-317500" algn="l" rtl="0">
              <a:spcBef>
                <a:spcPts val="1600"/>
              </a:spcBef>
              <a:spcAft>
                <a:spcPts val="0"/>
              </a:spcAft>
              <a:buClr>
                <a:schemeClr val="accent1"/>
              </a:buClr>
              <a:buSzPts val="1400"/>
              <a:buFont typeface="Raleway"/>
              <a:buChar char="➔"/>
            </a:pPr>
            <a:r>
              <a:rPr lang="en" sz="1400" b="1">
                <a:solidFill>
                  <a:schemeClr val="accent1"/>
                </a:solidFill>
                <a:latin typeface="Raleway"/>
                <a:ea typeface="Raleway"/>
                <a:cs typeface="Raleway"/>
                <a:sym typeface="Raleway"/>
              </a:rPr>
              <a:t>The Government is not currently processing new DACA applications</a:t>
            </a:r>
            <a:endParaRPr sz="1200">
              <a:solidFill>
                <a:schemeClr val="accent1"/>
              </a:solidFill>
              <a:latin typeface="Raleway"/>
              <a:ea typeface="Raleway"/>
              <a:cs typeface="Raleway"/>
              <a:sym typeface="Raleway"/>
            </a:endParaRPr>
          </a:p>
          <a:p>
            <a:pPr marL="457200" lvl="0" indent="-317500" algn="l" rtl="0">
              <a:spcBef>
                <a:spcPts val="1000"/>
              </a:spcBef>
              <a:spcAft>
                <a:spcPts val="0"/>
              </a:spcAft>
              <a:buClr>
                <a:schemeClr val="accent1"/>
              </a:buClr>
              <a:buSzPts val="1400"/>
              <a:buFont typeface="Raleway"/>
              <a:buChar char="➔"/>
            </a:pPr>
            <a:r>
              <a:rPr lang="en" sz="1400" b="1">
                <a:solidFill>
                  <a:schemeClr val="accent1"/>
                </a:solidFill>
                <a:latin typeface="Raleway"/>
                <a:ea typeface="Raleway"/>
                <a:cs typeface="Raleway"/>
                <a:sym typeface="Raleway"/>
              </a:rPr>
              <a:t>File 150 days before expiration</a:t>
            </a:r>
            <a:endParaRPr sz="1400" b="1">
              <a:solidFill>
                <a:schemeClr val="accent1"/>
              </a:solidFill>
              <a:latin typeface="Raleway"/>
              <a:ea typeface="Raleway"/>
              <a:cs typeface="Raleway"/>
              <a:sym typeface="Raleway"/>
            </a:endParaRPr>
          </a:p>
          <a:p>
            <a:pPr marL="457200" lvl="0" indent="-317500" algn="l" rtl="0">
              <a:spcBef>
                <a:spcPts val="1000"/>
              </a:spcBef>
              <a:spcAft>
                <a:spcPts val="0"/>
              </a:spcAft>
              <a:buClr>
                <a:schemeClr val="accent1"/>
              </a:buClr>
              <a:buSzPts val="1400"/>
              <a:buFont typeface="Raleway"/>
              <a:buChar char="➔"/>
            </a:pPr>
            <a:r>
              <a:rPr lang="en" sz="1400" b="1">
                <a:solidFill>
                  <a:schemeClr val="accent1"/>
                </a:solidFill>
                <a:latin typeface="Raleway"/>
                <a:ea typeface="Raleway"/>
                <a:cs typeface="Raleway"/>
                <a:sym typeface="Raleway"/>
              </a:rPr>
              <a:t>If you do not have lawful immigration status and want to see options, we provide free immigration screenings!</a:t>
            </a:r>
            <a:endParaRPr sz="1400" b="1">
              <a:solidFill>
                <a:schemeClr val="accent1"/>
              </a:solidFill>
              <a:latin typeface="Raleway"/>
              <a:ea typeface="Raleway"/>
              <a:cs typeface="Raleway"/>
              <a:sym typeface="Raleway"/>
            </a:endParaRPr>
          </a:p>
          <a:p>
            <a:pPr marL="457200" lvl="0" indent="-317500" algn="l" rtl="0">
              <a:spcBef>
                <a:spcPts val="1600"/>
              </a:spcBef>
              <a:spcAft>
                <a:spcPts val="1000"/>
              </a:spcAft>
              <a:buClr>
                <a:schemeClr val="accent1"/>
              </a:buClr>
              <a:buSzPts val="1400"/>
              <a:buFont typeface="Raleway"/>
              <a:buChar char="➔"/>
            </a:pPr>
            <a:r>
              <a:rPr lang="en" sz="1400" b="1">
                <a:solidFill>
                  <a:schemeClr val="accent1"/>
                </a:solidFill>
                <a:latin typeface="Raleway"/>
                <a:ea typeface="Raleway"/>
                <a:cs typeface="Raleway"/>
                <a:sym typeface="Raleway"/>
              </a:rPr>
              <a:t>Simple- fill out our intake form</a:t>
            </a:r>
            <a:endParaRPr sz="1200">
              <a:solidFill>
                <a:schemeClr val="accent1"/>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6"/>
        <p:cNvGrpSpPr/>
        <p:nvPr/>
      </p:nvGrpSpPr>
      <p:grpSpPr>
        <a:xfrm>
          <a:off x="0" y="0"/>
          <a:ext cx="0" cy="0"/>
          <a:chOff x="0" y="0"/>
          <a:chExt cx="0" cy="0"/>
        </a:xfrm>
      </p:grpSpPr>
      <p:pic>
        <p:nvPicPr>
          <p:cNvPr id="117" name="Google Shape;117;p19"/>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118" name="Google Shape;118;p19"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19" name="Google Shape;119;p19"/>
          <p:cNvSpPr txBox="1"/>
          <p:nvPr/>
        </p:nvSpPr>
        <p:spPr>
          <a:xfrm>
            <a:off x="2855550" y="798497"/>
            <a:ext cx="3432900" cy="762600"/>
          </a:xfrm>
          <a:prstGeom prst="rect">
            <a:avLst/>
          </a:prstGeom>
          <a:noFill/>
          <a:ln>
            <a:noFill/>
          </a:ln>
        </p:spPr>
        <p:txBody>
          <a:bodyPr spcFirstLastPara="1" wrap="square" lIns="91425" tIns="91425" rIns="91425" bIns="91425" anchor="b" anchorCtr="0">
            <a:noAutofit/>
          </a:bodyPr>
          <a:lstStyle/>
          <a:p>
            <a:pPr marL="457200" lvl="0" indent="0" algn="ctr" rtl="0">
              <a:spcBef>
                <a:spcPts val="0"/>
              </a:spcBef>
              <a:spcAft>
                <a:spcPts val="0"/>
              </a:spcAft>
              <a:buNone/>
            </a:pPr>
            <a:r>
              <a:rPr lang="en" sz="2800" b="1">
                <a:solidFill>
                  <a:schemeClr val="lt2"/>
                </a:solidFill>
                <a:latin typeface="Raleway"/>
                <a:ea typeface="Raleway"/>
                <a:cs typeface="Raleway"/>
                <a:sym typeface="Raleway"/>
              </a:rPr>
              <a:t>4. </a:t>
            </a:r>
            <a:r>
              <a:rPr lang="en" sz="1600" b="1">
                <a:solidFill>
                  <a:schemeClr val="lt2"/>
                </a:solidFill>
                <a:latin typeface="Raleway"/>
                <a:ea typeface="Raleway"/>
                <a:cs typeface="Raleway"/>
                <a:sym typeface="Raleway"/>
              </a:rPr>
              <a:t>Limited Scope Deportation Defense</a:t>
            </a:r>
            <a:endParaRPr sz="1600" b="1">
              <a:solidFill>
                <a:schemeClr val="lt2"/>
              </a:solidFill>
              <a:latin typeface="Raleway"/>
              <a:ea typeface="Raleway"/>
              <a:cs typeface="Raleway"/>
              <a:sym typeface="Raleway"/>
            </a:endParaRPr>
          </a:p>
        </p:txBody>
      </p:sp>
      <p:sp>
        <p:nvSpPr>
          <p:cNvPr id="120" name="Google Shape;120;p19"/>
          <p:cNvSpPr txBox="1">
            <a:spLocks noGrp="1"/>
          </p:cNvSpPr>
          <p:nvPr>
            <p:ph type="body" idx="4294967295"/>
          </p:nvPr>
        </p:nvSpPr>
        <p:spPr>
          <a:xfrm>
            <a:off x="2855550" y="1377480"/>
            <a:ext cx="3432900" cy="33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aleway"/>
                <a:ea typeface="Raleway"/>
                <a:cs typeface="Raleway"/>
                <a:sym typeface="Raleway"/>
              </a:rPr>
              <a:t>If you are in deportation/removal proceedings (immigration court) we can help provide limited scope deportation legal defense through the Equity Corps of Oregon program</a:t>
            </a:r>
            <a:endParaRPr sz="1200">
              <a:solidFill>
                <a:schemeClr val="dk2"/>
              </a:solidFill>
              <a:latin typeface="Raleway"/>
              <a:ea typeface="Raleway"/>
              <a:cs typeface="Raleway"/>
              <a:sym typeface="Raleway"/>
            </a:endParaRPr>
          </a:p>
          <a:p>
            <a:pPr marL="457200" lvl="0" indent="-317500" algn="l" rtl="0">
              <a:spcBef>
                <a:spcPts val="1600"/>
              </a:spcBef>
              <a:spcAft>
                <a:spcPts val="0"/>
              </a:spcAft>
              <a:buClr>
                <a:schemeClr val="accent1"/>
              </a:buClr>
              <a:buSzPts val="1400"/>
              <a:buFont typeface="Raleway"/>
              <a:buChar char="➔"/>
            </a:pPr>
            <a:r>
              <a:rPr lang="en" sz="1400" b="1">
                <a:solidFill>
                  <a:schemeClr val="accent1"/>
                </a:solidFill>
                <a:latin typeface="Raleway"/>
                <a:ea typeface="Raleway"/>
                <a:cs typeface="Raleway"/>
                <a:sym typeface="Raleway"/>
              </a:rPr>
              <a:t>To get navigated into the FREE deportation defense program Equity Corps of Oregon, call 1-503-360-0324</a:t>
            </a:r>
            <a:endParaRPr sz="1200">
              <a:solidFill>
                <a:schemeClr val="accent1"/>
              </a:solidFill>
              <a:latin typeface="Raleway"/>
              <a:ea typeface="Raleway"/>
              <a:cs typeface="Raleway"/>
              <a:sym typeface="Raleway"/>
            </a:endParaRPr>
          </a:p>
          <a:p>
            <a:pPr marL="457200" lvl="0" indent="-317500" algn="l" rtl="0">
              <a:spcBef>
                <a:spcPts val="1000"/>
              </a:spcBef>
              <a:spcAft>
                <a:spcPts val="0"/>
              </a:spcAft>
              <a:buClr>
                <a:schemeClr val="accent1"/>
              </a:buClr>
              <a:buSzPts val="1400"/>
              <a:buFont typeface="Raleway"/>
              <a:buChar char="➔"/>
            </a:pPr>
            <a:r>
              <a:rPr lang="en" sz="1400" b="1">
                <a:solidFill>
                  <a:schemeClr val="accent1"/>
                </a:solidFill>
                <a:latin typeface="Raleway"/>
                <a:ea typeface="Raleway"/>
                <a:cs typeface="Raleway"/>
                <a:sym typeface="Raleway"/>
              </a:rPr>
              <a:t>Free! We can also refer you to other organizations for other immigration applications</a:t>
            </a:r>
            <a:endParaRPr sz="1200">
              <a:solidFill>
                <a:schemeClr val="accent1"/>
              </a:solidFill>
              <a:latin typeface="Raleway"/>
              <a:ea typeface="Raleway"/>
              <a:cs typeface="Raleway"/>
              <a:sym typeface="Raleway"/>
            </a:endParaRPr>
          </a:p>
          <a:p>
            <a:pPr marL="0" lvl="0" indent="0" algn="l" rtl="0">
              <a:spcBef>
                <a:spcPts val="1000"/>
              </a:spcBef>
              <a:spcAft>
                <a:spcPts val="1000"/>
              </a:spcAft>
              <a:buNone/>
            </a:pPr>
            <a:endParaRPr sz="1200">
              <a:solidFill>
                <a:schemeClr val="accent1"/>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24"/>
        <p:cNvGrpSpPr/>
        <p:nvPr/>
      </p:nvGrpSpPr>
      <p:grpSpPr>
        <a:xfrm>
          <a:off x="0" y="0"/>
          <a:ext cx="0" cy="0"/>
          <a:chOff x="0" y="0"/>
          <a:chExt cx="0" cy="0"/>
        </a:xfrm>
      </p:grpSpPr>
      <p:pic>
        <p:nvPicPr>
          <p:cNvPr id="125" name="Google Shape;125;p20"/>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126" name="Google Shape;126;p20"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27" name="Google Shape;127;p20"/>
          <p:cNvSpPr txBox="1"/>
          <p:nvPr/>
        </p:nvSpPr>
        <p:spPr>
          <a:xfrm>
            <a:off x="2855550" y="929622"/>
            <a:ext cx="3432900" cy="762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3000" b="1">
                <a:solidFill>
                  <a:schemeClr val="lt2"/>
                </a:solidFill>
                <a:latin typeface="Raleway"/>
                <a:ea typeface="Raleway"/>
                <a:cs typeface="Raleway"/>
                <a:sym typeface="Raleway"/>
              </a:rPr>
              <a:t>5. </a:t>
            </a:r>
            <a:r>
              <a:rPr lang="en" sz="2200" b="1">
                <a:solidFill>
                  <a:schemeClr val="lt2"/>
                </a:solidFill>
                <a:latin typeface="Raleway"/>
                <a:ea typeface="Raleway"/>
                <a:cs typeface="Raleway"/>
                <a:sym typeface="Raleway"/>
              </a:rPr>
              <a:t> Legal name &amp; gender-marker changes</a:t>
            </a:r>
            <a:endParaRPr sz="2200" b="1">
              <a:solidFill>
                <a:schemeClr val="lt2"/>
              </a:solidFill>
              <a:latin typeface="Raleway"/>
              <a:ea typeface="Raleway"/>
              <a:cs typeface="Raleway"/>
              <a:sym typeface="Raleway"/>
            </a:endParaRPr>
          </a:p>
        </p:txBody>
      </p:sp>
      <p:sp>
        <p:nvSpPr>
          <p:cNvPr id="128" name="Google Shape;128;p20"/>
          <p:cNvSpPr txBox="1">
            <a:spLocks noGrp="1"/>
          </p:cNvSpPr>
          <p:nvPr>
            <p:ph type="body" idx="4294967295"/>
          </p:nvPr>
        </p:nvSpPr>
        <p:spPr>
          <a:xfrm>
            <a:off x="2855550" y="1377480"/>
            <a:ext cx="3432900" cy="33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a:latin typeface="Raleway"/>
              <a:ea typeface="Raleway"/>
              <a:cs typeface="Raleway"/>
              <a:sym typeface="Raleway"/>
            </a:endParaRPr>
          </a:p>
          <a:p>
            <a:pPr marL="0" lvl="0" indent="0" algn="l" rtl="0">
              <a:spcBef>
                <a:spcPts val="1600"/>
              </a:spcBef>
              <a:spcAft>
                <a:spcPts val="0"/>
              </a:spcAft>
              <a:buNone/>
            </a:pPr>
            <a:r>
              <a:rPr lang="en" sz="1200" b="1">
                <a:latin typeface="Raleway"/>
                <a:ea typeface="Raleway"/>
                <a:cs typeface="Raleway"/>
                <a:sym typeface="Raleway"/>
              </a:rPr>
              <a:t>If you live in the state of Oregon and would like to change your legal name and/or gender-marker, we can help you with that!</a:t>
            </a:r>
            <a:endParaRPr sz="1200">
              <a:solidFill>
                <a:schemeClr val="dk2"/>
              </a:solidFill>
              <a:latin typeface="Raleway"/>
              <a:ea typeface="Raleway"/>
              <a:cs typeface="Raleway"/>
              <a:sym typeface="Raleway"/>
            </a:endParaRPr>
          </a:p>
          <a:p>
            <a:pPr marL="457200" lvl="0" indent="-317500" algn="l" rtl="0">
              <a:spcBef>
                <a:spcPts val="1600"/>
              </a:spcBef>
              <a:spcAft>
                <a:spcPts val="0"/>
              </a:spcAft>
              <a:buClr>
                <a:schemeClr val="accent1"/>
              </a:buClr>
              <a:buSzPts val="1400"/>
              <a:buFont typeface="Raleway"/>
              <a:buChar char="➔"/>
            </a:pPr>
            <a:r>
              <a:rPr lang="en" sz="1400" b="1">
                <a:solidFill>
                  <a:schemeClr val="accent1"/>
                </a:solidFill>
                <a:latin typeface="Raleway"/>
                <a:ea typeface="Raleway"/>
                <a:cs typeface="Raleway"/>
                <a:sym typeface="Raleway"/>
              </a:rPr>
              <a:t>Immediate availability</a:t>
            </a:r>
            <a:endParaRPr sz="1200">
              <a:solidFill>
                <a:schemeClr val="accent1"/>
              </a:solidFill>
              <a:latin typeface="Raleway"/>
              <a:ea typeface="Raleway"/>
              <a:cs typeface="Raleway"/>
              <a:sym typeface="Raleway"/>
            </a:endParaRPr>
          </a:p>
          <a:p>
            <a:pPr marL="457200" lvl="0" indent="-317500" algn="l" rtl="0">
              <a:spcBef>
                <a:spcPts val="1000"/>
              </a:spcBef>
              <a:spcAft>
                <a:spcPts val="0"/>
              </a:spcAft>
              <a:buClr>
                <a:schemeClr val="accent1"/>
              </a:buClr>
              <a:buSzPts val="1400"/>
              <a:buFont typeface="Raleway"/>
              <a:buChar char="➔"/>
            </a:pPr>
            <a:r>
              <a:rPr lang="en" sz="1400" b="1">
                <a:solidFill>
                  <a:schemeClr val="accent1"/>
                </a:solidFill>
                <a:latin typeface="Raleway"/>
                <a:ea typeface="Raleway"/>
                <a:cs typeface="Raleway"/>
                <a:sym typeface="Raleway"/>
              </a:rPr>
              <a:t>Remote or in person assistance</a:t>
            </a:r>
            <a:endParaRPr sz="1200">
              <a:solidFill>
                <a:schemeClr val="accent1"/>
              </a:solidFill>
              <a:latin typeface="Raleway"/>
              <a:ea typeface="Raleway"/>
              <a:cs typeface="Raleway"/>
              <a:sym typeface="Raleway"/>
            </a:endParaRPr>
          </a:p>
          <a:p>
            <a:pPr marL="457200" lvl="0" indent="-317500" algn="l" rtl="0">
              <a:spcBef>
                <a:spcPts val="1000"/>
              </a:spcBef>
              <a:spcAft>
                <a:spcPts val="1000"/>
              </a:spcAft>
              <a:buClr>
                <a:schemeClr val="accent1"/>
              </a:buClr>
              <a:buSzPts val="1400"/>
              <a:buFont typeface="Raleway"/>
              <a:buChar char="➔"/>
            </a:pPr>
            <a:r>
              <a:rPr lang="en" sz="1400" b="1">
                <a:solidFill>
                  <a:schemeClr val="accent1"/>
                </a:solidFill>
                <a:latin typeface="Raleway"/>
                <a:ea typeface="Raleway"/>
                <a:cs typeface="Raleway"/>
                <a:sym typeface="Raleway"/>
              </a:rPr>
              <a:t>Simple- fill out our intake form</a:t>
            </a:r>
            <a:endParaRPr sz="1200">
              <a:solidFill>
                <a:schemeClr val="accent1"/>
              </a:solidFill>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283100" y="712150"/>
            <a:ext cx="8620500" cy="10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people are saying</a:t>
            </a:r>
            <a:endParaRPr/>
          </a:p>
        </p:txBody>
      </p:sp>
      <p:sp>
        <p:nvSpPr>
          <p:cNvPr id="134" name="Google Shape;134;p21"/>
          <p:cNvSpPr/>
          <p:nvPr/>
        </p:nvSpPr>
        <p:spPr>
          <a:xfrm>
            <a:off x="371775" y="1988900"/>
            <a:ext cx="2629500" cy="2244900"/>
          </a:xfrm>
          <a:prstGeom prst="wedgeRectCallout">
            <a:avLst>
              <a:gd name="adj1" fmla="val -20833"/>
              <a:gd name="adj2" fmla="val 62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1"/>
          <p:cNvSpPr/>
          <p:nvPr/>
        </p:nvSpPr>
        <p:spPr>
          <a:xfrm>
            <a:off x="3210432" y="1988900"/>
            <a:ext cx="2629500" cy="2244900"/>
          </a:xfrm>
          <a:prstGeom prst="wedgeRectCallout">
            <a:avLst>
              <a:gd name="adj1" fmla="val -20833"/>
              <a:gd name="adj2" fmla="val 6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1"/>
          <p:cNvSpPr/>
          <p:nvPr/>
        </p:nvSpPr>
        <p:spPr>
          <a:xfrm>
            <a:off x="6049089" y="1988900"/>
            <a:ext cx="2629500" cy="2244900"/>
          </a:xfrm>
          <a:prstGeom prst="wedgeRectCallout">
            <a:avLst>
              <a:gd name="adj1" fmla="val -20833"/>
              <a:gd name="adj2" fmla="val 6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1"/>
          <p:cNvSpPr txBox="1">
            <a:spLocks noGrp="1"/>
          </p:cNvSpPr>
          <p:nvPr>
            <p:ph type="title"/>
          </p:nvPr>
        </p:nvSpPr>
        <p:spPr>
          <a:xfrm>
            <a:off x="6125275" y="2061900"/>
            <a:ext cx="2481600" cy="2005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100"/>
              <a:t>The CLEAR Clinic helped me clear my record and obtain housing- I couldn’t be happier!</a:t>
            </a:r>
            <a:endParaRPr sz="1400" b="0">
              <a:solidFill>
                <a:schemeClr val="lt1"/>
              </a:solidFill>
            </a:endParaRPr>
          </a:p>
        </p:txBody>
      </p:sp>
      <p:sp>
        <p:nvSpPr>
          <p:cNvPr id="138" name="Google Shape;138;p21"/>
          <p:cNvSpPr txBox="1">
            <a:spLocks noGrp="1"/>
          </p:cNvSpPr>
          <p:nvPr>
            <p:ph type="title"/>
          </p:nvPr>
        </p:nvSpPr>
        <p:spPr>
          <a:xfrm>
            <a:off x="447975" y="2061900"/>
            <a:ext cx="2481600" cy="2005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600"/>
              <a:t>The CLEAR Clinic helped me with my name and gender- marker change over. It was super easy and approachable. No legalese, just legal ease!</a:t>
            </a:r>
            <a:endParaRPr sz="1600">
              <a:solidFill>
                <a:schemeClr val="lt1"/>
              </a:solidFill>
            </a:endParaRPr>
          </a:p>
        </p:txBody>
      </p:sp>
      <p:sp>
        <p:nvSpPr>
          <p:cNvPr id="139" name="Google Shape;139;p21"/>
          <p:cNvSpPr txBox="1">
            <a:spLocks noGrp="1"/>
          </p:cNvSpPr>
          <p:nvPr>
            <p:ph type="title"/>
          </p:nvPr>
        </p:nvSpPr>
        <p:spPr>
          <a:xfrm>
            <a:off x="3286625" y="2061900"/>
            <a:ext cx="2481600" cy="2005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a:t>Thanks to the CLEAR Clinic for helping me get my DACA renewed on time, what a sigh of relief!</a:t>
            </a:r>
            <a:endParaRPr sz="1300" b="0">
              <a:solidFill>
                <a:schemeClr val="lt1"/>
              </a:solidFill>
            </a:endParaRPr>
          </a:p>
        </p:txBody>
      </p:sp>
      <p:sp>
        <p:nvSpPr>
          <p:cNvPr id="140" name="Google Shape;140;p21"/>
          <p:cNvSpPr txBox="1"/>
          <p:nvPr/>
        </p:nvSpPr>
        <p:spPr>
          <a:xfrm>
            <a:off x="283100" y="4654975"/>
            <a:ext cx="6244200" cy="25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i="1">
              <a:solidFill>
                <a:schemeClr val="accent5"/>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490</Words>
  <Application>Microsoft Office PowerPoint</Application>
  <PresentationFormat>On-screen Show (16:9)</PresentationFormat>
  <Paragraphs>52</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Lato</vt:lpstr>
      <vt:lpstr>Raleway</vt:lpstr>
      <vt:lpstr>Arial</vt:lpstr>
      <vt:lpstr>Swiss</vt:lpstr>
      <vt:lpstr>PCC CLEAR Clinic Free Legal Services</vt:lpstr>
      <vt:lpstr>Legal Services</vt:lpstr>
      <vt:lpstr>The PCC CLEAR Clinic is here to help you reach your goals. We believe that clearing up criminal records, eviction records, and immigration issues can help you succeed and can help us all build a stronger community. </vt:lpstr>
      <vt:lpstr>PowerPoint Presentation</vt:lpstr>
      <vt:lpstr>PowerPoint Presentation</vt:lpstr>
      <vt:lpstr>PowerPoint Presentation</vt:lpstr>
      <vt:lpstr>PowerPoint Presentation</vt:lpstr>
      <vt:lpstr>PowerPoint Presentation</vt:lpstr>
      <vt:lpstr>What people are saying</vt:lpstr>
      <vt:lpstr> How to request our services? Via our INTAKE FORM- www.pcc.edu/clear-clinic/intake-form We also have walk-in hours! PCC Cascade, Terrell Hall Room 203 Tuesdays, 12-4 pm (immigration) Fridays, 12-4 pm (expungements)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PCC CLEAR Clinic Free Legal Services</dc:title>
  <dc:creator>Laura L Shugart</dc:creator>
  <cp:lastModifiedBy>Natasha MACDONALD</cp:lastModifiedBy>
  <cp:revision>1</cp:revision>
  <dcterms:modified xsi:type="dcterms:W3CDTF">2023-01-23T16:41:40Z</dcterms:modified>
</cp:coreProperties>
</file>