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62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y="6858000" cx="9144000"/>
  <p:notesSz cx="6858000" cy="9144000"/>
  <p:embeddedFontLst>
    <p:embeddedFont>
      <p:font typeface="Roboto"/>
      <p:regular r:id="rId17"/>
      <p:bold r:id="rId18"/>
      <p:italic r:id="rId19"/>
      <p:boldItalic r:id="rId20"/>
    </p:embeddedFont>
    <p:embeddedFont>
      <p:font typeface="Helvetica Neue"/>
      <p:regular r:id="rId21"/>
      <p:bold r:id="rId22"/>
      <p:italic r:id="rId23"/>
      <p:boldItalic r:id="rId24"/>
    </p:embeddedFont>
    <p:embeddedFont>
      <p:font typeface="Lexend"/>
      <p:regular r:id="rId25"/>
      <p:bold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C94117D-6A89-40CA-9971-CC0DADBAE3A0}">
  <a:tblStyle styleId="{9C94117D-6A89-40CA-9971-CC0DADBAE3A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-boldItalic.fntdata"/><Relationship Id="rId22" Type="http://schemas.openxmlformats.org/officeDocument/2006/relationships/font" Target="fonts/HelveticaNeue-bold.fntdata"/><Relationship Id="rId21" Type="http://schemas.openxmlformats.org/officeDocument/2006/relationships/font" Target="fonts/HelveticaNeue-regular.fntdata"/><Relationship Id="rId24" Type="http://schemas.openxmlformats.org/officeDocument/2006/relationships/font" Target="fonts/HelveticaNeue-boldItalic.fntdata"/><Relationship Id="rId23" Type="http://schemas.openxmlformats.org/officeDocument/2006/relationships/font" Target="fonts/HelveticaNeue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font" Target="fonts/Lexend-bold.fntdata"/><Relationship Id="rId25" Type="http://schemas.openxmlformats.org/officeDocument/2006/relationships/font" Target="fonts/Lexend-regular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font" Target="fonts/Roboto-regular.fntdata"/><Relationship Id="rId16" Type="http://schemas.openxmlformats.org/officeDocument/2006/relationships/slide" Target="slides/slide10.xml"/><Relationship Id="rId19" Type="http://schemas.openxmlformats.org/officeDocument/2006/relationships/font" Target="fonts/Roboto-italic.fntdata"/><Relationship Id="rId18" Type="http://schemas.openxmlformats.org/officeDocument/2006/relationships/font" Target="fonts/Roboto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4f0b5f22f6_0_2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4f0b5f22f6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2cce736a52f_0_74:notes"/>
          <p:cNvSpPr/>
          <p:nvPr>
            <p:ph idx="2" type="sldImg"/>
          </p:nvPr>
        </p:nvSpPr>
        <p:spPr>
          <a:xfrm>
            <a:off x="1383714" y="1143000"/>
            <a:ext cx="40905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35" name="Google Shape;135;g2cce736a52f_0_74:notes"/>
          <p:cNvSpPr txBox="1"/>
          <p:nvPr>
            <p:ph idx="1" type="body"/>
          </p:nvPr>
        </p:nvSpPr>
        <p:spPr>
          <a:xfrm>
            <a:off x="686421" y="4400451"/>
            <a:ext cx="5485200" cy="360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00" lIns="89600" spcFirstLastPara="1" rIns="89600" wrap="square" tIns="448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6" name="Google Shape;136;g2cce736a52f_0_74:notes"/>
          <p:cNvSpPr txBox="1"/>
          <p:nvPr>
            <p:ph idx="12" type="sldNum"/>
          </p:nvPr>
        </p:nvSpPr>
        <p:spPr>
          <a:xfrm>
            <a:off x="3884027" y="8686013"/>
            <a:ext cx="2972400" cy="458100"/>
          </a:xfrm>
          <a:prstGeom prst="rect">
            <a:avLst/>
          </a:prstGeom>
          <a:noFill/>
          <a:ln>
            <a:noFill/>
          </a:ln>
        </p:spPr>
        <p:txBody>
          <a:bodyPr anchorCtr="0" anchor="b" bIns="44800" lIns="89600" spcFirstLastPara="1" rIns="89600" wrap="square" tIns="44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9d3d7abd44_0_0:notes"/>
          <p:cNvSpPr/>
          <p:nvPr>
            <p:ph idx="2" type="sldImg"/>
          </p:nvPr>
        </p:nvSpPr>
        <p:spPr>
          <a:xfrm>
            <a:off x="2136098" y="685387"/>
            <a:ext cx="2585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73" name="Google Shape;73;g39d3d7abd44_0_0:notes"/>
          <p:cNvSpPr txBox="1"/>
          <p:nvPr>
            <p:ph idx="1" type="body"/>
          </p:nvPr>
        </p:nvSpPr>
        <p:spPr>
          <a:xfrm>
            <a:off x="685801" y="4344026"/>
            <a:ext cx="54864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975" lIns="90000" spcFirstLastPara="1" rIns="90000" wrap="square" tIns="44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g39d3d7abd44_0_0:notes"/>
          <p:cNvSpPr txBox="1"/>
          <p:nvPr>
            <p:ph idx="12" type="sldNum"/>
          </p:nvPr>
        </p:nvSpPr>
        <p:spPr>
          <a:xfrm>
            <a:off x="3884613" y="8684926"/>
            <a:ext cx="29718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975" lIns="90000" spcFirstLastPara="1" rIns="90000" wrap="square" tIns="4497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" sz="1400"/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4f0b5f22f6_0_111:notes"/>
          <p:cNvSpPr/>
          <p:nvPr>
            <p:ph idx="2" type="sldImg"/>
          </p:nvPr>
        </p:nvSpPr>
        <p:spPr>
          <a:xfrm>
            <a:off x="2136098" y="685387"/>
            <a:ext cx="2585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81" name="Google Shape;81;g34f0b5f22f6_0_111:notes"/>
          <p:cNvSpPr txBox="1"/>
          <p:nvPr>
            <p:ph idx="1" type="body"/>
          </p:nvPr>
        </p:nvSpPr>
        <p:spPr>
          <a:xfrm>
            <a:off x="685801" y="4344026"/>
            <a:ext cx="5486400" cy="4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4975" lIns="90000" spcFirstLastPara="1" rIns="90000" wrap="square" tIns="449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g34f0b5f22f6_0_111:notes"/>
          <p:cNvSpPr txBox="1"/>
          <p:nvPr>
            <p:ph idx="12" type="sldNum"/>
          </p:nvPr>
        </p:nvSpPr>
        <p:spPr>
          <a:xfrm>
            <a:off x="3884613" y="8684926"/>
            <a:ext cx="29718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4975" lIns="90000" spcFirstLastPara="1" rIns="90000" wrap="square" tIns="4497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" sz="1400"/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9d3d7abd44_0_10:notes"/>
          <p:cNvSpPr/>
          <p:nvPr>
            <p:ph idx="2" type="sldImg"/>
          </p:nvPr>
        </p:nvSpPr>
        <p:spPr>
          <a:xfrm>
            <a:off x="1143293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9d3d7abd44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7b8a380205_0_0:notes"/>
          <p:cNvSpPr/>
          <p:nvPr>
            <p:ph idx="2" type="sldImg"/>
          </p:nvPr>
        </p:nvSpPr>
        <p:spPr>
          <a:xfrm>
            <a:off x="1143293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7b8a38020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9d3d7abd44_0_77:notes"/>
          <p:cNvSpPr/>
          <p:nvPr>
            <p:ph idx="2" type="sldImg"/>
          </p:nvPr>
        </p:nvSpPr>
        <p:spPr>
          <a:xfrm>
            <a:off x="1143293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9d3d7abd44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79a262e634_0_11:notes"/>
          <p:cNvSpPr/>
          <p:nvPr>
            <p:ph idx="2" type="sldImg"/>
          </p:nvPr>
        </p:nvSpPr>
        <p:spPr>
          <a:xfrm>
            <a:off x="1143293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379a262e634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9d3d7abd44_0_90:notes"/>
          <p:cNvSpPr/>
          <p:nvPr>
            <p:ph idx="2" type="sldImg"/>
          </p:nvPr>
        </p:nvSpPr>
        <p:spPr>
          <a:xfrm>
            <a:off x="1143293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9d3d7abd44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9d7db57cba_1_1:notes"/>
          <p:cNvSpPr/>
          <p:nvPr>
            <p:ph idx="2" type="sldImg"/>
          </p:nvPr>
        </p:nvSpPr>
        <p:spPr>
          <a:xfrm>
            <a:off x="1143293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39d7db57cba_1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1">
  <p:cSld name="TITLE_AND_BODY_1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2" type="sldNum"/>
          </p:nvPr>
        </p:nvSpPr>
        <p:spPr>
          <a:xfrm>
            <a:off x="3881877" y="6298625"/>
            <a:ext cx="52149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FY 2023 Proposed Budget Presentation • </a:t>
            </a:r>
            <a:fld id="{00000000-1234-1234-1234-123412341234}" type="slidenum">
              <a:rPr b="1" lang="en"/>
              <a:t>‹#›</a:t>
            </a:fld>
            <a:endParaRPr b="1"/>
          </a:p>
        </p:txBody>
      </p:sp>
      <p:sp>
        <p:nvSpPr>
          <p:cNvPr id="52" name="Google Shape;52;p13"/>
          <p:cNvSpPr txBox="1"/>
          <p:nvPr>
            <p:ph type="title"/>
          </p:nvPr>
        </p:nvSpPr>
        <p:spPr>
          <a:xfrm>
            <a:off x="277050" y="140925"/>
            <a:ext cx="8589900" cy="6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E6C"/>
              </a:buClr>
              <a:buSzPts val="1400"/>
              <a:buNone/>
              <a:defRPr i="0" sz="3200" u="none" cap="none" strike="noStrike">
                <a:solidFill>
                  <a:srgbClr val="004E6C"/>
                </a:solidFill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E6C"/>
              </a:buClr>
              <a:buSzPts val="1400"/>
              <a:buNone/>
              <a:defRPr i="0" sz="2400" u="none" cap="none" strike="noStrike">
                <a:solidFill>
                  <a:srgbClr val="004E6C"/>
                </a:solidFill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E6C"/>
              </a:buClr>
              <a:buSzPts val="1400"/>
              <a:buNone/>
              <a:defRPr i="0" sz="2400" u="none" cap="none" strike="noStrike">
                <a:solidFill>
                  <a:srgbClr val="004E6C"/>
                </a:solidFill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E6C"/>
              </a:buClr>
              <a:buSzPts val="1400"/>
              <a:buNone/>
              <a:defRPr i="0" sz="2400" u="none" cap="none" strike="noStrike">
                <a:solidFill>
                  <a:srgbClr val="004E6C"/>
                </a:solidFill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E6C"/>
              </a:buClr>
              <a:buSzPts val="1400"/>
              <a:buNone/>
              <a:defRPr i="0" sz="2400" u="none" cap="none" strike="noStrike">
                <a:solidFill>
                  <a:srgbClr val="004E6C"/>
                </a:solidFill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E6C"/>
              </a:buClr>
              <a:buSzPts val="1400"/>
              <a:buNone/>
              <a:defRPr i="0" sz="2400" u="none" cap="none" strike="noStrike">
                <a:solidFill>
                  <a:srgbClr val="004E6C"/>
                </a:solidFill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E6C"/>
              </a:buClr>
              <a:buSzPts val="1400"/>
              <a:buNone/>
              <a:defRPr i="0" sz="2400" u="none" cap="none" strike="noStrike">
                <a:solidFill>
                  <a:srgbClr val="004E6C"/>
                </a:solidFill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E6C"/>
              </a:buClr>
              <a:buSzPts val="1400"/>
              <a:buNone/>
              <a:defRPr i="0" sz="2400" u="none" cap="none" strike="noStrike">
                <a:solidFill>
                  <a:srgbClr val="004E6C"/>
                </a:solidFill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E6C"/>
              </a:buClr>
              <a:buSzPts val="1400"/>
              <a:buNone/>
              <a:defRPr i="0" sz="2400" u="none" cap="none" strike="noStrike">
                <a:solidFill>
                  <a:srgbClr val="004E6C"/>
                </a:solidFill>
              </a:defRPr>
            </a:lvl9pPr>
          </a:lstStyle>
          <a:p/>
        </p:txBody>
      </p:sp>
      <p:cxnSp>
        <p:nvCxnSpPr>
          <p:cNvPr id="53" name="Google Shape;53;p13"/>
          <p:cNvCxnSpPr/>
          <p:nvPr/>
        </p:nvCxnSpPr>
        <p:spPr>
          <a:xfrm>
            <a:off x="277813" y="681038"/>
            <a:ext cx="8588400" cy="0"/>
          </a:xfrm>
          <a:prstGeom prst="straightConnector1">
            <a:avLst/>
          </a:prstGeom>
          <a:noFill/>
          <a:ln cap="flat" cmpd="sng" w="12700">
            <a:solidFill>
              <a:srgbClr val="6B6A70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Google Shape;55;p14"/>
          <p:cNvCxnSpPr/>
          <p:nvPr/>
        </p:nvCxnSpPr>
        <p:spPr>
          <a:xfrm>
            <a:off x="277813" y="681038"/>
            <a:ext cx="8588400" cy="0"/>
          </a:xfrm>
          <a:prstGeom prst="straightConnector1">
            <a:avLst/>
          </a:prstGeom>
          <a:noFill/>
          <a:ln cap="flat" cmpd="sng" w="12700">
            <a:solidFill>
              <a:srgbClr val="6B6A7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281700" y="816100"/>
            <a:ext cx="8585100" cy="533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7465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oboto"/>
              <a:buChar char="•"/>
              <a:defRPr b="0" i="0" sz="23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7465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oboto"/>
              <a:buChar char="•"/>
              <a:defRPr b="0" i="0" sz="23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7465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oboto"/>
              <a:buChar char="•"/>
              <a:defRPr b="0" i="0" sz="23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7465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oboto"/>
              <a:buChar char="•"/>
              <a:defRPr b="0" i="0" sz="23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7465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oboto"/>
              <a:buChar char="•"/>
              <a:defRPr b="0" i="0" sz="23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7465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oboto"/>
              <a:buChar char="•"/>
              <a:defRPr b="0" i="0" sz="23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7465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oboto"/>
              <a:buChar char="•"/>
              <a:defRPr b="0" i="0" sz="23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7465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oboto"/>
              <a:buChar char="•"/>
              <a:defRPr b="0" i="0" sz="23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7465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oboto"/>
              <a:buChar char="•"/>
              <a:defRPr b="0" i="0" sz="23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3881877" y="6298625"/>
            <a:ext cx="52149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FY 2023 Proposed Budget Presentation • </a:t>
            </a:r>
            <a:fld id="{00000000-1234-1234-1234-123412341234}" type="slidenum">
              <a:rPr b="1" lang="en"/>
              <a:t>‹#›</a:t>
            </a:fld>
            <a:endParaRPr/>
          </a:p>
        </p:txBody>
      </p:sp>
      <p:sp>
        <p:nvSpPr>
          <p:cNvPr id="58" name="Google Shape;58;p14"/>
          <p:cNvSpPr txBox="1"/>
          <p:nvPr>
            <p:ph type="title"/>
          </p:nvPr>
        </p:nvSpPr>
        <p:spPr>
          <a:xfrm>
            <a:off x="277050" y="140925"/>
            <a:ext cx="8589900" cy="6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E6C"/>
              </a:buClr>
              <a:buSzPts val="3200"/>
              <a:buNone/>
              <a:defRPr i="0" sz="3200" u="none" cap="none" strike="noStrike">
                <a:solidFill>
                  <a:srgbClr val="004E6C"/>
                </a:solidFill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E6C"/>
              </a:buClr>
              <a:buSzPts val="3200"/>
              <a:buNone/>
              <a:defRPr i="0" sz="3200" u="none" cap="none" strike="noStrike">
                <a:solidFill>
                  <a:srgbClr val="004E6C"/>
                </a:solidFill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E6C"/>
              </a:buClr>
              <a:buSzPts val="3200"/>
              <a:buNone/>
              <a:defRPr i="0" sz="3200" u="none" cap="none" strike="noStrike">
                <a:solidFill>
                  <a:srgbClr val="004E6C"/>
                </a:solidFill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E6C"/>
              </a:buClr>
              <a:buSzPts val="3200"/>
              <a:buNone/>
              <a:defRPr i="0" sz="3200" u="none" cap="none" strike="noStrike">
                <a:solidFill>
                  <a:srgbClr val="004E6C"/>
                </a:solidFill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E6C"/>
              </a:buClr>
              <a:buSzPts val="3200"/>
              <a:buNone/>
              <a:defRPr i="0" sz="3200" u="none" cap="none" strike="noStrike">
                <a:solidFill>
                  <a:srgbClr val="004E6C"/>
                </a:solidFill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E6C"/>
              </a:buClr>
              <a:buSzPts val="3200"/>
              <a:buNone/>
              <a:defRPr i="0" sz="3200" u="none" cap="none" strike="noStrike">
                <a:solidFill>
                  <a:srgbClr val="004E6C"/>
                </a:solidFill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E6C"/>
              </a:buClr>
              <a:buSzPts val="3200"/>
              <a:buNone/>
              <a:defRPr i="0" sz="3200" u="none" cap="none" strike="noStrike">
                <a:solidFill>
                  <a:srgbClr val="004E6C"/>
                </a:solidFill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E6C"/>
              </a:buClr>
              <a:buSzPts val="3200"/>
              <a:buNone/>
              <a:defRPr i="0" sz="3200" u="none" cap="none" strike="noStrike">
                <a:solidFill>
                  <a:srgbClr val="004E6C"/>
                </a:solidFill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E6C"/>
              </a:buClr>
              <a:buSzPts val="3200"/>
              <a:buNone/>
              <a:defRPr i="0" sz="3200" u="none" cap="none" strike="noStrike">
                <a:solidFill>
                  <a:srgbClr val="004E6C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>
  <p:cSld name="SECTION_HEADER_1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5"/>
          <p:cNvSpPr/>
          <p:nvPr/>
        </p:nvSpPr>
        <p:spPr>
          <a:xfrm>
            <a:off x="0" y="6289675"/>
            <a:ext cx="9144000" cy="56820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rgbClr val="305D93"/>
            </a:solidFill>
            <a:prstDash val="solid"/>
            <a:miter lim="800000"/>
            <a:headEnd len="sm" w="sm" type="none"/>
            <a:tailEnd len="sm" w="sm" type="none"/>
          </a:ln>
          <a:effectLst>
            <a:outerShdw rotWithShape="0" dir="5400000" dist="23000">
              <a:srgbClr val="808080">
                <a:alpha val="3412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multco_us_logo_White-45px.png" id="61" name="Google Shape;6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12750" y="6353175"/>
            <a:ext cx="571500" cy="4318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5"/>
          <p:cNvSpPr txBox="1"/>
          <p:nvPr>
            <p:ph type="title"/>
          </p:nvPr>
        </p:nvSpPr>
        <p:spPr>
          <a:xfrm>
            <a:off x="722313" y="4406900"/>
            <a:ext cx="7772400" cy="13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4000" u="none" cap="none" strike="noStrike">
                <a:solidFill>
                  <a:srgbClr val="FF66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FF66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FF66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FF66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FF66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FF66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FF66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FF66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FF66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63" name="Google Shape;63;p15"/>
          <p:cNvSpPr txBox="1"/>
          <p:nvPr>
            <p:ph idx="1" type="body"/>
          </p:nvPr>
        </p:nvSpPr>
        <p:spPr>
          <a:xfrm>
            <a:off x="722313" y="2906713"/>
            <a:ext cx="77724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7620000" y="6392863"/>
            <a:ext cx="1066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multco.us/info/road-rules-updates-2025" TargetMode="External"/><Relationship Id="rId4" Type="http://schemas.openxmlformats.org/officeDocument/2006/relationships/hyperlink" Target="mailto:jessica.berry@multco.us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/>
        </p:nvSpPr>
        <p:spPr>
          <a:xfrm>
            <a:off x="2757700" y="269875"/>
            <a:ext cx="6105300" cy="384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400">
                <a:solidFill>
                  <a:srgbClr val="3E6E34"/>
                </a:solidFill>
                <a:latin typeface="Lexend"/>
                <a:ea typeface="Lexend"/>
                <a:cs typeface="Lexend"/>
                <a:sym typeface="Lexend"/>
              </a:rPr>
              <a:t>DCS Transportation</a:t>
            </a:r>
            <a:br>
              <a:rPr b="1" lang="en" sz="4400">
                <a:solidFill>
                  <a:srgbClr val="3E6E34"/>
                </a:solidFill>
                <a:latin typeface="Lexend"/>
                <a:ea typeface="Lexend"/>
                <a:cs typeface="Lexend"/>
                <a:sym typeface="Lexend"/>
              </a:rPr>
            </a:br>
            <a:r>
              <a:rPr b="1" lang="en" sz="4400">
                <a:solidFill>
                  <a:srgbClr val="3E6E34"/>
                </a:solidFill>
                <a:latin typeface="Lexend"/>
                <a:ea typeface="Lexend"/>
                <a:cs typeface="Lexend"/>
                <a:sym typeface="Lexend"/>
              </a:rPr>
              <a:t>Division: </a:t>
            </a:r>
            <a:endParaRPr b="1" sz="4400">
              <a:solidFill>
                <a:srgbClr val="3E6E34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>
                <a:solidFill>
                  <a:srgbClr val="3E6E34"/>
                </a:solidFill>
                <a:latin typeface="Lexend"/>
                <a:ea typeface="Lexend"/>
                <a:cs typeface="Lexend"/>
                <a:sym typeface="Lexend"/>
              </a:rPr>
              <a:t>Road Rules Update</a:t>
            </a:r>
            <a:endParaRPr sz="4400">
              <a:solidFill>
                <a:srgbClr val="3E6E34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70" name="Google Shape;70;p16"/>
          <p:cNvSpPr txBox="1"/>
          <p:nvPr/>
        </p:nvSpPr>
        <p:spPr>
          <a:xfrm>
            <a:off x="2380600" y="3580150"/>
            <a:ext cx="6482400" cy="297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" sz="2300" u="none" cap="none" strike="noStrike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Presented by:</a:t>
            </a:r>
            <a:r>
              <a:rPr i="0" lang="en" sz="2300" u="none" cap="none" strike="noStrike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endParaRPr sz="2300">
              <a:solidFill>
                <a:srgbClr val="59595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i="0" lang="en" sz="2300" u="none" cap="none" strike="noStrike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Jessica Berry</a:t>
            </a:r>
            <a:endParaRPr sz="2300">
              <a:solidFill>
                <a:srgbClr val="59595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i="0" lang="en" sz="1900" u="none" cap="none" strike="noStrike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Transportation Deputy Director</a:t>
            </a:r>
            <a:endParaRPr i="0" sz="1900" u="none" cap="none" strike="noStrike">
              <a:solidFill>
                <a:srgbClr val="59595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sz="500">
              <a:solidFill>
                <a:srgbClr val="59595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" sz="23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Graham Martin</a:t>
            </a:r>
            <a:endParaRPr sz="2300">
              <a:solidFill>
                <a:srgbClr val="59595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" sz="19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Transportation Development </a:t>
            </a:r>
            <a:endParaRPr sz="1900">
              <a:solidFill>
                <a:srgbClr val="59595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" sz="19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Supervisor</a:t>
            </a:r>
            <a:endParaRPr sz="1900">
              <a:solidFill>
                <a:srgbClr val="59595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br>
              <a:rPr b="1" lang="en" sz="16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16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Planning Commission</a:t>
            </a:r>
            <a:endParaRPr b="1" sz="1600">
              <a:solidFill>
                <a:srgbClr val="59595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" sz="1600">
                <a:solidFill>
                  <a:srgbClr val="59595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November 3, 2025</a:t>
            </a:r>
            <a:endParaRPr sz="1600">
              <a:solidFill>
                <a:srgbClr val="59595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5"/>
          <p:cNvSpPr txBox="1"/>
          <p:nvPr>
            <p:ph type="title"/>
          </p:nvPr>
        </p:nvSpPr>
        <p:spPr>
          <a:xfrm>
            <a:off x="277050" y="138180"/>
            <a:ext cx="8589900" cy="6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42100" lIns="84200" spcFirstLastPara="1" rIns="84200" wrap="square" tIns="421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lang="en"/>
              <a:t>Questions</a:t>
            </a:r>
            <a:endParaRPr b="0"/>
          </a:p>
        </p:txBody>
      </p:sp>
      <p:sp>
        <p:nvSpPr>
          <p:cNvPr id="139" name="Google Shape;139;p25"/>
          <p:cNvSpPr txBox="1"/>
          <p:nvPr/>
        </p:nvSpPr>
        <p:spPr>
          <a:xfrm>
            <a:off x="999450" y="1233375"/>
            <a:ext cx="2275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C:\Users\ElkinC\AppData\Local\Microsoft\Windows\Temporary Internet Files\Content.IE5\GJMHFZ2P\647478939_f30b6eaa08[1].jpg" id="140" name="Google Shape;140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31425" y="2483400"/>
            <a:ext cx="1799400" cy="1785900"/>
          </a:xfrm>
          <a:prstGeom prst="ellipse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7"/>
          <p:cNvSpPr txBox="1"/>
          <p:nvPr/>
        </p:nvSpPr>
        <p:spPr>
          <a:xfrm>
            <a:off x="282433" y="147588"/>
            <a:ext cx="8661900" cy="4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" sz="3200">
                <a:solidFill>
                  <a:srgbClr val="004E6C"/>
                </a:solidFill>
              </a:rPr>
              <a:t>Road Rules Update</a:t>
            </a:r>
            <a:r>
              <a:rPr i="0" lang="en" sz="3200" u="none" cap="none" strike="noStrike">
                <a:solidFill>
                  <a:srgbClr val="004E6C"/>
                </a:solidFill>
              </a:rPr>
              <a:t>:</a:t>
            </a:r>
            <a:r>
              <a:rPr b="1" lang="en" sz="3200">
                <a:solidFill>
                  <a:srgbClr val="004E6C"/>
                </a:solidFill>
              </a:rPr>
              <a:t> Agenda</a:t>
            </a:r>
            <a:endParaRPr b="1" i="0" sz="3200" u="none" cap="none" strike="noStrike">
              <a:solidFill>
                <a:srgbClr val="004E6C"/>
              </a:solidFill>
            </a:endParaRPr>
          </a:p>
        </p:txBody>
      </p:sp>
      <p:sp>
        <p:nvSpPr>
          <p:cNvPr id="77" name="Google Shape;77;p17"/>
          <p:cNvSpPr txBox="1"/>
          <p:nvPr/>
        </p:nvSpPr>
        <p:spPr>
          <a:xfrm>
            <a:off x="443225" y="847438"/>
            <a:ext cx="8002200" cy="240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solidFill>
                  <a:srgbClr val="004E6C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Tonight’s agenda:</a:t>
            </a:r>
            <a:endParaRPr sz="23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92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Helvetica Neue"/>
              <a:buChar char="●"/>
            </a:pPr>
            <a:r>
              <a:rPr lang="en" sz="19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Overview of Transportation Division documents</a:t>
            </a:r>
            <a:endParaRPr sz="19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92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Helvetica Neue"/>
              <a:buChar char="●"/>
            </a:pPr>
            <a:r>
              <a:rPr lang="en" sz="19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Explanation of code authority</a:t>
            </a:r>
            <a:endParaRPr sz="19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92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Helvetica Neue"/>
              <a:buChar char="●"/>
            </a:pPr>
            <a:r>
              <a:rPr lang="en" sz="19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Process for changing the Road Rules</a:t>
            </a:r>
            <a:endParaRPr sz="19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92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Helvetica Neue"/>
              <a:buChar char="●"/>
            </a:pPr>
            <a:r>
              <a:rPr lang="en" sz="19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Proposed changes</a:t>
            </a:r>
            <a:endParaRPr sz="19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8" name="Google Shape;78;p17"/>
          <p:cNvSpPr txBox="1"/>
          <p:nvPr>
            <p:ph idx="12" type="sldNum"/>
          </p:nvPr>
        </p:nvSpPr>
        <p:spPr>
          <a:xfrm>
            <a:off x="4918850" y="6298625"/>
            <a:ext cx="41778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200">
                <a:solidFill>
                  <a:schemeClr val="dk2"/>
                </a:solidFill>
              </a:rPr>
              <a:t>Planning Commission</a:t>
            </a:r>
            <a:r>
              <a:rPr lang="en" sz="1200">
                <a:solidFill>
                  <a:schemeClr val="dk2"/>
                </a:solidFill>
              </a:rPr>
              <a:t> - Road Rules Update • </a:t>
            </a:r>
            <a:fld id="{00000000-1234-1234-1234-123412341234}" type="slidenum">
              <a:rPr b="1" lang="en" sz="1200">
                <a:solidFill>
                  <a:schemeClr val="dk2"/>
                </a:solidFill>
              </a:rPr>
              <a:t>‹#›</a:t>
            </a:fld>
            <a:endParaRPr sz="12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/>
        </p:nvSpPr>
        <p:spPr>
          <a:xfrm>
            <a:off x="524850" y="3565100"/>
            <a:ext cx="8148300" cy="17907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How we carry out our work </a:t>
            </a:r>
            <a:endParaRPr b="1" sz="1800">
              <a:solidFill>
                <a:srgbClr val="CC4125"/>
              </a:solidFill>
            </a:endParaRPr>
          </a:p>
        </p:txBody>
      </p:sp>
      <p:sp>
        <p:nvSpPr>
          <p:cNvPr id="85" name="Google Shape;85;p18"/>
          <p:cNvSpPr txBox="1"/>
          <p:nvPr/>
        </p:nvSpPr>
        <p:spPr>
          <a:xfrm>
            <a:off x="282433" y="147588"/>
            <a:ext cx="8661900" cy="4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" sz="3200">
                <a:solidFill>
                  <a:srgbClr val="004E6C"/>
                </a:solidFill>
              </a:rPr>
              <a:t>Road Rules Update</a:t>
            </a:r>
            <a:r>
              <a:rPr i="0" lang="en" sz="3200" u="none" cap="none" strike="noStrike">
                <a:solidFill>
                  <a:srgbClr val="004E6C"/>
                </a:solidFill>
              </a:rPr>
              <a:t>:</a:t>
            </a:r>
            <a:r>
              <a:rPr b="1" lang="en" sz="3200">
                <a:solidFill>
                  <a:srgbClr val="004E6C"/>
                </a:solidFill>
              </a:rPr>
              <a:t> Documents</a:t>
            </a:r>
            <a:endParaRPr b="1" i="0" sz="3200" u="none" cap="none" strike="noStrike">
              <a:solidFill>
                <a:srgbClr val="004E6C"/>
              </a:solidFill>
            </a:endParaRPr>
          </a:p>
        </p:txBody>
      </p:sp>
      <p:sp>
        <p:nvSpPr>
          <p:cNvPr id="86" name="Google Shape;86;p18"/>
          <p:cNvSpPr txBox="1"/>
          <p:nvPr/>
        </p:nvSpPr>
        <p:spPr>
          <a:xfrm>
            <a:off x="443225" y="847438"/>
            <a:ext cx="8002200" cy="47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solidFill>
                  <a:srgbClr val="004E6C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Transportation Division Documents</a:t>
            </a:r>
            <a:endParaRPr sz="23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92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Helvetica Neue"/>
              <a:buChar char="●"/>
            </a:pPr>
            <a:r>
              <a:rPr lang="en" sz="19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Transportation System Plan</a:t>
            </a:r>
            <a:endParaRPr sz="19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92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Helvetica Neue"/>
              <a:buChar char="●"/>
            </a:pPr>
            <a:r>
              <a:rPr lang="en" sz="19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Transportation Policy Framework</a:t>
            </a:r>
            <a:endParaRPr sz="19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92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Helvetica Neue"/>
              <a:buChar char="●"/>
            </a:pPr>
            <a:r>
              <a:rPr lang="en" sz="19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Transportation Capital Improvement Plan</a:t>
            </a:r>
            <a:endParaRPr sz="19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92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Helvetica Neue"/>
              <a:buChar char="●"/>
            </a:pPr>
            <a:r>
              <a:rPr lang="en" sz="19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Title II ADA Transition Plan</a:t>
            </a:r>
            <a:endParaRPr sz="19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92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Helvetica Neue"/>
              <a:buChar char="●"/>
            </a:pPr>
            <a:r>
              <a:rPr lang="en" sz="19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Multnomah County Code</a:t>
            </a:r>
            <a:endParaRPr sz="19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92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Helvetica Neue"/>
              <a:buChar char="●"/>
            </a:pPr>
            <a:r>
              <a:rPr lang="en" sz="19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Road Rules (Rules)</a:t>
            </a:r>
            <a:endParaRPr i="0" sz="19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92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Helvetica Neue"/>
              <a:buChar char="●"/>
            </a:pPr>
            <a:r>
              <a:rPr lang="en" sz="19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Administrative Procedure</a:t>
            </a:r>
            <a:endParaRPr sz="19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92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Helvetica Neue"/>
              <a:buChar char="●"/>
            </a:pPr>
            <a:r>
              <a:rPr lang="en" sz="19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Design and Construction Manual (Standards)</a:t>
            </a:r>
            <a:endParaRPr sz="19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92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Helvetica Neue"/>
              <a:buChar char="●"/>
            </a:pPr>
            <a:r>
              <a:rPr lang="en" sz="19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Operational &amp; Compliance Manuals</a:t>
            </a:r>
            <a:endParaRPr sz="19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7" name="Google Shape;87;p18"/>
          <p:cNvSpPr txBox="1"/>
          <p:nvPr>
            <p:ph idx="12" type="sldNum"/>
          </p:nvPr>
        </p:nvSpPr>
        <p:spPr>
          <a:xfrm>
            <a:off x="4918850" y="6298625"/>
            <a:ext cx="41778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200">
                <a:solidFill>
                  <a:schemeClr val="dk2"/>
                </a:solidFill>
              </a:rPr>
              <a:t>Planning Commission - Road Rules Update</a:t>
            </a:r>
            <a:r>
              <a:rPr lang="en" sz="1200">
                <a:solidFill>
                  <a:schemeClr val="dk2"/>
                </a:solidFill>
              </a:rPr>
              <a:t> • </a:t>
            </a:r>
            <a:fld id="{00000000-1234-1234-1234-123412341234}" type="slidenum">
              <a:rPr b="1" lang="en" sz="1200">
                <a:solidFill>
                  <a:schemeClr val="dk2"/>
                </a:solidFill>
              </a:rPr>
              <a:t>‹#›</a:t>
            </a:fld>
            <a:endParaRPr sz="1200">
              <a:solidFill>
                <a:schemeClr val="dk2"/>
              </a:solidFill>
            </a:endParaRPr>
          </a:p>
        </p:txBody>
      </p:sp>
      <p:sp>
        <p:nvSpPr>
          <p:cNvPr id="88" name="Google Shape;88;p18"/>
          <p:cNvSpPr txBox="1"/>
          <p:nvPr/>
        </p:nvSpPr>
        <p:spPr>
          <a:xfrm>
            <a:off x="539225" y="2600297"/>
            <a:ext cx="8148300" cy="676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Project lists that 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implement our values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89" name="Google Shape;89;p18"/>
          <p:cNvSpPr txBox="1"/>
          <p:nvPr/>
        </p:nvSpPr>
        <p:spPr>
          <a:xfrm>
            <a:off x="524850" y="1575997"/>
            <a:ext cx="8148300" cy="676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Our vision, policies, values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>
            <p:ph type="title"/>
          </p:nvPr>
        </p:nvSpPr>
        <p:spPr>
          <a:xfrm>
            <a:off x="228600" y="100400"/>
            <a:ext cx="7131900" cy="6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Road Rules Update: </a:t>
            </a:r>
            <a:r>
              <a:rPr b="1" lang="en"/>
              <a:t>Code</a:t>
            </a:r>
            <a:endParaRPr b="1"/>
          </a:p>
        </p:txBody>
      </p:sp>
      <p:sp>
        <p:nvSpPr>
          <p:cNvPr id="95" name="Google Shape;95;p19"/>
          <p:cNvSpPr txBox="1"/>
          <p:nvPr/>
        </p:nvSpPr>
        <p:spPr>
          <a:xfrm>
            <a:off x="228600" y="825375"/>
            <a:ext cx="8647800" cy="565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solidFill>
                  <a:srgbClr val="004E6C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Multnomah County County</a:t>
            </a:r>
            <a:endParaRPr sz="2300">
              <a:solidFill>
                <a:srgbClr val="004E6C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Code is </a:t>
            </a:r>
            <a:r>
              <a:rPr lang="en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“general and permanent law of the county</a:t>
            </a:r>
            <a:r>
              <a:rPr lang="en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”. It provides the Transportation Division the authority to set rules and standards in order to meet Federal and State requirements and best practices. </a:t>
            </a:r>
            <a:endParaRPr sz="2300">
              <a:solidFill>
                <a:srgbClr val="004E6C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2300">
                <a:solidFill>
                  <a:srgbClr val="004E6C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Chapter 27: Community Services</a:t>
            </a:r>
            <a:endParaRPr sz="2300">
              <a:solidFill>
                <a:srgbClr val="004E6C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655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Helvetica Neue"/>
              <a:buAutoNum type="arabicPeriod"/>
            </a:pPr>
            <a:r>
              <a:rPr lang="en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Creates the Department of Community Services and associated work. </a:t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Helvetica Neue"/>
              <a:buAutoNum type="arabicPeriod"/>
            </a:pPr>
            <a:r>
              <a:rPr lang="en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Creates ability to set fees for permitted work in the right of way, system development fees, survey fees.</a:t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2300">
                <a:solidFill>
                  <a:srgbClr val="004E6C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Chapter 29: Building Regulations</a:t>
            </a:r>
            <a:endParaRPr sz="2300">
              <a:solidFill>
                <a:srgbClr val="004E6C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655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Helvetica Neue"/>
              <a:buAutoNum type="arabicPeriod"/>
            </a:pPr>
            <a:r>
              <a:rPr lang="en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Allows the Director to adopt </a:t>
            </a:r>
            <a:r>
              <a:rPr b="1" lang="en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Rules</a:t>
            </a:r>
            <a:r>
              <a:rPr lang="en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;</a:t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Helvetica Neue"/>
              <a:buAutoNum type="arabicPeriod"/>
            </a:pPr>
            <a:r>
              <a:rPr lang="en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Establishes the process for adopting rules (Road Rules); and</a:t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Helvetica Neue"/>
              <a:buAutoNum type="arabicPeriod"/>
            </a:pPr>
            <a:r>
              <a:rPr lang="en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Establishes the </a:t>
            </a:r>
            <a:r>
              <a:rPr b="1" lang="en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Design and Construction Manual.</a:t>
            </a:r>
            <a:r>
              <a:rPr lang="en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rgbClr val="004E6C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4918850" y="6298625"/>
            <a:ext cx="41778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200">
                <a:solidFill>
                  <a:schemeClr val="dk2"/>
                </a:solidFill>
              </a:rPr>
              <a:t>Planning Commission - Road Rules Update • </a:t>
            </a:r>
            <a:fld id="{00000000-1234-1234-1234-123412341234}" type="slidenum">
              <a:rPr b="1" lang="en" sz="1200">
                <a:solidFill>
                  <a:schemeClr val="dk2"/>
                </a:solidFill>
              </a:rPr>
              <a:t>‹#›</a:t>
            </a:fld>
            <a:endParaRPr sz="12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/>
          <p:nvPr>
            <p:ph type="title"/>
          </p:nvPr>
        </p:nvSpPr>
        <p:spPr>
          <a:xfrm>
            <a:off x="228600" y="100400"/>
            <a:ext cx="8401200" cy="6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Road Rules Update: </a:t>
            </a:r>
            <a:r>
              <a:rPr b="1" lang="en"/>
              <a:t>Road Rules</a:t>
            </a:r>
            <a:endParaRPr b="1"/>
          </a:p>
        </p:txBody>
      </p:sp>
      <p:sp>
        <p:nvSpPr>
          <p:cNvPr id="102" name="Google Shape;102;p20"/>
          <p:cNvSpPr txBox="1"/>
          <p:nvPr/>
        </p:nvSpPr>
        <p:spPr>
          <a:xfrm>
            <a:off x="228600" y="825375"/>
            <a:ext cx="8647800" cy="565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solidFill>
                  <a:srgbClr val="004E6C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is the “Road Rules”?</a:t>
            </a:r>
            <a:endParaRPr sz="2300">
              <a:solidFill>
                <a:srgbClr val="004E6C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document (allowed by Code) that allows the Director to set rules (which we call “Road Rules”</a:t>
            </a:r>
            <a:endParaRPr sz="2300">
              <a:solidFill>
                <a:srgbClr val="004E6C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2300">
                <a:solidFill>
                  <a:srgbClr val="004E6C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and how do we update it?</a:t>
            </a:r>
            <a:endParaRPr sz="2300">
              <a:solidFill>
                <a:srgbClr val="004E6C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code establishes the process to update the Road Rules:</a:t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655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Helvetica Neue"/>
              <a:buChar char="●"/>
            </a:pPr>
            <a:r>
              <a:rPr lang="en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MCC § 29.530: The director, a member of the planning commission or any member of the Board may propose adoption, amendment or repeal of a rule under this subchapter. </a:t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Helvetica Neue"/>
              <a:buChar char="●"/>
            </a:pPr>
            <a:r>
              <a:rPr lang="en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MCC § 29.531: A proposed rule shall be approved as to form by the County Attorney and filed with the director, the clerk of the Board and with the staff of the planning commission.</a:t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Helvetica Neue"/>
              <a:buChar char="●"/>
            </a:pPr>
            <a:r>
              <a:rPr lang="en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MCC § 29.532 - § 29.550: outline process for noticing and rule adoption, appeal process, and temporary rules</a:t>
            </a:r>
            <a:endParaRPr sz="2300" strike="sngStrike">
              <a:solidFill>
                <a:srgbClr val="004E6C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3" name="Google Shape;103;p20"/>
          <p:cNvSpPr txBox="1"/>
          <p:nvPr>
            <p:ph idx="12" type="sldNum"/>
          </p:nvPr>
        </p:nvSpPr>
        <p:spPr>
          <a:xfrm>
            <a:off x="4918850" y="6298625"/>
            <a:ext cx="41778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</a:rPr>
              <a:t>Planning Commission - Road Rules Update</a:t>
            </a:r>
            <a:r>
              <a:rPr lang="en" sz="1200">
                <a:solidFill>
                  <a:schemeClr val="dk2"/>
                </a:solidFill>
              </a:rPr>
              <a:t> • </a:t>
            </a:r>
            <a:fld id="{00000000-1234-1234-1234-123412341234}" type="slidenum">
              <a:rPr b="1" lang="en" sz="1200">
                <a:solidFill>
                  <a:schemeClr val="dk2"/>
                </a:solidFill>
              </a:rPr>
              <a:t>‹#›</a:t>
            </a:fld>
            <a:endParaRPr sz="12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1"/>
          <p:cNvSpPr txBox="1"/>
          <p:nvPr>
            <p:ph type="title"/>
          </p:nvPr>
        </p:nvSpPr>
        <p:spPr>
          <a:xfrm>
            <a:off x="228600" y="100400"/>
            <a:ext cx="8401200" cy="6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Road Rules Update: </a:t>
            </a:r>
            <a:r>
              <a:rPr b="1" lang="en"/>
              <a:t>Road Rules</a:t>
            </a:r>
            <a:endParaRPr b="1"/>
          </a:p>
        </p:txBody>
      </p:sp>
      <p:sp>
        <p:nvSpPr>
          <p:cNvPr id="109" name="Google Shape;109;p21"/>
          <p:cNvSpPr txBox="1"/>
          <p:nvPr/>
        </p:nvSpPr>
        <p:spPr>
          <a:xfrm>
            <a:off x="228600" y="825375"/>
            <a:ext cx="8647800" cy="565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solidFill>
                  <a:srgbClr val="004E6C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MCC § 29.532 - § 29.550 Noticing, review, rule adoption, </a:t>
            </a:r>
            <a:r>
              <a:rPr lang="en" sz="2300">
                <a:solidFill>
                  <a:srgbClr val="004E6C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appeal</a:t>
            </a:r>
            <a:r>
              <a:rPr lang="en" sz="2300">
                <a:solidFill>
                  <a:srgbClr val="004E6C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process, etc.</a:t>
            </a:r>
            <a:endParaRPr sz="2300">
              <a:solidFill>
                <a:srgbClr val="004E6C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655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Helvetica Neue"/>
              <a:buChar char="●"/>
            </a:pPr>
            <a:r>
              <a:rPr lang="en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Review period is 15 days (begins 11/3, ends 11/18)</a:t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Helvetica Neue"/>
              <a:buChar char="●"/>
            </a:pPr>
            <a:r>
              <a:rPr lang="en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Notice in newspaper required</a:t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Helvetica Neue"/>
              <a:buChar char="○"/>
            </a:pPr>
            <a:r>
              <a:rPr lang="en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Press Relea</a:t>
            </a:r>
            <a:r>
              <a:rPr lang="en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</a:t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Helvetica Neue"/>
              <a:buChar char="○"/>
            </a:pPr>
            <a:r>
              <a:rPr lang="en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Website</a:t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Helvetica Neue"/>
              <a:buChar char="○"/>
            </a:pPr>
            <a:r>
              <a:rPr lang="en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Presentation</a:t>
            </a:r>
            <a:r>
              <a:rPr lang="en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to Planning Commission</a:t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Helvetica Neue"/>
              <a:buChar char="●"/>
            </a:pPr>
            <a:r>
              <a:rPr lang="en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Adoption is by Director within 10 days of close of review period</a:t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Helvetica Neue"/>
              <a:buChar char="●"/>
            </a:pPr>
            <a:r>
              <a:rPr lang="en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Unless, during the review period:</a:t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Helvetica Neue"/>
              <a:buChar char="○"/>
            </a:pPr>
            <a:r>
              <a:rPr lang="en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Request for postponement (10-90 days)</a:t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Helvetica Neue"/>
              <a:buChar char="○"/>
            </a:pPr>
            <a:r>
              <a:rPr lang="en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Request </a:t>
            </a:r>
            <a:r>
              <a:rPr lang="en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</a:t>
            </a:r>
            <a:r>
              <a:rPr lang="en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public hearing</a:t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Helvetica Neue"/>
              <a:buChar char="●"/>
            </a:pPr>
            <a:r>
              <a:rPr lang="en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Appeal to Board of County Commissioners</a:t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Helvetica Neue"/>
              <a:buChar char="●"/>
            </a:pPr>
            <a:r>
              <a:rPr lang="en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Temporary rules allowed</a:t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b="1" lang="en" sz="1600">
                <a:solidFill>
                  <a:schemeClr val="dk1"/>
                </a:solidFill>
                <a:highlight>
                  <a:srgbClr val="FFD966"/>
                </a:highlight>
                <a:latin typeface="Calibri"/>
                <a:ea typeface="Calibri"/>
                <a:cs typeface="Calibri"/>
                <a:sym typeface="Calibri"/>
              </a:rPr>
              <a:t>Road Rules changes will not affect any permit currently approved or in process. They will only apply to new applications after the updated rules are posted.</a:t>
            </a:r>
            <a:endParaRPr b="1" sz="1900">
              <a:solidFill>
                <a:schemeClr val="dk1"/>
              </a:solidFill>
              <a:highlight>
                <a:srgbClr val="FFD966"/>
              </a:highlight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0" name="Google Shape;110;p21"/>
          <p:cNvSpPr txBox="1"/>
          <p:nvPr>
            <p:ph idx="12" type="sldNum"/>
          </p:nvPr>
        </p:nvSpPr>
        <p:spPr>
          <a:xfrm>
            <a:off x="4918850" y="6298625"/>
            <a:ext cx="41778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</a:rPr>
              <a:t>Planning Commission - Road Rules Update</a:t>
            </a:r>
            <a:r>
              <a:rPr lang="en" sz="1200">
                <a:solidFill>
                  <a:schemeClr val="dk2"/>
                </a:solidFill>
              </a:rPr>
              <a:t> • </a:t>
            </a:r>
            <a:fld id="{00000000-1234-1234-1234-123412341234}" type="slidenum">
              <a:rPr b="1" lang="en" sz="1200">
                <a:solidFill>
                  <a:schemeClr val="dk2"/>
                </a:solidFill>
              </a:rPr>
              <a:t>‹#›</a:t>
            </a:fld>
            <a:endParaRPr sz="12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2"/>
          <p:cNvSpPr txBox="1"/>
          <p:nvPr>
            <p:ph type="title"/>
          </p:nvPr>
        </p:nvSpPr>
        <p:spPr>
          <a:xfrm>
            <a:off x="228600" y="100400"/>
            <a:ext cx="8401200" cy="6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Road Rules Update: </a:t>
            </a:r>
            <a:r>
              <a:rPr b="1" lang="en"/>
              <a:t>Road Rules</a:t>
            </a:r>
            <a:endParaRPr b="1"/>
          </a:p>
        </p:txBody>
      </p:sp>
      <p:sp>
        <p:nvSpPr>
          <p:cNvPr id="116" name="Google Shape;116;p22"/>
          <p:cNvSpPr txBox="1"/>
          <p:nvPr/>
        </p:nvSpPr>
        <p:spPr>
          <a:xfrm>
            <a:off x="228600" y="825375"/>
            <a:ext cx="8647800" cy="565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solidFill>
                  <a:srgbClr val="004E6C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following “can be set by </a:t>
            </a:r>
            <a:r>
              <a:rPr lang="en" sz="2300">
                <a:solidFill>
                  <a:srgbClr val="004E6C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administrative</a:t>
            </a:r>
            <a:r>
              <a:rPr lang="en" sz="2300">
                <a:solidFill>
                  <a:srgbClr val="004E6C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rule or the County </a:t>
            </a:r>
            <a:r>
              <a:rPr lang="en" sz="2300">
                <a:solidFill>
                  <a:srgbClr val="004E6C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Design</a:t>
            </a:r>
            <a:r>
              <a:rPr lang="en" sz="2300">
                <a:solidFill>
                  <a:srgbClr val="004E6C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" sz="2300">
                <a:solidFill>
                  <a:srgbClr val="004E6C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</a:t>
            </a:r>
            <a:r>
              <a:rPr lang="en" sz="2300">
                <a:solidFill>
                  <a:srgbClr val="004E6C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" sz="2300">
                <a:solidFill>
                  <a:srgbClr val="004E6C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Construction</a:t>
            </a:r>
            <a:r>
              <a:rPr lang="en" sz="2300">
                <a:solidFill>
                  <a:srgbClr val="004E6C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Manual”:</a:t>
            </a:r>
            <a:endParaRPr sz="2300">
              <a:solidFill>
                <a:srgbClr val="004E6C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 sz="1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Streets, </a:t>
            </a:r>
            <a:r>
              <a:rPr lang="en" sz="1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roads</a:t>
            </a:r>
            <a:r>
              <a:rPr lang="en" sz="1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and rights-of-way </a:t>
            </a:r>
            <a:endParaRPr sz="18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 sz="1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Drainage facilities</a:t>
            </a:r>
            <a:endParaRPr sz="18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 sz="1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lang="en" sz="1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raffic</a:t>
            </a:r>
            <a:r>
              <a:rPr lang="en" sz="1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control and traffic control devices</a:t>
            </a:r>
            <a:endParaRPr sz="18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 sz="1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Pedestrian paths and bikeways</a:t>
            </a:r>
            <a:endParaRPr sz="18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 sz="1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Sanitary sewer; utility location; right-of-way use</a:t>
            </a:r>
            <a:endParaRPr sz="18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 sz="1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Street lighting</a:t>
            </a:r>
            <a:endParaRPr sz="18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 sz="1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Street trees</a:t>
            </a:r>
            <a:endParaRPr sz="18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 sz="1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Development support and financing</a:t>
            </a:r>
            <a:endParaRPr sz="18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 sz="1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Accessways</a:t>
            </a:r>
            <a:endParaRPr sz="18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 sz="1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Street closure</a:t>
            </a:r>
            <a:endParaRPr sz="18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7" name="Google Shape;117;p22"/>
          <p:cNvSpPr txBox="1"/>
          <p:nvPr>
            <p:ph idx="12" type="sldNum"/>
          </p:nvPr>
        </p:nvSpPr>
        <p:spPr>
          <a:xfrm>
            <a:off x="4918850" y="6298625"/>
            <a:ext cx="41778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</a:rPr>
              <a:t>Planning Commission - Road Rules Update</a:t>
            </a:r>
            <a:r>
              <a:rPr lang="en" sz="1200">
                <a:solidFill>
                  <a:schemeClr val="dk2"/>
                </a:solidFill>
              </a:rPr>
              <a:t> • </a:t>
            </a:r>
            <a:fld id="{00000000-1234-1234-1234-123412341234}" type="slidenum">
              <a:rPr b="1" lang="en" sz="1200">
                <a:solidFill>
                  <a:schemeClr val="dk2"/>
                </a:solidFill>
              </a:rPr>
              <a:t>‹#›</a:t>
            </a:fld>
            <a:endParaRPr sz="12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3"/>
          <p:cNvSpPr txBox="1"/>
          <p:nvPr>
            <p:ph type="title"/>
          </p:nvPr>
        </p:nvSpPr>
        <p:spPr>
          <a:xfrm>
            <a:off x="228600" y="100400"/>
            <a:ext cx="8401200" cy="6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Road Rules Update: </a:t>
            </a:r>
            <a:r>
              <a:rPr b="1" lang="en"/>
              <a:t>Road Rules</a:t>
            </a:r>
            <a:endParaRPr b="1"/>
          </a:p>
        </p:txBody>
      </p:sp>
      <p:sp>
        <p:nvSpPr>
          <p:cNvPr id="123" name="Google Shape;123;p23"/>
          <p:cNvSpPr txBox="1"/>
          <p:nvPr>
            <p:ph idx="12" type="sldNum"/>
          </p:nvPr>
        </p:nvSpPr>
        <p:spPr>
          <a:xfrm>
            <a:off x="4918850" y="6298625"/>
            <a:ext cx="41778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</a:rPr>
              <a:t>Planning Commission - Road Rules Update</a:t>
            </a:r>
            <a:r>
              <a:rPr lang="en" sz="1200">
                <a:solidFill>
                  <a:schemeClr val="dk2"/>
                </a:solidFill>
              </a:rPr>
              <a:t> • </a:t>
            </a:r>
            <a:fld id="{00000000-1234-1234-1234-123412341234}" type="slidenum">
              <a:rPr b="1" lang="en" sz="1200">
                <a:solidFill>
                  <a:schemeClr val="dk2"/>
                </a:solidFill>
              </a:rPr>
              <a:t>‹#›</a:t>
            </a:fld>
            <a:endParaRPr sz="1200">
              <a:solidFill>
                <a:schemeClr val="dk2"/>
              </a:solidFill>
            </a:endParaRPr>
          </a:p>
        </p:txBody>
      </p:sp>
      <p:graphicFrame>
        <p:nvGraphicFramePr>
          <p:cNvPr id="124" name="Google Shape;124;p23"/>
          <p:cNvGraphicFramePr/>
          <p:nvPr/>
        </p:nvGraphicFramePr>
        <p:xfrm>
          <a:off x="228600" y="10511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{9C94117D-6A89-40CA-9971-CC0DADBAE3A0}</a:tableStyleId>
              </a:tblPr>
              <a:tblGrid>
                <a:gridCol w="1835400"/>
                <a:gridCol w="6742725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Section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Change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2.000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Add “rights of way” to governance </a:t>
                      </a:r>
                      <a:r>
                        <a:rPr lang="en"/>
                        <a:t>sentence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Update code and transportation system plan references.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Update to include “road” in rules reference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3.000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Clarified, updated, or added several definitions: Access, Driveway, Functional Classification, Non-conforming Condition, Design Exception, Variance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4.000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Removed “Access Analysis” requirement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Identified</a:t>
                      </a:r>
                      <a:r>
                        <a:rPr lang="en"/>
                        <a:t> </a:t>
                      </a:r>
                      <a:r>
                        <a:rPr lang="en"/>
                        <a:t>differences</a:t>
                      </a:r>
                      <a:r>
                        <a:rPr lang="en"/>
                        <a:t> in Urban and Rural areas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Added clearer language for what is required as part of “nonconforming access” submittal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6.000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Added reference to Americans with Disabilities Act (ADA) requirement as part of frontage improvements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13.600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Changes submittal requirement from 60 to 30 days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Removes deposit requirement for outreach (work to be done by applicant)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Removes ability of public to request a board hearing in opposition to a technical determination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4"/>
          <p:cNvSpPr txBox="1"/>
          <p:nvPr>
            <p:ph type="title"/>
          </p:nvPr>
        </p:nvSpPr>
        <p:spPr>
          <a:xfrm>
            <a:off x="228600" y="100400"/>
            <a:ext cx="8401200" cy="6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Road Rules Update: </a:t>
            </a:r>
            <a:r>
              <a:rPr b="1" lang="en"/>
              <a:t>Online Information</a:t>
            </a:r>
            <a:endParaRPr b="1"/>
          </a:p>
        </p:txBody>
      </p:sp>
      <p:sp>
        <p:nvSpPr>
          <p:cNvPr id="130" name="Google Shape;130;p24"/>
          <p:cNvSpPr txBox="1"/>
          <p:nvPr>
            <p:ph idx="12" type="sldNum"/>
          </p:nvPr>
        </p:nvSpPr>
        <p:spPr>
          <a:xfrm>
            <a:off x="4918850" y="6298625"/>
            <a:ext cx="41778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</a:rPr>
              <a:t>Planning Commission - Road Rules Update</a:t>
            </a:r>
            <a:r>
              <a:rPr lang="en" sz="1200">
                <a:solidFill>
                  <a:schemeClr val="dk2"/>
                </a:solidFill>
              </a:rPr>
              <a:t> • </a:t>
            </a:r>
            <a:fld id="{00000000-1234-1234-1234-123412341234}" type="slidenum">
              <a:rPr b="1" lang="en" sz="1200">
                <a:solidFill>
                  <a:schemeClr val="dk2"/>
                </a:solidFill>
              </a:rPr>
              <a:t>‹#›</a:t>
            </a:fld>
            <a:endParaRPr sz="1200">
              <a:solidFill>
                <a:schemeClr val="dk2"/>
              </a:solidFill>
            </a:endParaRPr>
          </a:p>
        </p:txBody>
      </p:sp>
      <p:sp>
        <p:nvSpPr>
          <p:cNvPr id="131" name="Google Shape;131;p24"/>
          <p:cNvSpPr txBox="1"/>
          <p:nvPr>
            <p:ph idx="12" type="sldNum"/>
          </p:nvPr>
        </p:nvSpPr>
        <p:spPr>
          <a:xfrm>
            <a:off x="4918850" y="6298625"/>
            <a:ext cx="41778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200">
                <a:solidFill>
                  <a:schemeClr val="dk2"/>
                </a:solidFill>
              </a:rPr>
              <a:t>Planning Commission - Road Rules Update • </a:t>
            </a:r>
            <a:fld id="{00000000-1234-1234-1234-123412341234}" type="slidenum">
              <a:rPr b="1" lang="en" sz="1200">
                <a:solidFill>
                  <a:schemeClr val="dk2"/>
                </a:solidFill>
              </a:rPr>
              <a:t>‹#›</a:t>
            </a:fld>
            <a:endParaRPr sz="1200">
              <a:solidFill>
                <a:schemeClr val="dk2"/>
              </a:solidFill>
            </a:endParaRPr>
          </a:p>
        </p:txBody>
      </p:sp>
      <p:sp>
        <p:nvSpPr>
          <p:cNvPr id="132" name="Google Shape;132;p24"/>
          <p:cNvSpPr txBox="1"/>
          <p:nvPr/>
        </p:nvSpPr>
        <p:spPr>
          <a:xfrm>
            <a:off x="228600" y="825375"/>
            <a:ext cx="8647800" cy="565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solidFill>
                  <a:srgbClr val="004E6C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Website:</a:t>
            </a:r>
            <a:endParaRPr sz="2300">
              <a:solidFill>
                <a:srgbClr val="004E6C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3"/>
              </a:rPr>
              <a:t>https://multco.us/info/road-rules-updates-2025</a:t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Website includes:</a:t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655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Helvetica Neue"/>
              <a:buChar char="●"/>
            </a:pPr>
            <a:r>
              <a:rPr lang="en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Current version of Multnomah County Road Rules</a:t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Helvetica Neue"/>
              <a:buChar char="●"/>
            </a:pPr>
            <a:r>
              <a:rPr lang="en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Redlined version of rules showing proposed changes</a:t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Helvetica Neue"/>
              <a:buChar char="●"/>
            </a:pPr>
            <a:r>
              <a:rPr lang="en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Webform to submit comments</a:t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2300">
                <a:solidFill>
                  <a:srgbClr val="004E6C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Contact:</a:t>
            </a:r>
            <a:endParaRPr sz="2300">
              <a:solidFill>
                <a:srgbClr val="004E6C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Jessica Berry, Transportation Deputy Director</a:t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4"/>
              </a:rPr>
              <a:t>jessica.berry@multco.us</a:t>
            </a:r>
            <a:endParaRPr sz="2300">
              <a:solidFill>
                <a:srgbClr val="004E6C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2300">
                <a:solidFill>
                  <a:srgbClr val="004E6C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Comments due:</a:t>
            </a:r>
            <a:endParaRPr sz="2300">
              <a:solidFill>
                <a:srgbClr val="004E6C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655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Helvetica Neue"/>
              <a:buChar char="●"/>
            </a:pPr>
            <a:r>
              <a:rPr lang="en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November 18, 2025</a:t>
            </a:r>
            <a:endParaRPr sz="2300" strike="sngStrike">
              <a:solidFill>
                <a:srgbClr val="004E6C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