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4"/>
    <p:sldMasterId id="2147486521" r:id="rId5"/>
  </p:sldMasterIdLst>
  <p:notesMasterIdLst>
    <p:notesMasterId r:id="rId20"/>
  </p:notesMasterIdLst>
  <p:handoutMasterIdLst>
    <p:handoutMasterId r:id="rId21"/>
  </p:handoutMasterIdLst>
  <p:sldIdLst>
    <p:sldId id="574" r:id="rId6"/>
    <p:sldId id="925" r:id="rId7"/>
    <p:sldId id="1105" r:id="rId8"/>
    <p:sldId id="1087" r:id="rId9"/>
    <p:sldId id="1088" r:id="rId10"/>
    <p:sldId id="1089" r:id="rId11"/>
    <p:sldId id="1090" r:id="rId12"/>
    <p:sldId id="1091" r:id="rId13"/>
    <p:sldId id="1092" r:id="rId14"/>
    <p:sldId id="1093" r:id="rId15"/>
    <p:sldId id="1094" r:id="rId16"/>
    <p:sldId id="1095" r:id="rId17"/>
    <p:sldId id="1096" r:id="rId18"/>
    <p:sldId id="1097" r:id="rId19"/>
  </p:sldIdLst>
  <p:sldSz cx="9144000" cy="6858000" type="screen4x3"/>
  <p:notesSz cx="7315200" cy="96012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vis, Cassie" initials="DC" lastIdx="2" clrIdx="0">
    <p:extLst>
      <p:ext uri="{19B8F6BF-5375-455C-9EA6-DF929625EA0E}">
        <p15:presenceInfo xmlns:p15="http://schemas.microsoft.com/office/powerpoint/2012/main" userId="S-1-5-21-1078081533-573735546-1417001333-533576" providerId="AD"/>
      </p:ext>
    </p:extLst>
  </p:cmAuthor>
  <p:cmAuthor id="2" name="Jeff Heilman" initials="JH" lastIdx="4" clrIdx="1">
    <p:extLst>
      <p:ext uri="{19B8F6BF-5375-455C-9EA6-DF929625EA0E}">
        <p15:presenceInfo xmlns:p15="http://schemas.microsoft.com/office/powerpoint/2012/main" userId="S-1-5-21-1110004096-1093950551-5522801-1083" providerId="AD"/>
      </p:ext>
    </p:extLst>
  </p:cmAuthor>
  <p:cmAuthor id="3" name="Alice Sherring" initials="AS" lastIdx="2" clrIdx="2">
    <p:extLst>
      <p:ext uri="{19B8F6BF-5375-455C-9EA6-DF929625EA0E}">
        <p15:presenceInfo xmlns:p15="http://schemas.microsoft.com/office/powerpoint/2012/main" userId="S::asherring@enviroissues.com::ee0ec8c3-279b-43cb-b860-a01f83c537a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51F05"/>
    <a:srgbClr val="3E2C00"/>
    <a:srgbClr val="1D0D01"/>
    <a:srgbClr val="E4E400"/>
    <a:srgbClr val="4C6660"/>
    <a:srgbClr val="AA81C6"/>
    <a:srgbClr val="BFA4D4"/>
    <a:srgbClr val="DCCFE7"/>
    <a:srgbClr val="F0F6B4"/>
    <a:srgbClr val="3460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29" autoAdjust="0"/>
    <p:restoredTop sz="96305" autoAdjust="0"/>
  </p:normalViewPr>
  <p:slideViewPr>
    <p:cSldViewPr snapToGrid="0" snapToObjects="1">
      <p:cViewPr varScale="1">
        <p:scale>
          <a:sx n="109" d="100"/>
          <a:sy n="109" d="100"/>
        </p:scale>
        <p:origin x="1194" y="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506"/>
    </p:cViewPr>
  </p:sorterViewPr>
  <p:notesViewPr>
    <p:cSldViewPr snapToGrid="0" snapToObjects="1">
      <p:cViewPr varScale="1">
        <p:scale>
          <a:sx n="85" d="100"/>
          <a:sy n="85" d="100"/>
        </p:scale>
        <p:origin x="3144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2D51A0AA-02AC-4B07-A4BE-1D66F6B2187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698" cy="480226"/>
          </a:xfrm>
          <a:prstGeom prst="rect">
            <a:avLst/>
          </a:prstGeom>
        </p:spPr>
        <p:txBody>
          <a:bodyPr vert="horz" lIns="96303" tIns="48151" rIns="96303" bIns="4815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0E08394F-CC5A-4B2A-918E-D464AB8995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832" y="2"/>
            <a:ext cx="3169698" cy="480226"/>
          </a:xfrm>
          <a:prstGeom prst="rect">
            <a:avLst/>
          </a:prstGeom>
        </p:spPr>
        <p:txBody>
          <a:bodyPr vert="horz" wrap="square" lIns="96303" tIns="48151" rIns="96303" bIns="481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C80B47D-FFB9-4EC0-B945-6EB50F016FB0}" type="datetime1">
              <a:rPr lang="en-US" altLang="en-US"/>
              <a:pPr>
                <a:defRPr/>
              </a:pPr>
              <a:t>10/15/2020</a:t>
            </a:fld>
            <a:endParaRPr lang="en-US" alt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58A6C6AE-C7F9-412A-8935-B5A2082B17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327"/>
            <a:ext cx="3169698" cy="480226"/>
          </a:xfrm>
          <a:prstGeom prst="rect">
            <a:avLst/>
          </a:prstGeom>
        </p:spPr>
        <p:txBody>
          <a:bodyPr vert="horz" lIns="96303" tIns="48151" rIns="96303" bIns="4815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49E2275-EC88-42C4-AA96-1C2247B45E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832" y="9119327"/>
            <a:ext cx="3169698" cy="480226"/>
          </a:xfrm>
          <a:prstGeom prst="rect">
            <a:avLst/>
          </a:prstGeom>
        </p:spPr>
        <p:txBody>
          <a:bodyPr vert="horz" wrap="square" lIns="96303" tIns="48151" rIns="96303" bIns="481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1523AF69-42AA-46DA-8B1C-F9CC313283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8586828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CB8E9F37-4E44-4558-A41B-25D64E8BF37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3169698" cy="480226"/>
          </a:xfrm>
          <a:prstGeom prst="rect">
            <a:avLst/>
          </a:prstGeom>
        </p:spPr>
        <p:txBody>
          <a:bodyPr vert="horz" lIns="96303" tIns="48151" rIns="96303" bIns="48151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CA1CA14D-1B08-4FD2-90D3-BCA52343C88F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4143832" y="2"/>
            <a:ext cx="3169698" cy="480226"/>
          </a:xfrm>
          <a:prstGeom prst="rect">
            <a:avLst/>
          </a:prstGeom>
        </p:spPr>
        <p:txBody>
          <a:bodyPr vert="horz" wrap="square" lIns="96303" tIns="48151" rIns="96303" bIns="4815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CB3C59A7-D02F-49FE-B4E4-61BA115463DD}" type="datetime1">
              <a:rPr lang="en-US" altLang="en-US"/>
              <a:pPr>
                <a:defRPr/>
              </a:pPr>
              <a:t>10/15/2020</a:t>
            </a:fld>
            <a:endParaRPr lang="en-US" alt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="" xmlns:a16="http://schemas.microsoft.com/office/drawing/2014/main" id="{53B7F98D-66E9-4F33-9D51-20996F3648A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19138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303" tIns="48151" rIns="96303" bIns="48151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="" xmlns:a16="http://schemas.microsoft.com/office/drawing/2014/main" id="{035DC0CC-407C-44D6-A5E8-EDB35C40DA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31858" y="4561315"/>
            <a:ext cx="5851491" cy="4320375"/>
          </a:xfrm>
          <a:prstGeom prst="rect">
            <a:avLst/>
          </a:prstGeom>
        </p:spPr>
        <p:txBody>
          <a:bodyPr vert="horz" lIns="96303" tIns="48151" rIns="96303" bIns="48151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F9DFED2-4332-4055-A8D8-4ED316ED452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119327"/>
            <a:ext cx="3169698" cy="480226"/>
          </a:xfrm>
          <a:prstGeom prst="rect">
            <a:avLst/>
          </a:prstGeom>
        </p:spPr>
        <p:txBody>
          <a:bodyPr vert="horz" lIns="96303" tIns="48151" rIns="96303" bIns="48151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450240-FFBF-4B5E-8CED-211BC49826C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4143832" y="9119327"/>
            <a:ext cx="3169698" cy="480226"/>
          </a:xfrm>
          <a:prstGeom prst="rect">
            <a:avLst/>
          </a:prstGeom>
        </p:spPr>
        <p:txBody>
          <a:bodyPr vert="horz" wrap="square" lIns="96303" tIns="48151" rIns="96303" bIns="4815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93AE27E8-7769-4DD1-9A93-46ED212DB18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4040089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anose="020B0600070205080204" pitchFamily="3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3AE27E8-7769-4DD1-9A93-46ED212DB186}" type="slidenum">
              <a:rPr lang="en-US" altLang="en-US" smtClean="0"/>
              <a:pPr>
                <a:defRPr/>
              </a:pPr>
              <a:t>1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3258434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BB38A8-1A12-7546-803D-20EE212B8E5F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3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03D65564-68A9-4019-A2B6-103FAA9736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5287" y="432325"/>
            <a:ext cx="3512755" cy="1405101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50564" y="2088389"/>
            <a:ext cx="4866439" cy="11447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r">
              <a:defRPr sz="2700" b="0" i="0">
                <a:solidFill>
                  <a:srgbClr val="CF6145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150561" y="3233147"/>
            <a:ext cx="4866440" cy="2405656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7" name="TextBox 1">
            <a:extLst>
              <a:ext uri="{FF2B5EF4-FFF2-40B4-BE49-F238E27FC236}">
                <a16:creationId xmlns="" xmlns:a16="http://schemas.microsoft.com/office/drawing/2014/main" id="{C82BBD82-D363-4DBA-BFAF-D209B59F0A3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581" y="6118232"/>
            <a:ext cx="4001691" cy="438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750" i="1" dirty="0">
                <a:solidFill>
                  <a:schemeClr val="bg1"/>
                </a:solidFill>
              </a:rPr>
              <a:t>The information presented here, and the public and agency input received, may be adopted or incorporated by reference into a future environmental review process to meet the requirements of the National Environmental Policy Act.</a:t>
            </a:r>
            <a:endParaRPr lang="en-US" altLang="en-US" sz="75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4C15ACB2-5589-478B-9B91-B89B30BE59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9" b="1493"/>
          <a:stretch/>
        </p:blipFill>
        <p:spPr>
          <a:xfrm>
            <a:off x="0" y="835235"/>
            <a:ext cx="5843016" cy="6077120"/>
          </a:xfrm>
          <a:prstGeom prst="rect">
            <a:avLst/>
          </a:prstGeom>
        </p:spPr>
      </p:pic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373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035B2DC-043E-47EA-8417-A9236336C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730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554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8677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27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3366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4364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3735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02243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983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168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537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05F1463-659F-45BE-9993-AD8141254D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9" b="1493"/>
          <a:stretch/>
        </p:blipFill>
        <p:spPr>
          <a:xfrm>
            <a:off x="0" y="835235"/>
            <a:ext cx="5843016" cy="6077120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50564" y="912643"/>
            <a:ext cx="4866439" cy="11447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r">
              <a:defRPr sz="2700" b="0" i="0">
                <a:solidFill>
                  <a:srgbClr val="CF6145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4150561" y="2057404"/>
            <a:ext cx="4866440" cy="3581399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745817" y="635423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2035B2DC-043E-47EA-8417-A9236336C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647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792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150564" y="912643"/>
            <a:ext cx="4866439" cy="114475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 algn="r">
              <a:defRPr sz="2700" b="0" i="0">
                <a:solidFill>
                  <a:srgbClr val="CF6145"/>
                </a:solidFill>
                <a:latin typeface="Helvetica Neue"/>
                <a:cs typeface="Helvetica Neue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150561" y="2057404"/>
            <a:ext cx="4866440" cy="3581399"/>
          </a:xfrm>
        </p:spPr>
        <p:txBody>
          <a:bodyPr>
            <a:normAutofit/>
          </a:bodyPr>
          <a:lstStyle>
            <a:lvl1pPr marL="0" indent="0" algn="r">
              <a:buNone/>
              <a:defRPr sz="1800" b="0" i="0">
                <a:solidFill>
                  <a:schemeClr val="tx1">
                    <a:tint val="75000"/>
                  </a:schemeClr>
                </a:solidFill>
                <a:latin typeface="Helvetica Neue"/>
                <a:cs typeface="Helvetica Neue"/>
              </a:defRPr>
            </a:lvl1pPr>
            <a:lvl2pPr marL="342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C32B6B-1FCB-41D6-B612-BDF56A09A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9" b="1493"/>
          <a:stretch/>
        </p:blipFill>
        <p:spPr>
          <a:xfrm>
            <a:off x="0" y="835235"/>
            <a:ext cx="5843016" cy="6077120"/>
          </a:xfrm>
          <a:prstGeom prst="rect">
            <a:avLst/>
          </a:prstGeom>
        </p:spPr>
      </p:pic>
      <p:sp>
        <p:nvSpPr>
          <p:cNvPr id="5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959601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35B2DC-043E-47EA-8417-A9236336CCB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543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BBB7688-A18B-403B-A607-8541B236D2D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8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>
                <a:solidFill>
                  <a:srgbClr val="CF614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89AECED-BCF2-4A41-BF6D-F9F7F13DF14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20000" y="6392871"/>
            <a:ext cx="10668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77EF4A9D-2F24-4B42-8C91-A5CBF04A394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3D95356-DF1A-499E-B764-CEB871CAFE2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626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3DCFC0B-FFA8-4322-A08A-836652C8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00204E3-73F4-4A4A-8FA6-BABE3D236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43817" y="6381758"/>
            <a:ext cx="1042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C3E580-0165-4DAA-8F4C-944322F7B1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77AEE6B5-E44E-4384-B44F-4C258F57EA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776289"/>
            <a:ext cx="914399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800" b="1" dirty="0">
              <a:solidFill>
                <a:schemeClr val="bg1"/>
              </a:solidFill>
              <a:latin typeface="Helvetica Neue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36BA221-49AE-4BB1-A949-22CB943B9C5E}"/>
              </a:ext>
            </a:extLst>
          </p:cNvPr>
          <p:cNvCxnSpPr>
            <a:cxnSpLocks/>
          </p:cNvCxnSpPr>
          <p:nvPr userDrawn="1"/>
        </p:nvCxnSpPr>
        <p:spPr>
          <a:xfrm>
            <a:off x="2" y="760413"/>
            <a:ext cx="9143999" cy="0"/>
          </a:xfrm>
          <a:prstGeom prst="line">
            <a:avLst/>
          </a:prstGeom>
          <a:ln w="76200">
            <a:solidFill>
              <a:srgbClr val="CF61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61CA7D9D-7C1D-48FA-905D-AF9D09D410E9}"/>
              </a:ext>
            </a:extLst>
          </p:cNvPr>
          <p:cNvPicPr>
            <a:picLocks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33" y="111121"/>
            <a:ext cx="1280160" cy="51206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9686AE08-84CF-41C1-A973-6FF6D97DDE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2218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FD03F7F5-793B-491E-87DA-4500D9956B4D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CDD0B46C-8393-435E-9424-622DBF07A99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583488" y="6356358"/>
            <a:ext cx="1103312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16A41DC8-D6F3-4229-81B1-5B590AB80A4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22687305-DB32-45B3-AC71-CF41529423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776289"/>
            <a:ext cx="914399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800" b="1" dirty="0">
              <a:solidFill>
                <a:schemeClr val="bg1"/>
              </a:solidFill>
              <a:latin typeface="Helvetica Neue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F243D9F2-80F9-4374-B93F-D4282E2F4F5A}"/>
              </a:ext>
            </a:extLst>
          </p:cNvPr>
          <p:cNvCxnSpPr>
            <a:cxnSpLocks/>
          </p:cNvCxnSpPr>
          <p:nvPr userDrawn="1"/>
        </p:nvCxnSpPr>
        <p:spPr>
          <a:xfrm>
            <a:off x="2" y="760413"/>
            <a:ext cx="9143999" cy="0"/>
          </a:xfrm>
          <a:prstGeom prst="line">
            <a:avLst/>
          </a:prstGeom>
          <a:ln w="76200">
            <a:solidFill>
              <a:srgbClr val="CF61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AFBDCE0-152A-4E7A-BB1D-94277A97231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654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573E13B0-0A74-4E83-A7F3-42A644FB565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ABDE5B21-0F17-4FE7-A507-C762019DF1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32700" y="6392871"/>
            <a:ext cx="10541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E8B18D31-EB3D-421F-B94D-C9ED7BAEC59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12" name="TextBox 2">
            <a:extLst>
              <a:ext uri="{FF2B5EF4-FFF2-40B4-BE49-F238E27FC236}">
                <a16:creationId xmlns="" xmlns:a16="http://schemas.microsoft.com/office/drawing/2014/main" id="{EAF11EA8-2545-49E8-BF49-27D77D7A707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776289"/>
            <a:ext cx="914399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800" b="1" dirty="0">
              <a:solidFill>
                <a:schemeClr val="bg1"/>
              </a:solidFill>
              <a:latin typeface="Helvetica Neue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2DF82861-730A-4213-97B5-E1291FB25A2C}"/>
              </a:ext>
            </a:extLst>
          </p:cNvPr>
          <p:cNvCxnSpPr>
            <a:cxnSpLocks/>
          </p:cNvCxnSpPr>
          <p:nvPr userDrawn="1"/>
        </p:nvCxnSpPr>
        <p:spPr>
          <a:xfrm>
            <a:off x="2" y="760413"/>
            <a:ext cx="9143999" cy="0"/>
          </a:xfrm>
          <a:prstGeom prst="line">
            <a:avLst/>
          </a:prstGeom>
          <a:ln w="76200">
            <a:solidFill>
              <a:srgbClr val="CF61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7B29BA0-1978-44BB-AA17-D8FF72E9AB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3382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BE7852B-4EE6-4648-9227-57B68A34EEF9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2360AE5-2AEA-40B9-8C1B-ED0756597D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07301" y="6356358"/>
            <a:ext cx="10795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A682AC4-FA4D-432A-B4EA-79CB043A4DD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pic>
        <p:nvPicPr>
          <p:cNvPr id="9" name="Picture 8" descr="multco_us_logo_White-45px.png">
            <a:extLst>
              <a:ext uri="{FF2B5EF4-FFF2-40B4-BE49-F238E27FC236}">
                <a16:creationId xmlns="" xmlns:a16="http://schemas.microsoft.com/office/drawing/2014/main" id="{EB7F267F-8E5F-4AD0-BF70-BC1ECAB484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6353175"/>
            <a:ext cx="4286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9E8EA99E-6684-4B62-B7D6-60D9CC7DAAF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9" b="1493"/>
          <a:stretch/>
        </p:blipFill>
        <p:spPr>
          <a:xfrm>
            <a:off x="0" y="835235"/>
            <a:ext cx="5843016" cy="607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79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D3DCFC0B-FFA8-4322-A08A-836652C8A50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="" xmlns:a16="http://schemas.microsoft.com/office/drawing/2014/main" id="{D00204E3-73F4-4A4A-8FA6-BABE3D2365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7643817" y="6381758"/>
            <a:ext cx="1042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1C3E580-0165-4DAA-8F4C-944322F7B12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  <p:sp>
        <p:nvSpPr>
          <p:cNvPr id="9" name="TextBox 2">
            <a:extLst>
              <a:ext uri="{FF2B5EF4-FFF2-40B4-BE49-F238E27FC236}">
                <a16:creationId xmlns="" xmlns:a16="http://schemas.microsoft.com/office/drawing/2014/main" id="{77AEE6B5-E44E-4384-B44F-4C258F57EAD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776289"/>
            <a:ext cx="914399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>
              <a:defRPr/>
            </a:pPr>
            <a:endParaRPr lang="en-US" altLang="en-US" sz="1800" b="1" dirty="0">
              <a:solidFill>
                <a:schemeClr val="bg1"/>
              </a:solidFill>
              <a:latin typeface="Helvetica Neue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336BA221-49AE-4BB1-A949-22CB943B9C5E}"/>
              </a:ext>
            </a:extLst>
          </p:cNvPr>
          <p:cNvCxnSpPr>
            <a:cxnSpLocks/>
          </p:cNvCxnSpPr>
          <p:nvPr userDrawn="1"/>
        </p:nvCxnSpPr>
        <p:spPr>
          <a:xfrm>
            <a:off x="2" y="760413"/>
            <a:ext cx="9143999" cy="0"/>
          </a:xfrm>
          <a:prstGeom prst="line">
            <a:avLst/>
          </a:prstGeom>
          <a:ln w="76200">
            <a:solidFill>
              <a:srgbClr val="CF61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1">
            <a:extLst>
              <a:ext uri="{FF2B5EF4-FFF2-40B4-BE49-F238E27FC236}">
                <a16:creationId xmlns="" xmlns:a16="http://schemas.microsoft.com/office/drawing/2014/main" id="{F571BF7C-26C3-40D4-ADAB-2A24F449CB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03" b="13771"/>
          <a:stretch>
            <a:fillRect/>
          </a:stretch>
        </p:blipFill>
        <p:spPr bwMode="auto">
          <a:xfrm>
            <a:off x="1143000" y="2552700"/>
            <a:ext cx="6858000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ounded Rectangle 6">
            <a:extLst>
              <a:ext uri="{FF2B5EF4-FFF2-40B4-BE49-F238E27FC236}">
                <a16:creationId xmlns="" xmlns:a16="http://schemas.microsoft.com/office/drawing/2014/main" id="{1F6561BD-B170-4D5C-987B-6BAE02BCC175}"/>
              </a:ext>
            </a:extLst>
          </p:cNvPr>
          <p:cNvSpPr/>
          <p:nvPr userDrawn="1"/>
        </p:nvSpPr>
        <p:spPr>
          <a:xfrm>
            <a:off x="1210866" y="1219197"/>
            <a:ext cx="4267200" cy="189615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9290"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6000" dirty="0">
                <a:solidFill>
                  <a:schemeClr val="accent1"/>
                </a:solidFill>
                <a:latin typeface="Helvetica Neue"/>
              </a:rPr>
              <a:t>Thank you!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9E01723-06DC-4972-BED9-490C75FF5422}"/>
              </a:ext>
            </a:extLst>
          </p:cNvPr>
          <p:cNvPicPr>
            <a:picLocks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33" y="111121"/>
            <a:ext cx="1280160" cy="51206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931ECF7A-E165-4592-8B07-AF4C849035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1317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microsoft.com/office/2007/relationships/hdphoto" Target="../media/hdphoto2.wdp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C6E128A3-E562-4615-8CAF-4B878587FF6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lt1"/>
              </a:solidFill>
              <a:latin typeface="+mn-lt"/>
              <a:ea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8128BA2-C390-4DDA-9066-4899B8C3F14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  <p:sp>
        <p:nvSpPr>
          <p:cNvPr id="1026" name="Text Placeholder 2">
            <a:extLst>
              <a:ext uri="{FF2B5EF4-FFF2-40B4-BE49-F238E27FC236}">
                <a16:creationId xmlns="" xmlns:a16="http://schemas.microsoft.com/office/drawing/2014/main" id="{A8A353C5-CDAF-421A-B0C7-DE358FEA77D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6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6518" r:id="rId1"/>
    <p:sldLayoutId id="2147486506" r:id="rId2"/>
    <p:sldLayoutId id="2147486517" r:id="rId3"/>
    <p:sldLayoutId id="2147486508" r:id="rId4"/>
    <p:sldLayoutId id="2147486507" r:id="rId5"/>
    <p:sldLayoutId id="2147486509" r:id="rId6"/>
    <p:sldLayoutId id="2147486510" r:id="rId7"/>
    <p:sldLayoutId id="2147486515" r:id="rId8"/>
    <p:sldLayoutId id="2147486519" r:id="rId9"/>
  </p:sldLayoutIdLst>
  <p:hf hdr="0" dt="0"/>
  <p:txStyles>
    <p:titleStyle>
      <a:lvl1pPr algn="l" defTabSz="342892" rtl="0" eaLnBrk="0" fontAlgn="base" hangingPunct="0">
        <a:spcBef>
          <a:spcPct val="0"/>
        </a:spcBef>
        <a:spcAft>
          <a:spcPct val="0"/>
        </a:spcAft>
        <a:defRPr sz="1800" kern="1200">
          <a:solidFill>
            <a:srgbClr val="FF6600"/>
          </a:solidFill>
          <a:latin typeface="Helvetica Neue"/>
          <a:ea typeface="MS PGothic" panose="020B0600070205080204" pitchFamily="34" charset="-128"/>
          <a:cs typeface="Helvetica Neue"/>
        </a:defRPr>
      </a:lvl1pPr>
      <a:lvl2pPr algn="l" defTabSz="342892" rtl="0" eaLnBrk="0" fontAlgn="base" hangingPunct="0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  <a:cs typeface="Helvetica Neue" charset="0"/>
        </a:defRPr>
      </a:lvl2pPr>
      <a:lvl3pPr algn="l" defTabSz="342892" rtl="0" eaLnBrk="0" fontAlgn="base" hangingPunct="0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  <a:cs typeface="Helvetica Neue" charset="0"/>
        </a:defRPr>
      </a:lvl3pPr>
      <a:lvl4pPr algn="l" defTabSz="342892" rtl="0" eaLnBrk="0" fontAlgn="base" hangingPunct="0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  <a:cs typeface="Helvetica Neue" charset="0"/>
        </a:defRPr>
      </a:lvl4pPr>
      <a:lvl5pPr algn="l" defTabSz="342892" rtl="0" eaLnBrk="0" fontAlgn="base" hangingPunct="0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  <a:cs typeface="Helvetica Neue" charset="0"/>
        </a:defRPr>
      </a:lvl5pPr>
      <a:lvl6pPr marL="342892" algn="l" defTabSz="342892" rtl="0" fontAlgn="base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</a:defRPr>
      </a:lvl6pPr>
      <a:lvl7pPr marL="685783" algn="l" defTabSz="342892" rtl="0" fontAlgn="base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</a:defRPr>
      </a:lvl7pPr>
      <a:lvl8pPr marL="1028675" algn="l" defTabSz="342892" rtl="0" fontAlgn="base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</a:defRPr>
      </a:lvl8pPr>
      <a:lvl9pPr marL="1371566" algn="l" defTabSz="342892" rtl="0" fontAlgn="base">
        <a:spcBef>
          <a:spcPct val="0"/>
        </a:spcBef>
        <a:spcAft>
          <a:spcPct val="0"/>
        </a:spcAft>
        <a:defRPr sz="1800">
          <a:solidFill>
            <a:srgbClr val="FF6600"/>
          </a:solidFill>
          <a:latin typeface="Helvetica Neue" charset="0"/>
          <a:ea typeface="MS PGothic" panose="020B0600070205080204" pitchFamily="34" charset="-128"/>
        </a:defRPr>
      </a:lvl9pPr>
    </p:titleStyle>
    <p:bodyStyle>
      <a:lvl1pPr marL="257168" indent="-257168" algn="l" defTabSz="34289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557199" indent="-214308" algn="l" defTabSz="34289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2pPr>
      <a:lvl3pPr marL="857228" indent="-171446" algn="l" defTabSz="34289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3pPr>
      <a:lvl4pPr marL="1200120" indent="-171446" algn="l" defTabSz="34289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4pPr>
      <a:lvl5pPr marL="1543012" indent="-171446" algn="l" defTabSz="342892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5pPr>
      <a:lvl6pPr marL="1885903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342892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342892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528869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56CEB7BF-1552-B14A-A7F0-94E95746D602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10/15/2020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0E7C5412-F476-B84B-B9CF-1FA860EBB1A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69AE1826-9C8D-B341-A209-2DF10F59452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289683"/>
            <a:ext cx="9144000" cy="568325"/>
          </a:xfrm>
          <a:prstGeom prst="rect">
            <a:avLst/>
          </a:prstGeom>
          <a:solidFill>
            <a:srgbClr val="2E6397"/>
          </a:solidFill>
          <a:ln w="9525">
            <a:solidFill>
              <a:srgbClr val="305D93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xmlns="" id="{C6DDC87D-5923-7A4E-86EC-1C17F8846A95}"/>
              </a:ext>
            </a:extLst>
          </p:cNvPr>
          <p:cNvSpPr txBox="1">
            <a:spLocks/>
          </p:cNvSpPr>
          <p:nvPr userDrawn="1"/>
        </p:nvSpPr>
        <p:spPr>
          <a:xfrm>
            <a:off x="7643817" y="6381758"/>
            <a:ext cx="1042987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r" defTabSz="457200" rtl="0" eaLnBrk="1" latinLnBrk="0" hangingPunct="1"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D1C3E580-0165-4DAA-8F4C-944322F7B125}" type="slidenum">
              <a:rPr lang="en-US" altLang="en-US" smtClean="0">
                <a:solidFill>
                  <a:prstClr val="white"/>
                </a:solidFill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altLang="en-US" dirty="0">
              <a:solidFill>
                <a:prstClr val="white"/>
              </a:solidFill>
            </a:endParaRPr>
          </a:p>
        </p:txBody>
      </p:sp>
      <p:sp>
        <p:nvSpPr>
          <p:cNvPr id="10" name="TextBox 2">
            <a:extLst>
              <a:ext uri="{FF2B5EF4-FFF2-40B4-BE49-F238E27FC236}">
                <a16:creationId xmlns:a16="http://schemas.microsoft.com/office/drawing/2014/main" xmlns="" id="{FB64BB10-CD55-FD4C-AC49-77C95CF44B9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" y="776289"/>
            <a:ext cx="9143999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altLang="en-US" b="1" dirty="0">
              <a:solidFill>
                <a:prstClr val="white"/>
              </a:solidFill>
              <a:latin typeface="Helvetica Neue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C3F018A2-C96A-AE4C-AD58-616F2C552125}"/>
              </a:ext>
            </a:extLst>
          </p:cNvPr>
          <p:cNvCxnSpPr>
            <a:cxnSpLocks/>
          </p:cNvCxnSpPr>
          <p:nvPr userDrawn="1"/>
        </p:nvCxnSpPr>
        <p:spPr>
          <a:xfrm>
            <a:off x="2" y="760413"/>
            <a:ext cx="9143999" cy="0"/>
          </a:xfrm>
          <a:prstGeom prst="line">
            <a:avLst/>
          </a:prstGeom>
          <a:ln w="76200">
            <a:solidFill>
              <a:srgbClr val="CF6145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481B3A5-8395-EA4B-8970-203859A27347}"/>
              </a:ext>
            </a:extLst>
          </p:cNvPr>
          <p:cNvPicPr>
            <a:picLocks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6333" y="111121"/>
            <a:ext cx="1280160" cy="51206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F659FF-1F23-B745-8A07-C706ED1D5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5" b="87742" l="599" r="37725">
                        <a14:foregroundMark x1="26347" y1="27097" x2="22156" y2="16129"/>
                        <a14:foregroundMark x1="22355" y1="81935" x2="22355" y2="81935"/>
                        <a14:foregroundMark x1="2395" y1="80645" x2="2395" y2="80645"/>
                        <a14:foregroundMark x1="599" y1="85806" x2="599" y2="85806"/>
                        <a14:foregroundMark x1="37725" y1="87742" x2="37725" y2="87742"/>
                        <a14:foregroundMark x1="24950" y1="645" x2="24950" y2="645"/>
                        <a14:backgroundMark x1="37924" y1="44516" x2="37924" y2="44516"/>
                        <a14:backgroundMark x1="37325" y1="52258" x2="39521" y2="40000"/>
                      </a14:backgroundRemoval>
                    </a14:imgEffect>
                  </a14:imgLayer>
                </a14:imgProps>
              </a:ext>
            </a:extLst>
          </a:blip>
          <a:srcRect r="59655"/>
          <a:stretch/>
        </p:blipFill>
        <p:spPr>
          <a:xfrm>
            <a:off x="309563" y="6353175"/>
            <a:ext cx="596211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46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522" r:id="rId1"/>
    <p:sldLayoutId id="2147486523" r:id="rId2"/>
    <p:sldLayoutId id="2147486524" r:id="rId3"/>
    <p:sldLayoutId id="2147486525" r:id="rId4"/>
    <p:sldLayoutId id="2147486526" r:id="rId5"/>
    <p:sldLayoutId id="2147486527" r:id="rId6"/>
    <p:sldLayoutId id="2147486528" r:id="rId7"/>
    <p:sldLayoutId id="2147486529" r:id="rId8"/>
    <p:sldLayoutId id="2147486530" r:id="rId9"/>
    <p:sldLayoutId id="2147486531" r:id="rId10"/>
    <p:sldLayoutId id="214748653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="" xmlns:a16="http://schemas.microsoft.com/office/drawing/2014/main" id="{B9F63D6F-1453-4FF5-8B14-618AADBDD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0564" y="2238737"/>
            <a:ext cx="4866439" cy="1144758"/>
          </a:xfrm>
        </p:spPr>
        <p:txBody>
          <a:bodyPr/>
          <a:lstStyle/>
          <a:p>
            <a:r>
              <a:rPr lang="en-US" b="1" dirty="0" smtClean="0"/>
              <a:t>Urban Design and Aesthetics Working Group</a:t>
            </a:r>
            <a:br>
              <a:rPr lang="en-US" b="1" dirty="0" smtClean="0"/>
            </a:br>
            <a:r>
              <a:rPr lang="en-US" b="1" dirty="0" smtClean="0"/>
              <a:t>Mtg #3</a:t>
            </a:r>
            <a:endParaRPr lang="en-US" b="1" dirty="0"/>
          </a:p>
        </p:txBody>
      </p:sp>
      <p:sp>
        <p:nvSpPr>
          <p:cNvPr id="6" name="Subtitle 5">
            <a:extLst>
              <a:ext uri="{FF2B5EF4-FFF2-40B4-BE49-F238E27FC236}">
                <a16:creationId xmlns="" xmlns:a16="http://schemas.microsoft.com/office/drawing/2014/main" id="{0A2FE8FA-965C-4B5F-866B-C7C63732A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0564" y="4931686"/>
            <a:ext cx="4866440" cy="1292554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Department of Community Services Transportation Division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October 28, 2020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6631022" y="6377616"/>
            <a:ext cx="2057400" cy="365125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5" name="Rectangle 4"/>
          <p:cNvSpPr/>
          <p:nvPr/>
        </p:nvSpPr>
        <p:spPr>
          <a:xfrm>
            <a:off x="6053100" y="3698041"/>
            <a:ext cx="2963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b="1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Attendees join meeting via WebEx link in calendar invite</a:t>
            </a:r>
          </a:p>
          <a:p>
            <a:endParaRPr lang="en-US" b="1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4-transition_rev1.mp4" descr="4-transition_rev1.mp4">
            <a:hlinkClick r:id="" action="ppaction://media"/>
            <a:extLst>
              <a:ext uri="{FF2B5EF4-FFF2-40B4-BE49-F238E27FC236}">
                <a16:creationId xmlns:a16="http://schemas.microsoft.com/office/drawing/2014/main" xmlns="" id="{0B05A7E0-CD4C-BE40-98B1-667F402CEF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4907" y="1134568"/>
            <a:ext cx="9144000" cy="5143500"/>
          </a:xfrm>
          <a:prstGeom prst="rect">
            <a:avLst/>
          </a:prstGeom>
        </p:spPr>
      </p:pic>
      <p:pic>
        <p:nvPicPr>
          <p:cNvPr id="4" name="arch east">
            <a:extLst>
              <a:ext uri="{FF2B5EF4-FFF2-40B4-BE49-F238E27FC236}">
                <a16:creationId xmlns:a16="http://schemas.microsoft.com/office/drawing/2014/main" xmlns="" id="{97F59629-9F2D-0C4C-B3C9-4A83F66BEA0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0" y="1134568"/>
            <a:ext cx="9144000" cy="5143500"/>
          </a:xfrm>
          <a:prstGeom prst="rect">
            <a:avLst/>
          </a:prstGeom>
        </p:spPr>
      </p:pic>
      <p:grpSp>
        <p:nvGrpSpPr>
          <p:cNvPr id="5" name="site labels">
            <a:extLst>
              <a:ext uri="{FF2B5EF4-FFF2-40B4-BE49-F238E27FC236}">
                <a16:creationId xmlns:a16="http://schemas.microsoft.com/office/drawing/2014/main" xmlns="" id="{8A18A71F-391C-9B48-8D0F-F5E5B14A00D6}"/>
              </a:ext>
            </a:extLst>
          </p:cNvPr>
          <p:cNvGrpSpPr/>
          <p:nvPr/>
        </p:nvGrpSpPr>
        <p:grpSpPr>
          <a:xfrm>
            <a:off x="1660978" y="3808854"/>
            <a:ext cx="7479882" cy="2420219"/>
            <a:chOff x="1660978" y="3808854"/>
            <a:chExt cx="7479882" cy="2420219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74A52F5C-A3C1-4E46-92E7-97CA07979B9D}"/>
                </a:ext>
              </a:extLst>
            </p:cNvPr>
            <p:cNvSpPr txBox="1"/>
            <p:nvPr/>
          </p:nvSpPr>
          <p:spPr>
            <a:xfrm>
              <a:off x="1660978" y="4659412"/>
              <a:ext cx="10322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I-5 / I-84</a:t>
              </a: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86973DF5-F85C-9141-9ED2-92908B42EE4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52290" y="4009868"/>
              <a:ext cx="0" cy="67470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xmlns="" id="{FE666726-12C0-494C-9AD2-547188D45716}"/>
                </a:ext>
              </a:extLst>
            </p:cNvPr>
            <p:cNvSpPr txBox="1"/>
            <p:nvPr/>
          </p:nvSpPr>
          <p:spPr>
            <a:xfrm>
              <a:off x="2608951" y="4700880"/>
              <a:ext cx="13967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Union Pacific Railroad</a:t>
              </a:r>
            </a:p>
          </p:txBody>
        </p: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xmlns="" id="{C8E4F445-3EFD-9040-A3FB-2545F5606DF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07320" y="4181880"/>
              <a:ext cx="1" cy="50269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E3335AE0-3EB0-4F41-A673-CBC1CA9B9550}"/>
                </a:ext>
              </a:extLst>
            </p:cNvPr>
            <p:cNvSpPr txBox="1"/>
            <p:nvPr/>
          </p:nvSpPr>
          <p:spPr>
            <a:xfrm>
              <a:off x="6483415" y="4695258"/>
              <a:ext cx="880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3</a:t>
              </a:r>
              <a:r>
                <a:rPr lang="en-US" baseline="30000" dirty="0">
                  <a:solidFill>
                    <a:prstClr val="white"/>
                  </a:solidFill>
                  <a:latin typeface="Calibri" panose="020F0502020204030204"/>
                </a:rPr>
                <a:t>rd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 Ave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xmlns="" id="{7A547535-9C79-5D4F-9EB2-4F350A32B4B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3670" y="4138607"/>
              <a:ext cx="0" cy="64008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50C27C4F-4BE6-9A44-A78E-C32D9FE1E3A2}"/>
                </a:ext>
              </a:extLst>
            </p:cNvPr>
            <p:cNvSpPr txBox="1"/>
            <p:nvPr/>
          </p:nvSpPr>
          <p:spPr>
            <a:xfrm>
              <a:off x="8157823" y="4695258"/>
              <a:ext cx="9830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MLK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xmlns="" id="{C4F58596-B138-9D45-B621-503EB0D6747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649342" y="3808854"/>
              <a:ext cx="0" cy="87572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xmlns="" id="{CF8F6C8F-A8D1-004F-9ED8-CD25B41C2217}"/>
                </a:ext>
              </a:extLst>
            </p:cNvPr>
            <p:cNvSpPr txBox="1"/>
            <p:nvPr/>
          </p:nvSpPr>
          <p:spPr>
            <a:xfrm>
              <a:off x="4647739" y="4695258"/>
              <a:ext cx="88051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2</a:t>
              </a:r>
              <a:r>
                <a:rPr lang="en-US" baseline="30000" dirty="0">
                  <a:solidFill>
                    <a:prstClr val="white"/>
                  </a:solidFill>
                  <a:latin typeface="Calibri" panose="020F0502020204030204"/>
                </a:rPr>
                <a:t>nd </a:t>
              </a: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Ave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xmlns="" id="{58731AC0-39EA-2146-8098-43E24C8CF4B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087994" y="4181880"/>
              <a:ext cx="0" cy="548640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xmlns="" id="{13450D01-3ACF-F142-8F0D-CBFDB64ADA7B}"/>
                </a:ext>
              </a:extLst>
            </p:cNvPr>
            <p:cNvSpPr txBox="1"/>
            <p:nvPr/>
          </p:nvSpPr>
          <p:spPr>
            <a:xfrm>
              <a:off x="4882820" y="5028744"/>
              <a:ext cx="14180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prstClr val="white"/>
                  </a:solidFill>
                  <a:latin typeface="Calibri" panose="020F0502020204030204"/>
                </a:rPr>
                <a:t>Burnside Skatepark</a:t>
              </a:r>
            </a:p>
          </p:txBody>
        </p: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xmlns="" id="{DE00A2A2-DD83-D344-9440-9766300270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69391" y="3820116"/>
              <a:ext cx="0" cy="1235925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0" name="Title 1">
            <a:extLst>
              <a:ext uri="{FF2B5EF4-FFF2-40B4-BE49-F238E27FC236}">
                <a16:creationId xmlns:a16="http://schemas.microsoft.com/office/drawing/2014/main" xmlns="" id="{9531B919-76D5-DA43-8501-AFA1FD24F208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East Approach View: Tied Arch Concept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818585" y="3629523"/>
            <a:ext cx="6711947" cy="834607"/>
            <a:chOff x="818585" y="3629523"/>
            <a:chExt cx="6711947" cy="834607"/>
          </a:xfrm>
        </p:grpSpPr>
        <p:grpSp>
          <p:nvGrpSpPr>
            <p:cNvPr id="47" name="Clearances">
              <a:extLst>
                <a:ext uri="{FF2B5EF4-FFF2-40B4-BE49-F238E27FC236}">
                  <a16:creationId xmlns:a16="http://schemas.microsoft.com/office/drawing/2014/main" xmlns="" id="{6AAE6785-224F-5541-9294-4F1D8EE6AF70}"/>
                </a:ext>
              </a:extLst>
            </p:cNvPr>
            <p:cNvGrpSpPr/>
            <p:nvPr/>
          </p:nvGrpSpPr>
          <p:grpSpPr>
            <a:xfrm>
              <a:off x="818585" y="3629523"/>
              <a:ext cx="6711947" cy="834607"/>
              <a:chOff x="818585" y="3629523"/>
              <a:chExt cx="6711947" cy="834607"/>
            </a:xfrm>
          </p:grpSpPr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D5D46C8B-CFA7-5943-A885-E7E82CF7C08E}"/>
                  </a:ext>
                </a:extLst>
              </p:cNvPr>
              <p:cNvSpPr/>
              <p:nvPr/>
            </p:nvSpPr>
            <p:spPr>
              <a:xfrm>
                <a:off x="1444000" y="3629523"/>
                <a:ext cx="175421" cy="239574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xmlns="" id="{E3748BD5-4D6D-5D42-9860-3720720BCBC4}"/>
                  </a:ext>
                </a:extLst>
              </p:cNvPr>
              <p:cNvSpPr/>
              <p:nvPr/>
            </p:nvSpPr>
            <p:spPr>
              <a:xfrm>
                <a:off x="4941855" y="3727708"/>
                <a:ext cx="307298" cy="184566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432146E-1BAB-E048-A2E1-170732F2F3F3}"/>
                  </a:ext>
                </a:extLst>
              </p:cNvPr>
              <p:cNvSpPr txBox="1"/>
              <p:nvPr/>
            </p:nvSpPr>
            <p:spPr>
              <a:xfrm>
                <a:off x="818585" y="3859012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27’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xmlns="" id="{581AB596-A413-3A4C-906D-0E7A681E1B38}"/>
                  </a:ext>
                </a:extLst>
              </p:cNvPr>
              <p:cNvSpPr txBox="1"/>
              <p:nvPr/>
            </p:nvSpPr>
            <p:spPr>
              <a:xfrm>
                <a:off x="4462517" y="3892989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18’</a:t>
                </a: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xmlns="" id="{1744A600-B4A9-7A4F-816C-D84D82D3F696}"/>
                  </a:ext>
                </a:extLst>
              </p:cNvPr>
              <p:cNvSpPr/>
              <p:nvPr/>
            </p:nvSpPr>
            <p:spPr>
              <a:xfrm>
                <a:off x="1668262" y="3632679"/>
                <a:ext cx="184210" cy="19858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38BCDE92-59DE-FD49-A708-A814023DEEE3}"/>
                  </a:ext>
                </a:extLst>
              </p:cNvPr>
              <p:cNvSpPr txBox="1"/>
              <p:nvPr/>
            </p:nvSpPr>
            <p:spPr>
              <a:xfrm>
                <a:off x="1378263" y="4082766"/>
                <a:ext cx="68816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17.3’</a:t>
                </a: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xmlns="" id="{FA628158-B422-9D47-A98D-2FD68C362B54}"/>
                  </a:ext>
                </a:extLst>
              </p:cNvPr>
              <p:cNvSpPr/>
              <p:nvPr/>
            </p:nvSpPr>
            <p:spPr>
              <a:xfrm>
                <a:off x="1938448" y="3632679"/>
                <a:ext cx="184210" cy="229587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F30BB307-A663-944D-AE33-85545BC63BAF}"/>
                  </a:ext>
                </a:extLst>
              </p:cNvPr>
              <p:cNvSpPr txBox="1"/>
              <p:nvPr/>
            </p:nvSpPr>
            <p:spPr>
              <a:xfrm>
                <a:off x="1724107" y="3859012"/>
                <a:ext cx="609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25’</a:t>
                </a:r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xmlns="" id="{7F3C9F64-2DDD-CD47-8DA8-A0A80DDD4EE0}"/>
                  </a:ext>
                </a:extLst>
              </p:cNvPr>
              <p:cNvSpPr/>
              <p:nvPr/>
            </p:nvSpPr>
            <p:spPr>
              <a:xfrm>
                <a:off x="2173046" y="3642201"/>
                <a:ext cx="184210" cy="213843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F89F0190-343B-F841-9585-1D0550DB9B0F}"/>
                  </a:ext>
                </a:extLst>
              </p:cNvPr>
              <p:cNvSpPr txBox="1"/>
              <p:nvPr/>
            </p:nvSpPr>
            <p:spPr>
              <a:xfrm>
                <a:off x="2069667" y="4094798"/>
                <a:ext cx="5539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24’</a:t>
                </a:r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xmlns="" id="{D91F8B81-E142-4B49-863C-7B7EF95E41A7}"/>
                  </a:ext>
                </a:extLst>
              </p:cNvPr>
              <p:cNvSpPr/>
              <p:nvPr/>
            </p:nvSpPr>
            <p:spPr>
              <a:xfrm>
                <a:off x="2681338" y="3653740"/>
                <a:ext cx="184210" cy="20063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xmlns="" id="{90B20AF7-FA5A-DC4D-907B-C5EE2F2371E5}"/>
                  </a:ext>
                </a:extLst>
              </p:cNvPr>
              <p:cNvSpPr txBox="1"/>
              <p:nvPr/>
            </p:nvSpPr>
            <p:spPr>
              <a:xfrm>
                <a:off x="2393547" y="3859012"/>
                <a:ext cx="7547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17.3’</a:t>
                </a:r>
              </a:p>
            </p:txBody>
          </p: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xmlns="" id="{278F4B1B-7D63-D742-9695-951F505FA99B}"/>
                  </a:ext>
                </a:extLst>
              </p:cNvPr>
              <p:cNvCxnSpPr/>
              <p:nvPr/>
            </p:nvCxnSpPr>
            <p:spPr>
              <a:xfrm flipV="1">
                <a:off x="1751609" y="3869097"/>
                <a:ext cx="0" cy="293829"/>
              </a:xfrm>
              <a:prstGeom prst="straightConnector1">
                <a:avLst/>
              </a:prstGeom>
              <a:ln w="12700">
                <a:solidFill>
                  <a:srgbClr val="FFBF00"/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xmlns="" id="{92175DD5-D0D3-9848-8B10-9674D5BF963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0373" y="3882849"/>
                <a:ext cx="0" cy="286953"/>
              </a:xfrm>
              <a:prstGeom prst="straightConnector1">
                <a:avLst/>
              </a:prstGeom>
              <a:ln w="12700">
                <a:solidFill>
                  <a:srgbClr val="FFBF00"/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xmlns="" id="{BFFF981D-CF5F-2B43-ACCE-A58AA6A8028F}"/>
                  </a:ext>
                </a:extLst>
              </p:cNvPr>
              <p:cNvSpPr/>
              <p:nvPr/>
            </p:nvSpPr>
            <p:spPr>
              <a:xfrm>
                <a:off x="6787382" y="3716556"/>
                <a:ext cx="183572" cy="103560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xmlns="" id="{7E201C01-3724-2D48-B258-A3B8E3A22DBA}"/>
                  </a:ext>
                </a:extLst>
              </p:cNvPr>
              <p:cNvSpPr txBox="1"/>
              <p:nvPr/>
            </p:nvSpPr>
            <p:spPr>
              <a:xfrm>
                <a:off x="6224410" y="3820565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13.7’</a:t>
                </a:r>
              </a:p>
            </p:txBody>
          </p:sp>
        </p:grp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xmlns="" id="{00E1B92E-B18C-DD40-95A4-2520522B7AC2}"/>
                </a:ext>
              </a:extLst>
            </p:cNvPr>
            <p:cNvSpPr/>
            <p:nvPr/>
          </p:nvSpPr>
          <p:spPr>
            <a:xfrm>
              <a:off x="3226485" y="3653739"/>
              <a:ext cx="363156" cy="239249"/>
            </a:xfrm>
            <a:prstGeom prst="rect">
              <a:avLst/>
            </a:prstGeom>
            <a:solidFill>
              <a:srgbClr val="FFC000">
                <a:alpha val="49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xmlns="" id="{440D5215-9D76-6B42-8DCD-5E1479CFD1F1}"/>
                </a:ext>
              </a:extLst>
            </p:cNvPr>
            <p:cNvSpPr txBox="1"/>
            <p:nvPr/>
          </p:nvSpPr>
          <p:spPr>
            <a:xfrm>
              <a:off x="2976711" y="3912045"/>
              <a:ext cx="754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C000"/>
                  </a:solidFill>
                  <a:latin typeface="Calibri" panose="020F0502020204030204"/>
                </a:rPr>
                <a:t>23.5’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08000" y="3870302"/>
            <a:ext cx="9823621" cy="2398307"/>
            <a:chOff x="-108000" y="3870302"/>
            <a:chExt cx="9823621" cy="2398307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xmlns="" id="{CDFE384B-5BF2-CD46-B663-691C00490F47}"/>
                </a:ext>
              </a:extLst>
            </p:cNvPr>
            <p:cNvGrpSpPr/>
            <p:nvPr/>
          </p:nvGrpSpPr>
          <p:grpSpPr>
            <a:xfrm>
              <a:off x="-108000" y="3870302"/>
              <a:ext cx="9823621" cy="2398307"/>
              <a:chOff x="-108000" y="3870302"/>
              <a:chExt cx="9823621" cy="239830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-108000" y="3870302"/>
                <a:ext cx="6718553" cy="2306670"/>
                <a:chOff x="-1198246" y="5381368"/>
                <a:chExt cx="6718553" cy="2306670"/>
              </a:xfrm>
            </p:grpSpPr>
            <p:sp>
              <p:nvSpPr>
                <p:cNvPr id="72" name="Rectangle 71">
                  <a:extLst>
                    <a:ext uri="{FF2B5EF4-FFF2-40B4-BE49-F238E27FC236}">
                      <a16:creationId xmlns:a16="http://schemas.microsoft.com/office/drawing/2014/main" xmlns="" id="{7B72C307-7CB8-8644-94A1-3CCCCD80B16F}"/>
                    </a:ext>
                  </a:extLst>
                </p:cNvPr>
                <p:cNvSpPr/>
                <p:nvPr/>
              </p:nvSpPr>
              <p:spPr>
                <a:xfrm>
                  <a:off x="5035109" y="5423340"/>
                  <a:ext cx="485198" cy="1811158"/>
                </a:xfrm>
                <a:prstGeom prst="rect">
                  <a:avLst/>
                </a:prstGeom>
                <a:solidFill>
                  <a:srgbClr val="00B0F0">
                    <a:alpha val="36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eaLnBrk="1" fontAlgn="auto" hangingPunct="1">
                    <a:spcBef>
                      <a:spcPts val="0"/>
                    </a:spcBef>
                    <a:spcAft>
                      <a:spcPts val="0"/>
                    </a:spcAft>
                  </a:pPr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grpSp>
              <p:nvGrpSpPr>
                <p:cNvPr id="53" name="GHZ">
                  <a:extLst>
                    <a:ext uri="{FF2B5EF4-FFF2-40B4-BE49-F238E27FC236}">
                      <a16:creationId xmlns:a16="http://schemas.microsoft.com/office/drawing/2014/main" xmlns="" id="{5D75D2BD-E158-5844-9BFD-D34BE6F14059}"/>
                    </a:ext>
                  </a:extLst>
                </p:cNvPr>
                <p:cNvGrpSpPr/>
                <p:nvPr/>
              </p:nvGrpSpPr>
              <p:grpSpPr>
                <a:xfrm>
                  <a:off x="-1198246" y="5381368"/>
                  <a:ext cx="5295568" cy="2306670"/>
                  <a:chOff x="-1198246" y="5381368"/>
                  <a:chExt cx="5295568" cy="2306670"/>
                </a:xfrm>
              </p:grpSpPr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xmlns="" id="{1A465CFE-875D-7946-8CD1-73D780B285CD}"/>
                      </a:ext>
                    </a:extLst>
                  </p:cNvPr>
                  <p:cNvSpPr/>
                  <p:nvPr/>
                </p:nvSpPr>
                <p:spPr>
                  <a:xfrm>
                    <a:off x="-1198246" y="5381368"/>
                    <a:ext cx="5295568" cy="2108283"/>
                  </a:xfrm>
                  <a:custGeom>
                    <a:avLst/>
                    <a:gdLst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818984 w 5295568"/>
                      <a:gd name="connsiteY3" fmla="*/ 54068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431235 w 5295568"/>
                      <a:gd name="connsiteY6" fmla="*/ 111319 h 2274073"/>
                      <a:gd name="connsiteX7" fmla="*/ 1439186 w 5295568"/>
                      <a:gd name="connsiteY7" fmla="*/ 23854 h 2274073"/>
                      <a:gd name="connsiteX8" fmla="*/ 1494845 w 5295568"/>
                      <a:gd name="connsiteY8" fmla="*/ 79513 h 2274073"/>
                      <a:gd name="connsiteX9" fmla="*/ 1717481 w 5295568"/>
                      <a:gd name="connsiteY9" fmla="*/ 71562 h 2274073"/>
                      <a:gd name="connsiteX10" fmla="*/ 1725433 w 5295568"/>
                      <a:gd name="connsiteY10" fmla="*/ 47708 h 2274073"/>
                      <a:gd name="connsiteX11" fmla="*/ 1924215 w 5295568"/>
                      <a:gd name="connsiteY11" fmla="*/ 39757 h 2274073"/>
                      <a:gd name="connsiteX12" fmla="*/ 1979875 w 5295568"/>
                      <a:gd name="connsiteY12" fmla="*/ 0 h 2274073"/>
                      <a:gd name="connsiteX13" fmla="*/ 1987826 w 5295568"/>
                      <a:gd name="connsiteY13" fmla="*/ 39757 h 2274073"/>
                      <a:gd name="connsiteX14" fmla="*/ 2441050 w 5295568"/>
                      <a:gd name="connsiteY14" fmla="*/ 39757 h 2274073"/>
                      <a:gd name="connsiteX15" fmla="*/ 2504661 w 5295568"/>
                      <a:gd name="connsiteY15" fmla="*/ 7952 h 2274073"/>
                      <a:gd name="connsiteX16" fmla="*/ 2735248 w 5295568"/>
                      <a:gd name="connsiteY16" fmla="*/ 7952 h 2274073"/>
                      <a:gd name="connsiteX17" fmla="*/ 2703443 w 5295568"/>
                      <a:gd name="connsiteY17" fmla="*/ 71562 h 2274073"/>
                      <a:gd name="connsiteX18" fmla="*/ 2981739 w 5295568"/>
                      <a:gd name="connsiteY18" fmla="*/ 79513 h 2274073"/>
                      <a:gd name="connsiteX19" fmla="*/ 3013544 w 5295568"/>
                      <a:gd name="connsiteY19" fmla="*/ 47708 h 2274073"/>
                      <a:gd name="connsiteX20" fmla="*/ 5208104 w 5295568"/>
                      <a:gd name="connsiteY20" fmla="*/ 15903 h 2274073"/>
                      <a:gd name="connsiteX21" fmla="*/ 5295568 w 5295568"/>
                      <a:gd name="connsiteY21" fmla="*/ 23854 h 2274073"/>
                      <a:gd name="connsiteX22" fmla="*/ 5176299 w 5295568"/>
                      <a:gd name="connsiteY22" fmla="*/ 508884 h 2274073"/>
                      <a:gd name="connsiteX23" fmla="*/ 4731026 w 5295568"/>
                      <a:gd name="connsiteY23" fmla="*/ 1073427 h 2274073"/>
                      <a:gd name="connsiteX24" fmla="*/ 4031311 w 5295568"/>
                      <a:gd name="connsiteY24" fmla="*/ 1534602 h 2274073"/>
                      <a:gd name="connsiteX25" fmla="*/ 3267986 w 5295568"/>
                      <a:gd name="connsiteY25" fmla="*/ 1582310 h 2274073"/>
                      <a:gd name="connsiteX26" fmla="*/ 2345635 w 5295568"/>
                      <a:gd name="connsiteY26" fmla="*/ 1948070 h 2274073"/>
                      <a:gd name="connsiteX27" fmla="*/ 1296062 w 5295568"/>
                      <a:gd name="connsiteY27" fmla="*/ 1884460 h 2274073"/>
                      <a:gd name="connsiteX28" fmla="*/ 659958 w 5295568"/>
                      <a:gd name="connsiteY28" fmla="*/ 2186609 h 2274073"/>
                      <a:gd name="connsiteX29" fmla="*/ 103367 w 5295568"/>
                      <a:gd name="connsiteY29" fmla="*/ 2274073 h 2274073"/>
                      <a:gd name="connsiteX30" fmla="*/ 0 w 5295568"/>
                      <a:gd name="connsiteY30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431235 w 5295568"/>
                      <a:gd name="connsiteY6" fmla="*/ 111319 h 2274073"/>
                      <a:gd name="connsiteX7" fmla="*/ 1439186 w 5295568"/>
                      <a:gd name="connsiteY7" fmla="*/ 23854 h 2274073"/>
                      <a:gd name="connsiteX8" fmla="*/ 1494845 w 5295568"/>
                      <a:gd name="connsiteY8" fmla="*/ 79513 h 2274073"/>
                      <a:gd name="connsiteX9" fmla="*/ 1717481 w 5295568"/>
                      <a:gd name="connsiteY9" fmla="*/ 71562 h 2274073"/>
                      <a:gd name="connsiteX10" fmla="*/ 1725433 w 5295568"/>
                      <a:gd name="connsiteY10" fmla="*/ 47708 h 2274073"/>
                      <a:gd name="connsiteX11" fmla="*/ 1924215 w 5295568"/>
                      <a:gd name="connsiteY11" fmla="*/ 39757 h 2274073"/>
                      <a:gd name="connsiteX12" fmla="*/ 1979875 w 5295568"/>
                      <a:gd name="connsiteY12" fmla="*/ 0 h 2274073"/>
                      <a:gd name="connsiteX13" fmla="*/ 1987826 w 5295568"/>
                      <a:gd name="connsiteY13" fmla="*/ 39757 h 2274073"/>
                      <a:gd name="connsiteX14" fmla="*/ 2441050 w 5295568"/>
                      <a:gd name="connsiteY14" fmla="*/ 39757 h 2274073"/>
                      <a:gd name="connsiteX15" fmla="*/ 2504661 w 5295568"/>
                      <a:gd name="connsiteY15" fmla="*/ 7952 h 2274073"/>
                      <a:gd name="connsiteX16" fmla="*/ 2735248 w 5295568"/>
                      <a:gd name="connsiteY16" fmla="*/ 7952 h 2274073"/>
                      <a:gd name="connsiteX17" fmla="*/ 2703443 w 5295568"/>
                      <a:gd name="connsiteY17" fmla="*/ 71562 h 2274073"/>
                      <a:gd name="connsiteX18" fmla="*/ 2981739 w 5295568"/>
                      <a:gd name="connsiteY18" fmla="*/ 79513 h 2274073"/>
                      <a:gd name="connsiteX19" fmla="*/ 3013544 w 5295568"/>
                      <a:gd name="connsiteY19" fmla="*/ 47708 h 2274073"/>
                      <a:gd name="connsiteX20" fmla="*/ 5208104 w 5295568"/>
                      <a:gd name="connsiteY20" fmla="*/ 15903 h 2274073"/>
                      <a:gd name="connsiteX21" fmla="*/ 5295568 w 5295568"/>
                      <a:gd name="connsiteY21" fmla="*/ 23854 h 2274073"/>
                      <a:gd name="connsiteX22" fmla="*/ 5176299 w 5295568"/>
                      <a:gd name="connsiteY22" fmla="*/ 508884 h 2274073"/>
                      <a:gd name="connsiteX23" fmla="*/ 4731026 w 5295568"/>
                      <a:gd name="connsiteY23" fmla="*/ 1073427 h 2274073"/>
                      <a:gd name="connsiteX24" fmla="*/ 4031311 w 5295568"/>
                      <a:gd name="connsiteY24" fmla="*/ 1534602 h 2274073"/>
                      <a:gd name="connsiteX25" fmla="*/ 3267986 w 5295568"/>
                      <a:gd name="connsiteY25" fmla="*/ 1582310 h 2274073"/>
                      <a:gd name="connsiteX26" fmla="*/ 2345635 w 5295568"/>
                      <a:gd name="connsiteY26" fmla="*/ 1948070 h 2274073"/>
                      <a:gd name="connsiteX27" fmla="*/ 1296062 w 5295568"/>
                      <a:gd name="connsiteY27" fmla="*/ 1884460 h 2274073"/>
                      <a:gd name="connsiteX28" fmla="*/ 659958 w 5295568"/>
                      <a:gd name="connsiteY28" fmla="*/ 2186609 h 2274073"/>
                      <a:gd name="connsiteX29" fmla="*/ 103367 w 5295568"/>
                      <a:gd name="connsiteY29" fmla="*/ 2274073 h 2274073"/>
                      <a:gd name="connsiteX30" fmla="*/ 0 w 5295568"/>
                      <a:gd name="connsiteY30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431235 w 5295568"/>
                      <a:gd name="connsiteY6" fmla="*/ 114809 h 2274073"/>
                      <a:gd name="connsiteX7" fmla="*/ 1439186 w 5295568"/>
                      <a:gd name="connsiteY7" fmla="*/ 23854 h 2274073"/>
                      <a:gd name="connsiteX8" fmla="*/ 1494845 w 5295568"/>
                      <a:gd name="connsiteY8" fmla="*/ 79513 h 2274073"/>
                      <a:gd name="connsiteX9" fmla="*/ 1717481 w 5295568"/>
                      <a:gd name="connsiteY9" fmla="*/ 71562 h 2274073"/>
                      <a:gd name="connsiteX10" fmla="*/ 1725433 w 5295568"/>
                      <a:gd name="connsiteY10" fmla="*/ 47708 h 2274073"/>
                      <a:gd name="connsiteX11" fmla="*/ 1924215 w 5295568"/>
                      <a:gd name="connsiteY11" fmla="*/ 39757 h 2274073"/>
                      <a:gd name="connsiteX12" fmla="*/ 1979875 w 5295568"/>
                      <a:gd name="connsiteY12" fmla="*/ 0 h 2274073"/>
                      <a:gd name="connsiteX13" fmla="*/ 1987826 w 5295568"/>
                      <a:gd name="connsiteY13" fmla="*/ 39757 h 2274073"/>
                      <a:gd name="connsiteX14" fmla="*/ 2441050 w 5295568"/>
                      <a:gd name="connsiteY14" fmla="*/ 39757 h 2274073"/>
                      <a:gd name="connsiteX15" fmla="*/ 2504661 w 5295568"/>
                      <a:gd name="connsiteY15" fmla="*/ 7952 h 2274073"/>
                      <a:gd name="connsiteX16" fmla="*/ 2735248 w 5295568"/>
                      <a:gd name="connsiteY16" fmla="*/ 7952 h 2274073"/>
                      <a:gd name="connsiteX17" fmla="*/ 2703443 w 5295568"/>
                      <a:gd name="connsiteY17" fmla="*/ 71562 h 2274073"/>
                      <a:gd name="connsiteX18" fmla="*/ 2981739 w 5295568"/>
                      <a:gd name="connsiteY18" fmla="*/ 79513 h 2274073"/>
                      <a:gd name="connsiteX19" fmla="*/ 3013544 w 5295568"/>
                      <a:gd name="connsiteY19" fmla="*/ 47708 h 2274073"/>
                      <a:gd name="connsiteX20" fmla="*/ 5208104 w 5295568"/>
                      <a:gd name="connsiteY20" fmla="*/ 15903 h 2274073"/>
                      <a:gd name="connsiteX21" fmla="*/ 5295568 w 5295568"/>
                      <a:gd name="connsiteY21" fmla="*/ 23854 h 2274073"/>
                      <a:gd name="connsiteX22" fmla="*/ 5176299 w 5295568"/>
                      <a:gd name="connsiteY22" fmla="*/ 508884 h 2274073"/>
                      <a:gd name="connsiteX23" fmla="*/ 4731026 w 5295568"/>
                      <a:gd name="connsiteY23" fmla="*/ 1073427 h 2274073"/>
                      <a:gd name="connsiteX24" fmla="*/ 4031311 w 5295568"/>
                      <a:gd name="connsiteY24" fmla="*/ 1534602 h 2274073"/>
                      <a:gd name="connsiteX25" fmla="*/ 3267986 w 5295568"/>
                      <a:gd name="connsiteY25" fmla="*/ 1582310 h 2274073"/>
                      <a:gd name="connsiteX26" fmla="*/ 2345635 w 5295568"/>
                      <a:gd name="connsiteY26" fmla="*/ 1948070 h 2274073"/>
                      <a:gd name="connsiteX27" fmla="*/ 1296062 w 5295568"/>
                      <a:gd name="connsiteY27" fmla="*/ 1884460 h 2274073"/>
                      <a:gd name="connsiteX28" fmla="*/ 659958 w 5295568"/>
                      <a:gd name="connsiteY28" fmla="*/ 2186609 h 2274073"/>
                      <a:gd name="connsiteX29" fmla="*/ 103367 w 5295568"/>
                      <a:gd name="connsiteY29" fmla="*/ 2274073 h 2274073"/>
                      <a:gd name="connsiteX30" fmla="*/ 0 w 5295568"/>
                      <a:gd name="connsiteY30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357275 w 5295568"/>
                      <a:gd name="connsiteY6" fmla="*/ 92047 h 2274073"/>
                      <a:gd name="connsiteX7" fmla="*/ 1431235 w 5295568"/>
                      <a:gd name="connsiteY7" fmla="*/ 114809 h 2274073"/>
                      <a:gd name="connsiteX8" fmla="*/ 1439186 w 5295568"/>
                      <a:gd name="connsiteY8" fmla="*/ 23854 h 2274073"/>
                      <a:gd name="connsiteX9" fmla="*/ 1494845 w 5295568"/>
                      <a:gd name="connsiteY9" fmla="*/ 79513 h 2274073"/>
                      <a:gd name="connsiteX10" fmla="*/ 1717481 w 5295568"/>
                      <a:gd name="connsiteY10" fmla="*/ 71562 h 2274073"/>
                      <a:gd name="connsiteX11" fmla="*/ 1725433 w 5295568"/>
                      <a:gd name="connsiteY11" fmla="*/ 47708 h 2274073"/>
                      <a:gd name="connsiteX12" fmla="*/ 1924215 w 5295568"/>
                      <a:gd name="connsiteY12" fmla="*/ 39757 h 2274073"/>
                      <a:gd name="connsiteX13" fmla="*/ 1979875 w 5295568"/>
                      <a:gd name="connsiteY13" fmla="*/ 0 h 2274073"/>
                      <a:gd name="connsiteX14" fmla="*/ 1987826 w 5295568"/>
                      <a:gd name="connsiteY14" fmla="*/ 39757 h 2274073"/>
                      <a:gd name="connsiteX15" fmla="*/ 2441050 w 5295568"/>
                      <a:gd name="connsiteY15" fmla="*/ 39757 h 2274073"/>
                      <a:gd name="connsiteX16" fmla="*/ 2504661 w 5295568"/>
                      <a:gd name="connsiteY16" fmla="*/ 7952 h 2274073"/>
                      <a:gd name="connsiteX17" fmla="*/ 2735248 w 5295568"/>
                      <a:gd name="connsiteY17" fmla="*/ 7952 h 2274073"/>
                      <a:gd name="connsiteX18" fmla="*/ 2703443 w 5295568"/>
                      <a:gd name="connsiteY18" fmla="*/ 71562 h 2274073"/>
                      <a:gd name="connsiteX19" fmla="*/ 2981739 w 5295568"/>
                      <a:gd name="connsiteY19" fmla="*/ 79513 h 2274073"/>
                      <a:gd name="connsiteX20" fmla="*/ 3013544 w 5295568"/>
                      <a:gd name="connsiteY20" fmla="*/ 47708 h 2274073"/>
                      <a:gd name="connsiteX21" fmla="*/ 5208104 w 5295568"/>
                      <a:gd name="connsiteY21" fmla="*/ 15903 h 2274073"/>
                      <a:gd name="connsiteX22" fmla="*/ 5295568 w 5295568"/>
                      <a:gd name="connsiteY22" fmla="*/ 23854 h 2274073"/>
                      <a:gd name="connsiteX23" fmla="*/ 5176299 w 5295568"/>
                      <a:gd name="connsiteY23" fmla="*/ 508884 h 2274073"/>
                      <a:gd name="connsiteX24" fmla="*/ 4731026 w 5295568"/>
                      <a:gd name="connsiteY24" fmla="*/ 1073427 h 2274073"/>
                      <a:gd name="connsiteX25" fmla="*/ 4031311 w 5295568"/>
                      <a:gd name="connsiteY25" fmla="*/ 1534602 h 2274073"/>
                      <a:gd name="connsiteX26" fmla="*/ 3267986 w 5295568"/>
                      <a:gd name="connsiteY26" fmla="*/ 1582310 h 2274073"/>
                      <a:gd name="connsiteX27" fmla="*/ 2345635 w 5295568"/>
                      <a:gd name="connsiteY27" fmla="*/ 1948070 h 2274073"/>
                      <a:gd name="connsiteX28" fmla="*/ 1296062 w 5295568"/>
                      <a:gd name="connsiteY28" fmla="*/ 1884460 h 2274073"/>
                      <a:gd name="connsiteX29" fmla="*/ 659958 w 5295568"/>
                      <a:gd name="connsiteY29" fmla="*/ 2186609 h 2274073"/>
                      <a:gd name="connsiteX30" fmla="*/ 103367 w 5295568"/>
                      <a:gd name="connsiteY30" fmla="*/ 2274073 h 2274073"/>
                      <a:gd name="connsiteX31" fmla="*/ 0 w 5295568"/>
                      <a:gd name="connsiteY31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357275 w 5295568"/>
                      <a:gd name="connsiteY6" fmla="*/ 92047 h 2274073"/>
                      <a:gd name="connsiteX7" fmla="*/ 1438215 w 5295568"/>
                      <a:gd name="connsiteY7" fmla="*/ 97359 h 2274073"/>
                      <a:gd name="connsiteX8" fmla="*/ 1439186 w 5295568"/>
                      <a:gd name="connsiteY8" fmla="*/ 23854 h 2274073"/>
                      <a:gd name="connsiteX9" fmla="*/ 1494845 w 5295568"/>
                      <a:gd name="connsiteY9" fmla="*/ 79513 h 2274073"/>
                      <a:gd name="connsiteX10" fmla="*/ 1717481 w 5295568"/>
                      <a:gd name="connsiteY10" fmla="*/ 71562 h 2274073"/>
                      <a:gd name="connsiteX11" fmla="*/ 1725433 w 5295568"/>
                      <a:gd name="connsiteY11" fmla="*/ 47708 h 2274073"/>
                      <a:gd name="connsiteX12" fmla="*/ 1924215 w 5295568"/>
                      <a:gd name="connsiteY12" fmla="*/ 39757 h 2274073"/>
                      <a:gd name="connsiteX13" fmla="*/ 1979875 w 5295568"/>
                      <a:gd name="connsiteY13" fmla="*/ 0 h 2274073"/>
                      <a:gd name="connsiteX14" fmla="*/ 1987826 w 5295568"/>
                      <a:gd name="connsiteY14" fmla="*/ 39757 h 2274073"/>
                      <a:gd name="connsiteX15" fmla="*/ 2441050 w 5295568"/>
                      <a:gd name="connsiteY15" fmla="*/ 39757 h 2274073"/>
                      <a:gd name="connsiteX16" fmla="*/ 2504661 w 5295568"/>
                      <a:gd name="connsiteY16" fmla="*/ 7952 h 2274073"/>
                      <a:gd name="connsiteX17" fmla="*/ 2735248 w 5295568"/>
                      <a:gd name="connsiteY17" fmla="*/ 7952 h 2274073"/>
                      <a:gd name="connsiteX18" fmla="*/ 2703443 w 5295568"/>
                      <a:gd name="connsiteY18" fmla="*/ 71562 h 2274073"/>
                      <a:gd name="connsiteX19" fmla="*/ 2981739 w 5295568"/>
                      <a:gd name="connsiteY19" fmla="*/ 79513 h 2274073"/>
                      <a:gd name="connsiteX20" fmla="*/ 3013544 w 5295568"/>
                      <a:gd name="connsiteY20" fmla="*/ 47708 h 2274073"/>
                      <a:gd name="connsiteX21" fmla="*/ 5208104 w 5295568"/>
                      <a:gd name="connsiteY21" fmla="*/ 15903 h 2274073"/>
                      <a:gd name="connsiteX22" fmla="*/ 5295568 w 5295568"/>
                      <a:gd name="connsiteY22" fmla="*/ 23854 h 2274073"/>
                      <a:gd name="connsiteX23" fmla="*/ 5176299 w 5295568"/>
                      <a:gd name="connsiteY23" fmla="*/ 508884 h 2274073"/>
                      <a:gd name="connsiteX24" fmla="*/ 4731026 w 5295568"/>
                      <a:gd name="connsiteY24" fmla="*/ 1073427 h 2274073"/>
                      <a:gd name="connsiteX25" fmla="*/ 4031311 w 5295568"/>
                      <a:gd name="connsiteY25" fmla="*/ 1534602 h 2274073"/>
                      <a:gd name="connsiteX26" fmla="*/ 3267986 w 5295568"/>
                      <a:gd name="connsiteY26" fmla="*/ 1582310 h 2274073"/>
                      <a:gd name="connsiteX27" fmla="*/ 2345635 w 5295568"/>
                      <a:gd name="connsiteY27" fmla="*/ 1948070 h 2274073"/>
                      <a:gd name="connsiteX28" fmla="*/ 1296062 w 5295568"/>
                      <a:gd name="connsiteY28" fmla="*/ 1884460 h 2274073"/>
                      <a:gd name="connsiteX29" fmla="*/ 659958 w 5295568"/>
                      <a:gd name="connsiteY29" fmla="*/ 2186609 h 2274073"/>
                      <a:gd name="connsiteX30" fmla="*/ 103367 w 5295568"/>
                      <a:gd name="connsiteY30" fmla="*/ 2274073 h 2274073"/>
                      <a:gd name="connsiteX31" fmla="*/ 0 w 5295568"/>
                      <a:gd name="connsiteY31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357275 w 5295568"/>
                      <a:gd name="connsiteY6" fmla="*/ 92047 h 2274073"/>
                      <a:gd name="connsiteX7" fmla="*/ 1438215 w 5295568"/>
                      <a:gd name="connsiteY7" fmla="*/ 97359 h 2274073"/>
                      <a:gd name="connsiteX8" fmla="*/ 1439186 w 5295568"/>
                      <a:gd name="connsiteY8" fmla="*/ 23854 h 2274073"/>
                      <a:gd name="connsiteX9" fmla="*/ 1494845 w 5295568"/>
                      <a:gd name="connsiteY9" fmla="*/ 79513 h 2274073"/>
                      <a:gd name="connsiteX10" fmla="*/ 1717481 w 5295568"/>
                      <a:gd name="connsiteY10" fmla="*/ 71562 h 2274073"/>
                      <a:gd name="connsiteX11" fmla="*/ 1669592 w 5295568"/>
                      <a:gd name="connsiteY11" fmla="*/ 40728 h 2274073"/>
                      <a:gd name="connsiteX12" fmla="*/ 1924215 w 5295568"/>
                      <a:gd name="connsiteY12" fmla="*/ 39757 h 2274073"/>
                      <a:gd name="connsiteX13" fmla="*/ 1979875 w 5295568"/>
                      <a:gd name="connsiteY13" fmla="*/ 0 h 2274073"/>
                      <a:gd name="connsiteX14" fmla="*/ 1987826 w 5295568"/>
                      <a:gd name="connsiteY14" fmla="*/ 39757 h 2274073"/>
                      <a:gd name="connsiteX15" fmla="*/ 2441050 w 5295568"/>
                      <a:gd name="connsiteY15" fmla="*/ 39757 h 2274073"/>
                      <a:gd name="connsiteX16" fmla="*/ 2504661 w 5295568"/>
                      <a:gd name="connsiteY16" fmla="*/ 7952 h 2274073"/>
                      <a:gd name="connsiteX17" fmla="*/ 2735248 w 5295568"/>
                      <a:gd name="connsiteY17" fmla="*/ 7952 h 2274073"/>
                      <a:gd name="connsiteX18" fmla="*/ 2703443 w 5295568"/>
                      <a:gd name="connsiteY18" fmla="*/ 71562 h 2274073"/>
                      <a:gd name="connsiteX19" fmla="*/ 2981739 w 5295568"/>
                      <a:gd name="connsiteY19" fmla="*/ 79513 h 2274073"/>
                      <a:gd name="connsiteX20" fmla="*/ 3013544 w 5295568"/>
                      <a:gd name="connsiteY20" fmla="*/ 47708 h 2274073"/>
                      <a:gd name="connsiteX21" fmla="*/ 5208104 w 5295568"/>
                      <a:gd name="connsiteY21" fmla="*/ 15903 h 2274073"/>
                      <a:gd name="connsiteX22" fmla="*/ 5295568 w 5295568"/>
                      <a:gd name="connsiteY22" fmla="*/ 23854 h 2274073"/>
                      <a:gd name="connsiteX23" fmla="*/ 5176299 w 5295568"/>
                      <a:gd name="connsiteY23" fmla="*/ 508884 h 2274073"/>
                      <a:gd name="connsiteX24" fmla="*/ 4731026 w 5295568"/>
                      <a:gd name="connsiteY24" fmla="*/ 1073427 h 2274073"/>
                      <a:gd name="connsiteX25" fmla="*/ 4031311 w 5295568"/>
                      <a:gd name="connsiteY25" fmla="*/ 1534602 h 2274073"/>
                      <a:gd name="connsiteX26" fmla="*/ 3267986 w 5295568"/>
                      <a:gd name="connsiteY26" fmla="*/ 1582310 h 2274073"/>
                      <a:gd name="connsiteX27" fmla="*/ 2345635 w 5295568"/>
                      <a:gd name="connsiteY27" fmla="*/ 1948070 h 2274073"/>
                      <a:gd name="connsiteX28" fmla="*/ 1296062 w 5295568"/>
                      <a:gd name="connsiteY28" fmla="*/ 1884460 h 2274073"/>
                      <a:gd name="connsiteX29" fmla="*/ 659958 w 5295568"/>
                      <a:gd name="connsiteY29" fmla="*/ 2186609 h 2274073"/>
                      <a:gd name="connsiteX30" fmla="*/ 103367 w 5295568"/>
                      <a:gd name="connsiteY30" fmla="*/ 2274073 h 2274073"/>
                      <a:gd name="connsiteX31" fmla="*/ 0 w 5295568"/>
                      <a:gd name="connsiteY31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357275 w 5295568"/>
                      <a:gd name="connsiteY6" fmla="*/ 92047 h 2274073"/>
                      <a:gd name="connsiteX7" fmla="*/ 1438215 w 5295568"/>
                      <a:gd name="connsiteY7" fmla="*/ 97359 h 2274073"/>
                      <a:gd name="connsiteX8" fmla="*/ 1439186 w 5295568"/>
                      <a:gd name="connsiteY8" fmla="*/ 23854 h 2274073"/>
                      <a:gd name="connsiteX9" fmla="*/ 1494845 w 5295568"/>
                      <a:gd name="connsiteY9" fmla="*/ 79513 h 2274073"/>
                      <a:gd name="connsiteX10" fmla="*/ 1584859 w 5295568"/>
                      <a:gd name="connsiteY10" fmla="*/ 68072 h 2274073"/>
                      <a:gd name="connsiteX11" fmla="*/ 1669592 w 5295568"/>
                      <a:gd name="connsiteY11" fmla="*/ 40728 h 2274073"/>
                      <a:gd name="connsiteX12" fmla="*/ 1924215 w 5295568"/>
                      <a:gd name="connsiteY12" fmla="*/ 39757 h 2274073"/>
                      <a:gd name="connsiteX13" fmla="*/ 1979875 w 5295568"/>
                      <a:gd name="connsiteY13" fmla="*/ 0 h 2274073"/>
                      <a:gd name="connsiteX14" fmla="*/ 1987826 w 5295568"/>
                      <a:gd name="connsiteY14" fmla="*/ 39757 h 2274073"/>
                      <a:gd name="connsiteX15" fmla="*/ 2441050 w 5295568"/>
                      <a:gd name="connsiteY15" fmla="*/ 39757 h 2274073"/>
                      <a:gd name="connsiteX16" fmla="*/ 2504661 w 5295568"/>
                      <a:gd name="connsiteY16" fmla="*/ 7952 h 2274073"/>
                      <a:gd name="connsiteX17" fmla="*/ 2735248 w 5295568"/>
                      <a:gd name="connsiteY17" fmla="*/ 7952 h 2274073"/>
                      <a:gd name="connsiteX18" fmla="*/ 2703443 w 5295568"/>
                      <a:gd name="connsiteY18" fmla="*/ 71562 h 2274073"/>
                      <a:gd name="connsiteX19" fmla="*/ 2981739 w 5295568"/>
                      <a:gd name="connsiteY19" fmla="*/ 79513 h 2274073"/>
                      <a:gd name="connsiteX20" fmla="*/ 3013544 w 5295568"/>
                      <a:gd name="connsiteY20" fmla="*/ 47708 h 2274073"/>
                      <a:gd name="connsiteX21" fmla="*/ 5208104 w 5295568"/>
                      <a:gd name="connsiteY21" fmla="*/ 15903 h 2274073"/>
                      <a:gd name="connsiteX22" fmla="*/ 5295568 w 5295568"/>
                      <a:gd name="connsiteY22" fmla="*/ 23854 h 2274073"/>
                      <a:gd name="connsiteX23" fmla="*/ 5176299 w 5295568"/>
                      <a:gd name="connsiteY23" fmla="*/ 508884 h 2274073"/>
                      <a:gd name="connsiteX24" fmla="*/ 4731026 w 5295568"/>
                      <a:gd name="connsiteY24" fmla="*/ 1073427 h 2274073"/>
                      <a:gd name="connsiteX25" fmla="*/ 4031311 w 5295568"/>
                      <a:gd name="connsiteY25" fmla="*/ 1534602 h 2274073"/>
                      <a:gd name="connsiteX26" fmla="*/ 3267986 w 5295568"/>
                      <a:gd name="connsiteY26" fmla="*/ 1582310 h 2274073"/>
                      <a:gd name="connsiteX27" fmla="*/ 2345635 w 5295568"/>
                      <a:gd name="connsiteY27" fmla="*/ 1948070 h 2274073"/>
                      <a:gd name="connsiteX28" fmla="*/ 1296062 w 5295568"/>
                      <a:gd name="connsiteY28" fmla="*/ 1884460 h 2274073"/>
                      <a:gd name="connsiteX29" fmla="*/ 659958 w 5295568"/>
                      <a:gd name="connsiteY29" fmla="*/ 2186609 h 2274073"/>
                      <a:gd name="connsiteX30" fmla="*/ 103367 w 5295568"/>
                      <a:gd name="connsiteY30" fmla="*/ 2274073 h 2274073"/>
                      <a:gd name="connsiteX31" fmla="*/ 0 w 5295568"/>
                      <a:gd name="connsiteY31" fmla="*/ 588397 h 2274073"/>
                      <a:gd name="connsiteX0" fmla="*/ 0 w 5295568"/>
                      <a:gd name="connsiteY0" fmla="*/ 588397 h 2274073"/>
                      <a:gd name="connsiteX1" fmla="*/ 262393 w 5295568"/>
                      <a:gd name="connsiteY1" fmla="*/ 556592 h 2274073"/>
                      <a:gd name="connsiteX2" fmla="*/ 532737 w 5295568"/>
                      <a:gd name="connsiteY2" fmla="*/ 548640 h 2274073"/>
                      <a:gd name="connsiteX3" fmla="*/ 791064 w 5295568"/>
                      <a:gd name="connsiteY3" fmla="*/ 509279 h 2274073"/>
                      <a:gd name="connsiteX4" fmla="*/ 1311965 w 5295568"/>
                      <a:gd name="connsiteY4" fmla="*/ 166978 h 2274073"/>
                      <a:gd name="connsiteX5" fmla="*/ 1311965 w 5295568"/>
                      <a:gd name="connsiteY5" fmla="*/ 166978 h 2274073"/>
                      <a:gd name="connsiteX6" fmla="*/ 1357275 w 5295568"/>
                      <a:gd name="connsiteY6" fmla="*/ 92047 h 2274073"/>
                      <a:gd name="connsiteX7" fmla="*/ 1438215 w 5295568"/>
                      <a:gd name="connsiteY7" fmla="*/ 97359 h 2274073"/>
                      <a:gd name="connsiteX8" fmla="*/ 1439186 w 5295568"/>
                      <a:gd name="connsiteY8" fmla="*/ 23854 h 2274073"/>
                      <a:gd name="connsiteX9" fmla="*/ 1480885 w 5295568"/>
                      <a:gd name="connsiteY9" fmla="*/ 30652 h 2274073"/>
                      <a:gd name="connsiteX10" fmla="*/ 1584859 w 5295568"/>
                      <a:gd name="connsiteY10" fmla="*/ 68072 h 2274073"/>
                      <a:gd name="connsiteX11" fmla="*/ 1669592 w 5295568"/>
                      <a:gd name="connsiteY11" fmla="*/ 40728 h 2274073"/>
                      <a:gd name="connsiteX12" fmla="*/ 1924215 w 5295568"/>
                      <a:gd name="connsiteY12" fmla="*/ 39757 h 2274073"/>
                      <a:gd name="connsiteX13" fmla="*/ 1979875 w 5295568"/>
                      <a:gd name="connsiteY13" fmla="*/ 0 h 2274073"/>
                      <a:gd name="connsiteX14" fmla="*/ 1987826 w 5295568"/>
                      <a:gd name="connsiteY14" fmla="*/ 39757 h 2274073"/>
                      <a:gd name="connsiteX15" fmla="*/ 2441050 w 5295568"/>
                      <a:gd name="connsiteY15" fmla="*/ 39757 h 2274073"/>
                      <a:gd name="connsiteX16" fmla="*/ 2504661 w 5295568"/>
                      <a:gd name="connsiteY16" fmla="*/ 7952 h 2274073"/>
                      <a:gd name="connsiteX17" fmla="*/ 2735248 w 5295568"/>
                      <a:gd name="connsiteY17" fmla="*/ 7952 h 2274073"/>
                      <a:gd name="connsiteX18" fmla="*/ 2703443 w 5295568"/>
                      <a:gd name="connsiteY18" fmla="*/ 71562 h 2274073"/>
                      <a:gd name="connsiteX19" fmla="*/ 2981739 w 5295568"/>
                      <a:gd name="connsiteY19" fmla="*/ 79513 h 2274073"/>
                      <a:gd name="connsiteX20" fmla="*/ 3013544 w 5295568"/>
                      <a:gd name="connsiteY20" fmla="*/ 47708 h 2274073"/>
                      <a:gd name="connsiteX21" fmla="*/ 5208104 w 5295568"/>
                      <a:gd name="connsiteY21" fmla="*/ 15903 h 2274073"/>
                      <a:gd name="connsiteX22" fmla="*/ 5295568 w 5295568"/>
                      <a:gd name="connsiteY22" fmla="*/ 23854 h 2274073"/>
                      <a:gd name="connsiteX23" fmla="*/ 5176299 w 5295568"/>
                      <a:gd name="connsiteY23" fmla="*/ 508884 h 2274073"/>
                      <a:gd name="connsiteX24" fmla="*/ 4731026 w 5295568"/>
                      <a:gd name="connsiteY24" fmla="*/ 1073427 h 2274073"/>
                      <a:gd name="connsiteX25" fmla="*/ 4031311 w 5295568"/>
                      <a:gd name="connsiteY25" fmla="*/ 1534602 h 2274073"/>
                      <a:gd name="connsiteX26" fmla="*/ 3267986 w 5295568"/>
                      <a:gd name="connsiteY26" fmla="*/ 1582310 h 2274073"/>
                      <a:gd name="connsiteX27" fmla="*/ 2345635 w 5295568"/>
                      <a:gd name="connsiteY27" fmla="*/ 1948070 h 2274073"/>
                      <a:gd name="connsiteX28" fmla="*/ 1296062 w 5295568"/>
                      <a:gd name="connsiteY28" fmla="*/ 1884460 h 2274073"/>
                      <a:gd name="connsiteX29" fmla="*/ 659958 w 5295568"/>
                      <a:gd name="connsiteY29" fmla="*/ 2186609 h 2274073"/>
                      <a:gd name="connsiteX30" fmla="*/ 103367 w 5295568"/>
                      <a:gd name="connsiteY30" fmla="*/ 2274073 h 2274073"/>
                      <a:gd name="connsiteX31" fmla="*/ 0 w 5295568"/>
                      <a:gd name="connsiteY31" fmla="*/ 588397 h 2274073"/>
                      <a:gd name="connsiteX0" fmla="*/ 0 w 5295568"/>
                      <a:gd name="connsiteY0" fmla="*/ 609020 h 2294696"/>
                      <a:gd name="connsiteX1" fmla="*/ 262393 w 5295568"/>
                      <a:gd name="connsiteY1" fmla="*/ 577215 h 2294696"/>
                      <a:gd name="connsiteX2" fmla="*/ 532737 w 5295568"/>
                      <a:gd name="connsiteY2" fmla="*/ 569263 h 2294696"/>
                      <a:gd name="connsiteX3" fmla="*/ 791064 w 5295568"/>
                      <a:gd name="connsiteY3" fmla="*/ 529902 h 2294696"/>
                      <a:gd name="connsiteX4" fmla="*/ 1311965 w 5295568"/>
                      <a:gd name="connsiteY4" fmla="*/ 187601 h 2294696"/>
                      <a:gd name="connsiteX5" fmla="*/ 1311965 w 5295568"/>
                      <a:gd name="connsiteY5" fmla="*/ 187601 h 2294696"/>
                      <a:gd name="connsiteX6" fmla="*/ 1357275 w 5295568"/>
                      <a:gd name="connsiteY6" fmla="*/ 112670 h 2294696"/>
                      <a:gd name="connsiteX7" fmla="*/ 1438215 w 5295568"/>
                      <a:gd name="connsiteY7" fmla="*/ 117982 h 2294696"/>
                      <a:gd name="connsiteX8" fmla="*/ 1439186 w 5295568"/>
                      <a:gd name="connsiteY8" fmla="*/ 44477 h 2294696"/>
                      <a:gd name="connsiteX9" fmla="*/ 1480885 w 5295568"/>
                      <a:gd name="connsiteY9" fmla="*/ 51275 h 2294696"/>
                      <a:gd name="connsiteX10" fmla="*/ 1584859 w 5295568"/>
                      <a:gd name="connsiteY10" fmla="*/ 88695 h 2294696"/>
                      <a:gd name="connsiteX11" fmla="*/ 1669592 w 5295568"/>
                      <a:gd name="connsiteY11" fmla="*/ 61351 h 2294696"/>
                      <a:gd name="connsiteX12" fmla="*/ 1924215 w 5295568"/>
                      <a:gd name="connsiteY12" fmla="*/ 60380 h 2294696"/>
                      <a:gd name="connsiteX13" fmla="*/ 1979875 w 5295568"/>
                      <a:gd name="connsiteY13" fmla="*/ 20623 h 2294696"/>
                      <a:gd name="connsiteX14" fmla="*/ 1987826 w 5295568"/>
                      <a:gd name="connsiteY14" fmla="*/ 60380 h 2294696"/>
                      <a:gd name="connsiteX15" fmla="*/ 2441050 w 5295568"/>
                      <a:gd name="connsiteY15" fmla="*/ 60380 h 2294696"/>
                      <a:gd name="connsiteX16" fmla="*/ 2533236 w 5295568"/>
                      <a:gd name="connsiteY16" fmla="*/ 0 h 2294696"/>
                      <a:gd name="connsiteX17" fmla="*/ 2735248 w 5295568"/>
                      <a:gd name="connsiteY17" fmla="*/ 28575 h 2294696"/>
                      <a:gd name="connsiteX18" fmla="*/ 2703443 w 5295568"/>
                      <a:gd name="connsiteY18" fmla="*/ 92185 h 2294696"/>
                      <a:gd name="connsiteX19" fmla="*/ 2981739 w 5295568"/>
                      <a:gd name="connsiteY19" fmla="*/ 100136 h 2294696"/>
                      <a:gd name="connsiteX20" fmla="*/ 3013544 w 5295568"/>
                      <a:gd name="connsiteY20" fmla="*/ 68331 h 2294696"/>
                      <a:gd name="connsiteX21" fmla="*/ 5208104 w 5295568"/>
                      <a:gd name="connsiteY21" fmla="*/ 36526 h 2294696"/>
                      <a:gd name="connsiteX22" fmla="*/ 5295568 w 5295568"/>
                      <a:gd name="connsiteY22" fmla="*/ 44477 h 2294696"/>
                      <a:gd name="connsiteX23" fmla="*/ 5176299 w 5295568"/>
                      <a:gd name="connsiteY23" fmla="*/ 529507 h 2294696"/>
                      <a:gd name="connsiteX24" fmla="*/ 4731026 w 5295568"/>
                      <a:gd name="connsiteY24" fmla="*/ 1094050 h 2294696"/>
                      <a:gd name="connsiteX25" fmla="*/ 4031311 w 5295568"/>
                      <a:gd name="connsiteY25" fmla="*/ 1555225 h 2294696"/>
                      <a:gd name="connsiteX26" fmla="*/ 3267986 w 5295568"/>
                      <a:gd name="connsiteY26" fmla="*/ 1602933 h 2294696"/>
                      <a:gd name="connsiteX27" fmla="*/ 2345635 w 5295568"/>
                      <a:gd name="connsiteY27" fmla="*/ 1968693 h 2294696"/>
                      <a:gd name="connsiteX28" fmla="*/ 1296062 w 5295568"/>
                      <a:gd name="connsiteY28" fmla="*/ 1905083 h 2294696"/>
                      <a:gd name="connsiteX29" fmla="*/ 659958 w 5295568"/>
                      <a:gd name="connsiteY29" fmla="*/ 2207232 h 2294696"/>
                      <a:gd name="connsiteX30" fmla="*/ 103367 w 5295568"/>
                      <a:gd name="connsiteY30" fmla="*/ 2294696 h 2294696"/>
                      <a:gd name="connsiteX31" fmla="*/ 0 w 5295568"/>
                      <a:gd name="connsiteY31" fmla="*/ 609020 h 2294696"/>
                      <a:gd name="connsiteX0" fmla="*/ 0 w 5295568"/>
                      <a:gd name="connsiteY0" fmla="*/ 615370 h 2301046"/>
                      <a:gd name="connsiteX1" fmla="*/ 262393 w 5295568"/>
                      <a:gd name="connsiteY1" fmla="*/ 583565 h 2301046"/>
                      <a:gd name="connsiteX2" fmla="*/ 532737 w 5295568"/>
                      <a:gd name="connsiteY2" fmla="*/ 575613 h 2301046"/>
                      <a:gd name="connsiteX3" fmla="*/ 791064 w 5295568"/>
                      <a:gd name="connsiteY3" fmla="*/ 536252 h 2301046"/>
                      <a:gd name="connsiteX4" fmla="*/ 1311965 w 5295568"/>
                      <a:gd name="connsiteY4" fmla="*/ 193951 h 2301046"/>
                      <a:gd name="connsiteX5" fmla="*/ 1311965 w 5295568"/>
                      <a:gd name="connsiteY5" fmla="*/ 193951 h 2301046"/>
                      <a:gd name="connsiteX6" fmla="*/ 1357275 w 5295568"/>
                      <a:gd name="connsiteY6" fmla="*/ 119020 h 2301046"/>
                      <a:gd name="connsiteX7" fmla="*/ 1438215 w 5295568"/>
                      <a:gd name="connsiteY7" fmla="*/ 124332 h 2301046"/>
                      <a:gd name="connsiteX8" fmla="*/ 1439186 w 5295568"/>
                      <a:gd name="connsiteY8" fmla="*/ 50827 h 2301046"/>
                      <a:gd name="connsiteX9" fmla="*/ 1480885 w 5295568"/>
                      <a:gd name="connsiteY9" fmla="*/ 57625 h 2301046"/>
                      <a:gd name="connsiteX10" fmla="*/ 1584859 w 5295568"/>
                      <a:gd name="connsiteY10" fmla="*/ 95045 h 2301046"/>
                      <a:gd name="connsiteX11" fmla="*/ 1669592 w 5295568"/>
                      <a:gd name="connsiteY11" fmla="*/ 67701 h 2301046"/>
                      <a:gd name="connsiteX12" fmla="*/ 1924215 w 5295568"/>
                      <a:gd name="connsiteY12" fmla="*/ 66730 h 2301046"/>
                      <a:gd name="connsiteX13" fmla="*/ 1979875 w 5295568"/>
                      <a:gd name="connsiteY13" fmla="*/ 26973 h 2301046"/>
                      <a:gd name="connsiteX14" fmla="*/ 1987826 w 5295568"/>
                      <a:gd name="connsiteY14" fmla="*/ 66730 h 2301046"/>
                      <a:gd name="connsiteX15" fmla="*/ 2441050 w 5295568"/>
                      <a:gd name="connsiteY15" fmla="*/ 66730 h 2301046"/>
                      <a:gd name="connsiteX16" fmla="*/ 2533236 w 5295568"/>
                      <a:gd name="connsiteY16" fmla="*/ 6350 h 2301046"/>
                      <a:gd name="connsiteX17" fmla="*/ 2722548 w 5295568"/>
                      <a:gd name="connsiteY17" fmla="*/ 0 h 2301046"/>
                      <a:gd name="connsiteX18" fmla="*/ 2703443 w 5295568"/>
                      <a:gd name="connsiteY18" fmla="*/ 98535 h 2301046"/>
                      <a:gd name="connsiteX19" fmla="*/ 2981739 w 5295568"/>
                      <a:gd name="connsiteY19" fmla="*/ 106486 h 2301046"/>
                      <a:gd name="connsiteX20" fmla="*/ 3013544 w 5295568"/>
                      <a:gd name="connsiteY20" fmla="*/ 74681 h 2301046"/>
                      <a:gd name="connsiteX21" fmla="*/ 5208104 w 5295568"/>
                      <a:gd name="connsiteY21" fmla="*/ 42876 h 2301046"/>
                      <a:gd name="connsiteX22" fmla="*/ 5295568 w 5295568"/>
                      <a:gd name="connsiteY22" fmla="*/ 50827 h 2301046"/>
                      <a:gd name="connsiteX23" fmla="*/ 5176299 w 5295568"/>
                      <a:gd name="connsiteY23" fmla="*/ 535857 h 2301046"/>
                      <a:gd name="connsiteX24" fmla="*/ 4731026 w 5295568"/>
                      <a:gd name="connsiteY24" fmla="*/ 1100400 h 2301046"/>
                      <a:gd name="connsiteX25" fmla="*/ 4031311 w 5295568"/>
                      <a:gd name="connsiteY25" fmla="*/ 1561575 h 2301046"/>
                      <a:gd name="connsiteX26" fmla="*/ 3267986 w 5295568"/>
                      <a:gd name="connsiteY26" fmla="*/ 1609283 h 2301046"/>
                      <a:gd name="connsiteX27" fmla="*/ 2345635 w 5295568"/>
                      <a:gd name="connsiteY27" fmla="*/ 1975043 h 2301046"/>
                      <a:gd name="connsiteX28" fmla="*/ 1296062 w 5295568"/>
                      <a:gd name="connsiteY28" fmla="*/ 1911433 h 2301046"/>
                      <a:gd name="connsiteX29" fmla="*/ 659958 w 5295568"/>
                      <a:gd name="connsiteY29" fmla="*/ 2213582 h 2301046"/>
                      <a:gd name="connsiteX30" fmla="*/ 103367 w 5295568"/>
                      <a:gd name="connsiteY30" fmla="*/ 2301046 h 2301046"/>
                      <a:gd name="connsiteX31" fmla="*/ 0 w 5295568"/>
                      <a:gd name="connsiteY31" fmla="*/ 615370 h 2301046"/>
                      <a:gd name="connsiteX0" fmla="*/ 0 w 5295568"/>
                      <a:gd name="connsiteY0" fmla="*/ 615370 h 2301046"/>
                      <a:gd name="connsiteX1" fmla="*/ 262393 w 5295568"/>
                      <a:gd name="connsiteY1" fmla="*/ 583565 h 2301046"/>
                      <a:gd name="connsiteX2" fmla="*/ 532737 w 5295568"/>
                      <a:gd name="connsiteY2" fmla="*/ 575613 h 2301046"/>
                      <a:gd name="connsiteX3" fmla="*/ 791064 w 5295568"/>
                      <a:gd name="connsiteY3" fmla="*/ 536252 h 2301046"/>
                      <a:gd name="connsiteX4" fmla="*/ 1311965 w 5295568"/>
                      <a:gd name="connsiteY4" fmla="*/ 193951 h 2301046"/>
                      <a:gd name="connsiteX5" fmla="*/ 1311965 w 5295568"/>
                      <a:gd name="connsiteY5" fmla="*/ 193951 h 2301046"/>
                      <a:gd name="connsiteX6" fmla="*/ 1357275 w 5295568"/>
                      <a:gd name="connsiteY6" fmla="*/ 119020 h 2301046"/>
                      <a:gd name="connsiteX7" fmla="*/ 1438215 w 5295568"/>
                      <a:gd name="connsiteY7" fmla="*/ 124332 h 2301046"/>
                      <a:gd name="connsiteX8" fmla="*/ 1439186 w 5295568"/>
                      <a:gd name="connsiteY8" fmla="*/ 50827 h 2301046"/>
                      <a:gd name="connsiteX9" fmla="*/ 1480885 w 5295568"/>
                      <a:gd name="connsiteY9" fmla="*/ 57625 h 2301046"/>
                      <a:gd name="connsiteX10" fmla="*/ 1584859 w 5295568"/>
                      <a:gd name="connsiteY10" fmla="*/ 95045 h 2301046"/>
                      <a:gd name="connsiteX11" fmla="*/ 1669592 w 5295568"/>
                      <a:gd name="connsiteY11" fmla="*/ 67701 h 2301046"/>
                      <a:gd name="connsiteX12" fmla="*/ 1924215 w 5295568"/>
                      <a:gd name="connsiteY12" fmla="*/ 66730 h 2301046"/>
                      <a:gd name="connsiteX13" fmla="*/ 1979875 w 5295568"/>
                      <a:gd name="connsiteY13" fmla="*/ 26973 h 2301046"/>
                      <a:gd name="connsiteX14" fmla="*/ 1987826 w 5295568"/>
                      <a:gd name="connsiteY14" fmla="*/ 66730 h 2301046"/>
                      <a:gd name="connsiteX15" fmla="*/ 2441050 w 5295568"/>
                      <a:gd name="connsiteY15" fmla="*/ 66730 h 2301046"/>
                      <a:gd name="connsiteX16" fmla="*/ 2533236 w 5295568"/>
                      <a:gd name="connsiteY16" fmla="*/ 6350 h 2301046"/>
                      <a:gd name="connsiteX17" fmla="*/ 2722548 w 5295568"/>
                      <a:gd name="connsiteY17" fmla="*/ 0 h 2301046"/>
                      <a:gd name="connsiteX18" fmla="*/ 2703443 w 5295568"/>
                      <a:gd name="connsiteY18" fmla="*/ 98535 h 2301046"/>
                      <a:gd name="connsiteX19" fmla="*/ 2959514 w 5295568"/>
                      <a:gd name="connsiteY19" fmla="*/ 93786 h 2301046"/>
                      <a:gd name="connsiteX20" fmla="*/ 3013544 w 5295568"/>
                      <a:gd name="connsiteY20" fmla="*/ 74681 h 2301046"/>
                      <a:gd name="connsiteX21" fmla="*/ 5208104 w 5295568"/>
                      <a:gd name="connsiteY21" fmla="*/ 42876 h 2301046"/>
                      <a:gd name="connsiteX22" fmla="*/ 5295568 w 5295568"/>
                      <a:gd name="connsiteY22" fmla="*/ 50827 h 2301046"/>
                      <a:gd name="connsiteX23" fmla="*/ 5176299 w 5295568"/>
                      <a:gd name="connsiteY23" fmla="*/ 535857 h 2301046"/>
                      <a:gd name="connsiteX24" fmla="*/ 4731026 w 5295568"/>
                      <a:gd name="connsiteY24" fmla="*/ 1100400 h 2301046"/>
                      <a:gd name="connsiteX25" fmla="*/ 4031311 w 5295568"/>
                      <a:gd name="connsiteY25" fmla="*/ 1561575 h 2301046"/>
                      <a:gd name="connsiteX26" fmla="*/ 3267986 w 5295568"/>
                      <a:gd name="connsiteY26" fmla="*/ 1609283 h 2301046"/>
                      <a:gd name="connsiteX27" fmla="*/ 2345635 w 5295568"/>
                      <a:gd name="connsiteY27" fmla="*/ 1975043 h 2301046"/>
                      <a:gd name="connsiteX28" fmla="*/ 1296062 w 5295568"/>
                      <a:gd name="connsiteY28" fmla="*/ 1911433 h 2301046"/>
                      <a:gd name="connsiteX29" fmla="*/ 659958 w 5295568"/>
                      <a:gd name="connsiteY29" fmla="*/ 2213582 h 2301046"/>
                      <a:gd name="connsiteX30" fmla="*/ 103367 w 5295568"/>
                      <a:gd name="connsiteY30" fmla="*/ 2301046 h 2301046"/>
                      <a:gd name="connsiteX31" fmla="*/ 0 w 5295568"/>
                      <a:gd name="connsiteY31" fmla="*/ 615370 h 2301046"/>
                      <a:gd name="connsiteX0" fmla="*/ 0 w 5295568"/>
                      <a:gd name="connsiteY0" fmla="*/ 615370 h 2301046"/>
                      <a:gd name="connsiteX1" fmla="*/ 262393 w 5295568"/>
                      <a:gd name="connsiteY1" fmla="*/ 583565 h 2301046"/>
                      <a:gd name="connsiteX2" fmla="*/ 532737 w 5295568"/>
                      <a:gd name="connsiteY2" fmla="*/ 575613 h 2301046"/>
                      <a:gd name="connsiteX3" fmla="*/ 791064 w 5295568"/>
                      <a:gd name="connsiteY3" fmla="*/ 536252 h 2301046"/>
                      <a:gd name="connsiteX4" fmla="*/ 1311965 w 5295568"/>
                      <a:gd name="connsiteY4" fmla="*/ 193951 h 2301046"/>
                      <a:gd name="connsiteX5" fmla="*/ 1311965 w 5295568"/>
                      <a:gd name="connsiteY5" fmla="*/ 193951 h 2301046"/>
                      <a:gd name="connsiteX6" fmla="*/ 1357275 w 5295568"/>
                      <a:gd name="connsiteY6" fmla="*/ 119020 h 2301046"/>
                      <a:gd name="connsiteX7" fmla="*/ 1438215 w 5295568"/>
                      <a:gd name="connsiteY7" fmla="*/ 124332 h 2301046"/>
                      <a:gd name="connsiteX8" fmla="*/ 1439186 w 5295568"/>
                      <a:gd name="connsiteY8" fmla="*/ 50827 h 2301046"/>
                      <a:gd name="connsiteX9" fmla="*/ 1480885 w 5295568"/>
                      <a:gd name="connsiteY9" fmla="*/ 57625 h 2301046"/>
                      <a:gd name="connsiteX10" fmla="*/ 1584859 w 5295568"/>
                      <a:gd name="connsiteY10" fmla="*/ 95045 h 2301046"/>
                      <a:gd name="connsiteX11" fmla="*/ 1669592 w 5295568"/>
                      <a:gd name="connsiteY11" fmla="*/ 67701 h 2301046"/>
                      <a:gd name="connsiteX12" fmla="*/ 1924215 w 5295568"/>
                      <a:gd name="connsiteY12" fmla="*/ 66730 h 2301046"/>
                      <a:gd name="connsiteX13" fmla="*/ 1979875 w 5295568"/>
                      <a:gd name="connsiteY13" fmla="*/ 26973 h 2301046"/>
                      <a:gd name="connsiteX14" fmla="*/ 1987826 w 5295568"/>
                      <a:gd name="connsiteY14" fmla="*/ 66730 h 2301046"/>
                      <a:gd name="connsiteX15" fmla="*/ 2441050 w 5295568"/>
                      <a:gd name="connsiteY15" fmla="*/ 66730 h 2301046"/>
                      <a:gd name="connsiteX16" fmla="*/ 2533236 w 5295568"/>
                      <a:gd name="connsiteY16" fmla="*/ 6350 h 2301046"/>
                      <a:gd name="connsiteX17" fmla="*/ 2722548 w 5295568"/>
                      <a:gd name="connsiteY17" fmla="*/ 0 h 2301046"/>
                      <a:gd name="connsiteX18" fmla="*/ 2703443 w 5295568"/>
                      <a:gd name="connsiteY18" fmla="*/ 98535 h 2301046"/>
                      <a:gd name="connsiteX19" fmla="*/ 2959514 w 5295568"/>
                      <a:gd name="connsiteY19" fmla="*/ 93786 h 2301046"/>
                      <a:gd name="connsiteX20" fmla="*/ 3013544 w 5295568"/>
                      <a:gd name="connsiteY20" fmla="*/ 42931 h 2301046"/>
                      <a:gd name="connsiteX21" fmla="*/ 5208104 w 5295568"/>
                      <a:gd name="connsiteY21" fmla="*/ 42876 h 2301046"/>
                      <a:gd name="connsiteX22" fmla="*/ 5295568 w 5295568"/>
                      <a:gd name="connsiteY22" fmla="*/ 50827 h 2301046"/>
                      <a:gd name="connsiteX23" fmla="*/ 5176299 w 5295568"/>
                      <a:gd name="connsiteY23" fmla="*/ 535857 h 2301046"/>
                      <a:gd name="connsiteX24" fmla="*/ 4731026 w 5295568"/>
                      <a:gd name="connsiteY24" fmla="*/ 1100400 h 2301046"/>
                      <a:gd name="connsiteX25" fmla="*/ 4031311 w 5295568"/>
                      <a:gd name="connsiteY25" fmla="*/ 1561575 h 2301046"/>
                      <a:gd name="connsiteX26" fmla="*/ 3267986 w 5295568"/>
                      <a:gd name="connsiteY26" fmla="*/ 1609283 h 2301046"/>
                      <a:gd name="connsiteX27" fmla="*/ 2345635 w 5295568"/>
                      <a:gd name="connsiteY27" fmla="*/ 1975043 h 2301046"/>
                      <a:gd name="connsiteX28" fmla="*/ 1296062 w 5295568"/>
                      <a:gd name="connsiteY28" fmla="*/ 1911433 h 2301046"/>
                      <a:gd name="connsiteX29" fmla="*/ 659958 w 5295568"/>
                      <a:gd name="connsiteY29" fmla="*/ 2213582 h 2301046"/>
                      <a:gd name="connsiteX30" fmla="*/ 103367 w 5295568"/>
                      <a:gd name="connsiteY30" fmla="*/ 2301046 h 2301046"/>
                      <a:gd name="connsiteX31" fmla="*/ 0 w 5295568"/>
                      <a:gd name="connsiteY31" fmla="*/ 615370 h 2301046"/>
                      <a:gd name="connsiteX0" fmla="*/ 0 w 5295568"/>
                      <a:gd name="connsiteY0" fmla="*/ 615370 h 2301046"/>
                      <a:gd name="connsiteX1" fmla="*/ 262393 w 5295568"/>
                      <a:gd name="connsiteY1" fmla="*/ 583565 h 2301046"/>
                      <a:gd name="connsiteX2" fmla="*/ 532737 w 5295568"/>
                      <a:gd name="connsiteY2" fmla="*/ 575613 h 2301046"/>
                      <a:gd name="connsiteX3" fmla="*/ 791064 w 5295568"/>
                      <a:gd name="connsiteY3" fmla="*/ 536252 h 2301046"/>
                      <a:gd name="connsiteX4" fmla="*/ 1311965 w 5295568"/>
                      <a:gd name="connsiteY4" fmla="*/ 193951 h 2301046"/>
                      <a:gd name="connsiteX5" fmla="*/ 1311965 w 5295568"/>
                      <a:gd name="connsiteY5" fmla="*/ 193951 h 2301046"/>
                      <a:gd name="connsiteX6" fmla="*/ 1357275 w 5295568"/>
                      <a:gd name="connsiteY6" fmla="*/ 119020 h 2301046"/>
                      <a:gd name="connsiteX7" fmla="*/ 1438215 w 5295568"/>
                      <a:gd name="connsiteY7" fmla="*/ 124332 h 2301046"/>
                      <a:gd name="connsiteX8" fmla="*/ 1439186 w 5295568"/>
                      <a:gd name="connsiteY8" fmla="*/ 50827 h 2301046"/>
                      <a:gd name="connsiteX9" fmla="*/ 1480885 w 5295568"/>
                      <a:gd name="connsiteY9" fmla="*/ 57625 h 2301046"/>
                      <a:gd name="connsiteX10" fmla="*/ 1584859 w 5295568"/>
                      <a:gd name="connsiteY10" fmla="*/ 95045 h 2301046"/>
                      <a:gd name="connsiteX11" fmla="*/ 1669592 w 5295568"/>
                      <a:gd name="connsiteY11" fmla="*/ 67701 h 2301046"/>
                      <a:gd name="connsiteX12" fmla="*/ 1924215 w 5295568"/>
                      <a:gd name="connsiteY12" fmla="*/ 66730 h 2301046"/>
                      <a:gd name="connsiteX13" fmla="*/ 1979875 w 5295568"/>
                      <a:gd name="connsiteY13" fmla="*/ 26973 h 2301046"/>
                      <a:gd name="connsiteX14" fmla="*/ 1987826 w 5295568"/>
                      <a:gd name="connsiteY14" fmla="*/ 66730 h 2301046"/>
                      <a:gd name="connsiteX15" fmla="*/ 2441050 w 5295568"/>
                      <a:gd name="connsiteY15" fmla="*/ 66730 h 2301046"/>
                      <a:gd name="connsiteX16" fmla="*/ 2533236 w 5295568"/>
                      <a:gd name="connsiteY16" fmla="*/ 6350 h 2301046"/>
                      <a:gd name="connsiteX17" fmla="*/ 2722548 w 5295568"/>
                      <a:gd name="connsiteY17" fmla="*/ 0 h 2301046"/>
                      <a:gd name="connsiteX18" fmla="*/ 2703443 w 5295568"/>
                      <a:gd name="connsiteY18" fmla="*/ 98535 h 2301046"/>
                      <a:gd name="connsiteX19" fmla="*/ 2959514 w 5295568"/>
                      <a:gd name="connsiteY19" fmla="*/ 93786 h 2301046"/>
                      <a:gd name="connsiteX20" fmla="*/ 3013544 w 5295568"/>
                      <a:gd name="connsiteY20" fmla="*/ 42931 h 2301046"/>
                      <a:gd name="connsiteX21" fmla="*/ 5208104 w 5295568"/>
                      <a:gd name="connsiteY21" fmla="*/ 42876 h 2301046"/>
                      <a:gd name="connsiteX22" fmla="*/ 5295568 w 5295568"/>
                      <a:gd name="connsiteY22" fmla="*/ 50827 h 2301046"/>
                      <a:gd name="connsiteX23" fmla="*/ 5176299 w 5295568"/>
                      <a:gd name="connsiteY23" fmla="*/ 535857 h 2301046"/>
                      <a:gd name="connsiteX24" fmla="*/ 4731026 w 5295568"/>
                      <a:gd name="connsiteY24" fmla="*/ 1100400 h 2301046"/>
                      <a:gd name="connsiteX25" fmla="*/ 4031311 w 5295568"/>
                      <a:gd name="connsiteY25" fmla="*/ 1561575 h 2301046"/>
                      <a:gd name="connsiteX26" fmla="*/ 3512461 w 5295568"/>
                      <a:gd name="connsiteY26" fmla="*/ 1907733 h 2301046"/>
                      <a:gd name="connsiteX27" fmla="*/ 2345635 w 5295568"/>
                      <a:gd name="connsiteY27" fmla="*/ 1975043 h 2301046"/>
                      <a:gd name="connsiteX28" fmla="*/ 1296062 w 5295568"/>
                      <a:gd name="connsiteY28" fmla="*/ 1911433 h 2301046"/>
                      <a:gd name="connsiteX29" fmla="*/ 659958 w 5295568"/>
                      <a:gd name="connsiteY29" fmla="*/ 2213582 h 2301046"/>
                      <a:gd name="connsiteX30" fmla="*/ 103367 w 5295568"/>
                      <a:gd name="connsiteY30" fmla="*/ 2301046 h 2301046"/>
                      <a:gd name="connsiteX31" fmla="*/ 0 w 5295568"/>
                      <a:gd name="connsiteY31" fmla="*/ 615370 h 2301046"/>
                      <a:gd name="connsiteX0" fmla="*/ 0 w 5295568"/>
                      <a:gd name="connsiteY0" fmla="*/ 615370 h 2301046"/>
                      <a:gd name="connsiteX1" fmla="*/ 262393 w 5295568"/>
                      <a:gd name="connsiteY1" fmla="*/ 583565 h 2301046"/>
                      <a:gd name="connsiteX2" fmla="*/ 532737 w 5295568"/>
                      <a:gd name="connsiteY2" fmla="*/ 575613 h 2301046"/>
                      <a:gd name="connsiteX3" fmla="*/ 791064 w 5295568"/>
                      <a:gd name="connsiteY3" fmla="*/ 536252 h 2301046"/>
                      <a:gd name="connsiteX4" fmla="*/ 1311965 w 5295568"/>
                      <a:gd name="connsiteY4" fmla="*/ 193951 h 2301046"/>
                      <a:gd name="connsiteX5" fmla="*/ 1311965 w 5295568"/>
                      <a:gd name="connsiteY5" fmla="*/ 193951 h 2301046"/>
                      <a:gd name="connsiteX6" fmla="*/ 1357275 w 5295568"/>
                      <a:gd name="connsiteY6" fmla="*/ 119020 h 2301046"/>
                      <a:gd name="connsiteX7" fmla="*/ 1438215 w 5295568"/>
                      <a:gd name="connsiteY7" fmla="*/ 124332 h 2301046"/>
                      <a:gd name="connsiteX8" fmla="*/ 1439186 w 5295568"/>
                      <a:gd name="connsiteY8" fmla="*/ 50827 h 2301046"/>
                      <a:gd name="connsiteX9" fmla="*/ 1480885 w 5295568"/>
                      <a:gd name="connsiteY9" fmla="*/ 57625 h 2301046"/>
                      <a:gd name="connsiteX10" fmla="*/ 1584859 w 5295568"/>
                      <a:gd name="connsiteY10" fmla="*/ 95045 h 2301046"/>
                      <a:gd name="connsiteX11" fmla="*/ 1669592 w 5295568"/>
                      <a:gd name="connsiteY11" fmla="*/ 67701 h 2301046"/>
                      <a:gd name="connsiteX12" fmla="*/ 1924215 w 5295568"/>
                      <a:gd name="connsiteY12" fmla="*/ 66730 h 2301046"/>
                      <a:gd name="connsiteX13" fmla="*/ 1979875 w 5295568"/>
                      <a:gd name="connsiteY13" fmla="*/ 26973 h 2301046"/>
                      <a:gd name="connsiteX14" fmla="*/ 1987826 w 5295568"/>
                      <a:gd name="connsiteY14" fmla="*/ 66730 h 2301046"/>
                      <a:gd name="connsiteX15" fmla="*/ 2441050 w 5295568"/>
                      <a:gd name="connsiteY15" fmla="*/ 66730 h 2301046"/>
                      <a:gd name="connsiteX16" fmla="*/ 2533236 w 5295568"/>
                      <a:gd name="connsiteY16" fmla="*/ 6350 h 2301046"/>
                      <a:gd name="connsiteX17" fmla="*/ 2722548 w 5295568"/>
                      <a:gd name="connsiteY17" fmla="*/ 0 h 2301046"/>
                      <a:gd name="connsiteX18" fmla="*/ 2703443 w 5295568"/>
                      <a:gd name="connsiteY18" fmla="*/ 98535 h 2301046"/>
                      <a:gd name="connsiteX19" fmla="*/ 2959514 w 5295568"/>
                      <a:gd name="connsiteY19" fmla="*/ 93786 h 2301046"/>
                      <a:gd name="connsiteX20" fmla="*/ 3013544 w 5295568"/>
                      <a:gd name="connsiteY20" fmla="*/ 42931 h 2301046"/>
                      <a:gd name="connsiteX21" fmla="*/ 5208104 w 5295568"/>
                      <a:gd name="connsiteY21" fmla="*/ 42876 h 2301046"/>
                      <a:gd name="connsiteX22" fmla="*/ 5295568 w 5295568"/>
                      <a:gd name="connsiteY22" fmla="*/ 50827 h 2301046"/>
                      <a:gd name="connsiteX23" fmla="*/ 5176299 w 5295568"/>
                      <a:gd name="connsiteY23" fmla="*/ 535857 h 2301046"/>
                      <a:gd name="connsiteX24" fmla="*/ 4731026 w 5295568"/>
                      <a:gd name="connsiteY24" fmla="*/ 1100400 h 2301046"/>
                      <a:gd name="connsiteX25" fmla="*/ 4031311 w 5295568"/>
                      <a:gd name="connsiteY25" fmla="*/ 1561575 h 2301046"/>
                      <a:gd name="connsiteX26" fmla="*/ 3512461 w 5295568"/>
                      <a:gd name="connsiteY26" fmla="*/ 1907733 h 2301046"/>
                      <a:gd name="connsiteX27" fmla="*/ 2345635 w 5295568"/>
                      <a:gd name="connsiteY27" fmla="*/ 1975043 h 2301046"/>
                      <a:gd name="connsiteX28" fmla="*/ 1407187 w 5295568"/>
                      <a:gd name="connsiteY28" fmla="*/ 2108283 h 2301046"/>
                      <a:gd name="connsiteX29" fmla="*/ 659958 w 5295568"/>
                      <a:gd name="connsiteY29" fmla="*/ 2213582 h 2301046"/>
                      <a:gd name="connsiteX30" fmla="*/ 103367 w 5295568"/>
                      <a:gd name="connsiteY30" fmla="*/ 2301046 h 2301046"/>
                      <a:gd name="connsiteX31" fmla="*/ 0 w 5295568"/>
                      <a:gd name="connsiteY31" fmla="*/ 615370 h 2301046"/>
                      <a:gd name="connsiteX0" fmla="*/ 0 w 5295568"/>
                      <a:gd name="connsiteY0" fmla="*/ 615370 h 2213582"/>
                      <a:gd name="connsiteX1" fmla="*/ 262393 w 5295568"/>
                      <a:gd name="connsiteY1" fmla="*/ 583565 h 2213582"/>
                      <a:gd name="connsiteX2" fmla="*/ 532737 w 5295568"/>
                      <a:gd name="connsiteY2" fmla="*/ 575613 h 2213582"/>
                      <a:gd name="connsiteX3" fmla="*/ 791064 w 5295568"/>
                      <a:gd name="connsiteY3" fmla="*/ 536252 h 2213582"/>
                      <a:gd name="connsiteX4" fmla="*/ 1311965 w 5295568"/>
                      <a:gd name="connsiteY4" fmla="*/ 193951 h 2213582"/>
                      <a:gd name="connsiteX5" fmla="*/ 1311965 w 5295568"/>
                      <a:gd name="connsiteY5" fmla="*/ 193951 h 2213582"/>
                      <a:gd name="connsiteX6" fmla="*/ 1357275 w 5295568"/>
                      <a:gd name="connsiteY6" fmla="*/ 119020 h 2213582"/>
                      <a:gd name="connsiteX7" fmla="*/ 1438215 w 5295568"/>
                      <a:gd name="connsiteY7" fmla="*/ 124332 h 2213582"/>
                      <a:gd name="connsiteX8" fmla="*/ 1439186 w 5295568"/>
                      <a:gd name="connsiteY8" fmla="*/ 50827 h 2213582"/>
                      <a:gd name="connsiteX9" fmla="*/ 1480885 w 5295568"/>
                      <a:gd name="connsiteY9" fmla="*/ 57625 h 2213582"/>
                      <a:gd name="connsiteX10" fmla="*/ 1584859 w 5295568"/>
                      <a:gd name="connsiteY10" fmla="*/ 95045 h 2213582"/>
                      <a:gd name="connsiteX11" fmla="*/ 1669592 w 5295568"/>
                      <a:gd name="connsiteY11" fmla="*/ 67701 h 2213582"/>
                      <a:gd name="connsiteX12" fmla="*/ 1924215 w 5295568"/>
                      <a:gd name="connsiteY12" fmla="*/ 66730 h 2213582"/>
                      <a:gd name="connsiteX13" fmla="*/ 1979875 w 5295568"/>
                      <a:gd name="connsiteY13" fmla="*/ 26973 h 2213582"/>
                      <a:gd name="connsiteX14" fmla="*/ 1987826 w 5295568"/>
                      <a:gd name="connsiteY14" fmla="*/ 66730 h 2213582"/>
                      <a:gd name="connsiteX15" fmla="*/ 2441050 w 5295568"/>
                      <a:gd name="connsiteY15" fmla="*/ 66730 h 2213582"/>
                      <a:gd name="connsiteX16" fmla="*/ 2533236 w 5295568"/>
                      <a:gd name="connsiteY16" fmla="*/ 6350 h 2213582"/>
                      <a:gd name="connsiteX17" fmla="*/ 2722548 w 5295568"/>
                      <a:gd name="connsiteY17" fmla="*/ 0 h 2213582"/>
                      <a:gd name="connsiteX18" fmla="*/ 2703443 w 5295568"/>
                      <a:gd name="connsiteY18" fmla="*/ 98535 h 2213582"/>
                      <a:gd name="connsiteX19" fmla="*/ 2959514 w 5295568"/>
                      <a:gd name="connsiteY19" fmla="*/ 93786 h 2213582"/>
                      <a:gd name="connsiteX20" fmla="*/ 3013544 w 5295568"/>
                      <a:gd name="connsiteY20" fmla="*/ 42931 h 2213582"/>
                      <a:gd name="connsiteX21" fmla="*/ 5208104 w 5295568"/>
                      <a:gd name="connsiteY21" fmla="*/ 42876 h 2213582"/>
                      <a:gd name="connsiteX22" fmla="*/ 5295568 w 5295568"/>
                      <a:gd name="connsiteY22" fmla="*/ 50827 h 2213582"/>
                      <a:gd name="connsiteX23" fmla="*/ 5176299 w 5295568"/>
                      <a:gd name="connsiteY23" fmla="*/ 535857 h 2213582"/>
                      <a:gd name="connsiteX24" fmla="*/ 4731026 w 5295568"/>
                      <a:gd name="connsiteY24" fmla="*/ 1100400 h 2213582"/>
                      <a:gd name="connsiteX25" fmla="*/ 4031311 w 5295568"/>
                      <a:gd name="connsiteY25" fmla="*/ 1561575 h 2213582"/>
                      <a:gd name="connsiteX26" fmla="*/ 3512461 w 5295568"/>
                      <a:gd name="connsiteY26" fmla="*/ 1907733 h 2213582"/>
                      <a:gd name="connsiteX27" fmla="*/ 2345635 w 5295568"/>
                      <a:gd name="connsiteY27" fmla="*/ 1975043 h 2213582"/>
                      <a:gd name="connsiteX28" fmla="*/ 1407187 w 5295568"/>
                      <a:gd name="connsiteY28" fmla="*/ 2108283 h 2213582"/>
                      <a:gd name="connsiteX29" fmla="*/ 659958 w 5295568"/>
                      <a:gd name="connsiteY29" fmla="*/ 2213582 h 2213582"/>
                      <a:gd name="connsiteX30" fmla="*/ 85260 w 5295568"/>
                      <a:gd name="connsiteY30" fmla="*/ 1975122 h 2213582"/>
                      <a:gd name="connsiteX31" fmla="*/ 0 w 5295568"/>
                      <a:gd name="connsiteY31" fmla="*/ 615370 h 2213582"/>
                      <a:gd name="connsiteX0" fmla="*/ 0 w 5295568"/>
                      <a:gd name="connsiteY0" fmla="*/ 615370 h 2213582"/>
                      <a:gd name="connsiteX1" fmla="*/ 262393 w 5295568"/>
                      <a:gd name="connsiteY1" fmla="*/ 583565 h 2213582"/>
                      <a:gd name="connsiteX2" fmla="*/ 532737 w 5295568"/>
                      <a:gd name="connsiteY2" fmla="*/ 575613 h 2213582"/>
                      <a:gd name="connsiteX3" fmla="*/ 791064 w 5295568"/>
                      <a:gd name="connsiteY3" fmla="*/ 536252 h 2213582"/>
                      <a:gd name="connsiteX4" fmla="*/ 1311965 w 5295568"/>
                      <a:gd name="connsiteY4" fmla="*/ 193951 h 2213582"/>
                      <a:gd name="connsiteX5" fmla="*/ 1311965 w 5295568"/>
                      <a:gd name="connsiteY5" fmla="*/ 193951 h 2213582"/>
                      <a:gd name="connsiteX6" fmla="*/ 1357275 w 5295568"/>
                      <a:gd name="connsiteY6" fmla="*/ 119020 h 2213582"/>
                      <a:gd name="connsiteX7" fmla="*/ 1438215 w 5295568"/>
                      <a:gd name="connsiteY7" fmla="*/ 124332 h 2213582"/>
                      <a:gd name="connsiteX8" fmla="*/ 1439186 w 5295568"/>
                      <a:gd name="connsiteY8" fmla="*/ 50827 h 2213582"/>
                      <a:gd name="connsiteX9" fmla="*/ 1480885 w 5295568"/>
                      <a:gd name="connsiteY9" fmla="*/ 57625 h 2213582"/>
                      <a:gd name="connsiteX10" fmla="*/ 1584859 w 5295568"/>
                      <a:gd name="connsiteY10" fmla="*/ 95045 h 2213582"/>
                      <a:gd name="connsiteX11" fmla="*/ 1669592 w 5295568"/>
                      <a:gd name="connsiteY11" fmla="*/ 67701 h 2213582"/>
                      <a:gd name="connsiteX12" fmla="*/ 1924215 w 5295568"/>
                      <a:gd name="connsiteY12" fmla="*/ 66730 h 2213582"/>
                      <a:gd name="connsiteX13" fmla="*/ 1979875 w 5295568"/>
                      <a:gd name="connsiteY13" fmla="*/ 26973 h 2213582"/>
                      <a:gd name="connsiteX14" fmla="*/ 1987826 w 5295568"/>
                      <a:gd name="connsiteY14" fmla="*/ 66730 h 2213582"/>
                      <a:gd name="connsiteX15" fmla="*/ 2441050 w 5295568"/>
                      <a:gd name="connsiteY15" fmla="*/ 66730 h 2213582"/>
                      <a:gd name="connsiteX16" fmla="*/ 2533236 w 5295568"/>
                      <a:gd name="connsiteY16" fmla="*/ 6350 h 2213582"/>
                      <a:gd name="connsiteX17" fmla="*/ 2722548 w 5295568"/>
                      <a:gd name="connsiteY17" fmla="*/ 0 h 2213582"/>
                      <a:gd name="connsiteX18" fmla="*/ 2703443 w 5295568"/>
                      <a:gd name="connsiteY18" fmla="*/ 98535 h 2213582"/>
                      <a:gd name="connsiteX19" fmla="*/ 2959514 w 5295568"/>
                      <a:gd name="connsiteY19" fmla="*/ 93786 h 2213582"/>
                      <a:gd name="connsiteX20" fmla="*/ 3013544 w 5295568"/>
                      <a:gd name="connsiteY20" fmla="*/ 42931 h 2213582"/>
                      <a:gd name="connsiteX21" fmla="*/ 5208104 w 5295568"/>
                      <a:gd name="connsiteY21" fmla="*/ 42876 h 2213582"/>
                      <a:gd name="connsiteX22" fmla="*/ 5295568 w 5295568"/>
                      <a:gd name="connsiteY22" fmla="*/ 50827 h 2213582"/>
                      <a:gd name="connsiteX23" fmla="*/ 5176299 w 5295568"/>
                      <a:gd name="connsiteY23" fmla="*/ 535857 h 2213582"/>
                      <a:gd name="connsiteX24" fmla="*/ 4731026 w 5295568"/>
                      <a:gd name="connsiteY24" fmla="*/ 1100400 h 2213582"/>
                      <a:gd name="connsiteX25" fmla="*/ 4031311 w 5295568"/>
                      <a:gd name="connsiteY25" fmla="*/ 1561575 h 2213582"/>
                      <a:gd name="connsiteX26" fmla="*/ 3512461 w 5295568"/>
                      <a:gd name="connsiteY26" fmla="*/ 1907733 h 2213582"/>
                      <a:gd name="connsiteX27" fmla="*/ 2345635 w 5295568"/>
                      <a:gd name="connsiteY27" fmla="*/ 1975043 h 2213582"/>
                      <a:gd name="connsiteX28" fmla="*/ 1407187 w 5295568"/>
                      <a:gd name="connsiteY28" fmla="*/ 2108283 h 2213582"/>
                      <a:gd name="connsiteX29" fmla="*/ 659958 w 5295568"/>
                      <a:gd name="connsiteY29" fmla="*/ 2213582 h 2213582"/>
                      <a:gd name="connsiteX30" fmla="*/ 85260 w 5295568"/>
                      <a:gd name="connsiteY30" fmla="*/ 1975122 h 2213582"/>
                      <a:gd name="connsiteX31" fmla="*/ 0 w 5295568"/>
                      <a:gd name="connsiteY31" fmla="*/ 615370 h 2213582"/>
                      <a:gd name="connsiteX0" fmla="*/ 0 w 5295568"/>
                      <a:gd name="connsiteY0" fmla="*/ 615370 h 2108283"/>
                      <a:gd name="connsiteX1" fmla="*/ 262393 w 5295568"/>
                      <a:gd name="connsiteY1" fmla="*/ 583565 h 2108283"/>
                      <a:gd name="connsiteX2" fmla="*/ 532737 w 5295568"/>
                      <a:gd name="connsiteY2" fmla="*/ 575613 h 2108283"/>
                      <a:gd name="connsiteX3" fmla="*/ 791064 w 5295568"/>
                      <a:gd name="connsiteY3" fmla="*/ 536252 h 2108283"/>
                      <a:gd name="connsiteX4" fmla="*/ 1311965 w 5295568"/>
                      <a:gd name="connsiteY4" fmla="*/ 193951 h 2108283"/>
                      <a:gd name="connsiteX5" fmla="*/ 1311965 w 5295568"/>
                      <a:gd name="connsiteY5" fmla="*/ 193951 h 2108283"/>
                      <a:gd name="connsiteX6" fmla="*/ 1357275 w 5295568"/>
                      <a:gd name="connsiteY6" fmla="*/ 119020 h 2108283"/>
                      <a:gd name="connsiteX7" fmla="*/ 1438215 w 5295568"/>
                      <a:gd name="connsiteY7" fmla="*/ 124332 h 2108283"/>
                      <a:gd name="connsiteX8" fmla="*/ 1439186 w 5295568"/>
                      <a:gd name="connsiteY8" fmla="*/ 50827 h 2108283"/>
                      <a:gd name="connsiteX9" fmla="*/ 1480885 w 5295568"/>
                      <a:gd name="connsiteY9" fmla="*/ 57625 h 2108283"/>
                      <a:gd name="connsiteX10" fmla="*/ 1584859 w 5295568"/>
                      <a:gd name="connsiteY10" fmla="*/ 95045 h 2108283"/>
                      <a:gd name="connsiteX11" fmla="*/ 1669592 w 5295568"/>
                      <a:gd name="connsiteY11" fmla="*/ 67701 h 2108283"/>
                      <a:gd name="connsiteX12" fmla="*/ 1924215 w 5295568"/>
                      <a:gd name="connsiteY12" fmla="*/ 66730 h 2108283"/>
                      <a:gd name="connsiteX13" fmla="*/ 1979875 w 5295568"/>
                      <a:gd name="connsiteY13" fmla="*/ 26973 h 2108283"/>
                      <a:gd name="connsiteX14" fmla="*/ 1987826 w 5295568"/>
                      <a:gd name="connsiteY14" fmla="*/ 66730 h 2108283"/>
                      <a:gd name="connsiteX15" fmla="*/ 2441050 w 5295568"/>
                      <a:gd name="connsiteY15" fmla="*/ 66730 h 2108283"/>
                      <a:gd name="connsiteX16" fmla="*/ 2533236 w 5295568"/>
                      <a:gd name="connsiteY16" fmla="*/ 6350 h 2108283"/>
                      <a:gd name="connsiteX17" fmla="*/ 2722548 w 5295568"/>
                      <a:gd name="connsiteY17" fmla="*/ 0 h 2108283"/>
                      <a:gd name="connsiteX18" fmla="*/ 2703443 w 5295568"/>
                      <a:gd name="connsiteY18" fmla="*/ 98535 h 2108283"/>
                      <a:gd name="connsiteX19" fmla="*/ 2959514 w 5295568"/>
                      <a:gd name="connsiteY19" fmla="*/ 93786 h 2108283"/>
                      <a:gd name="connsiteX20" fmla="*/ 3013544 w 5295568"/>
                      <a:gd name="connsiteY20" fmla="*/ 42931 h 2108283"/>
                      <a:gd name="connsiteX21" fmla="*/ 5208104 w 5295568"/>
                      <a:gd name="connsiteY21" fmla="*/ 42876 h 2108283"/>
                      <a:gd name="connsiteX22" fmla="*/ 5295568 w 5295568"/>
                      <a:gd name="connsiteY22" fmla="*/ 50827 h 2108283"/>
                      <a:gd name="connsiteX23" fmla="*/ 5176299 w 5295568"/>
                      <a:gd name="connsiteY23" fmla="*/ 535857 h 2108283"/>
                      <a:gd name="connsiteX24" fmla="*/ 4731026 w 5295568"/>
                      <a:gd name="connsiteY24" fmla="*/ 1100400 h 2108283"/>
                      <a:gd name="connsiteX25" fmla="*/ 4031311 w 5295568"/>
                      <a:gd name="connsiteY25" fmla="*/ 1561575 h 2108283"/>
                      <a:gd name="connsiteX26" fmla="*/ 3512461 w 5295568"/>
                      <a:gd name="connsiteY26" fmla="*/ 1907733 h 2108283"/>
                      <a:gd name="connsiteX27" fmla="*/ 2345635 w 5295568"/>
                      <a:gd name="connsiteY27" fmla="*/ 1975043 h 2108283"/>
                      <a:gd name="connsiteX28" fmla="*/ 1407187 w 5295568"/>
                      <a:gd name="connsiteY28" fmla="*/ 2108283 h 2108283"/>
                      <a:gd name="connsiteX29" fmla="*/ 85260 w 5295568"/>
                      <a:gd name="connsiteY29" fmla="*/ 1975122 h 2108283"/>
                      <a:gd name="connsiteX30" fmla="*/ 0 w 5295568"/>
                      <a:gd name="connsiteY30" fmla="*/ 615370 h 2108283"/>
                      <a:gd name="connsiteX0" fmla="*/ 0 w 5295568"/>
                      <a:gd name="connsiteY0" fmla="*/ 615370 h 2108283"/>
                      <a:gd name="connsiteX1" fmla="*/ 262393 w 5295568"/>
                      <a:gd name="connsiteY1" fmla="*/ 583565 h 2108283"/>
                      <a:gd name="connsiteX2" fmla="*/ 532737 w 5295568"/>
                      <a:gd name="connsiteY2" fmla="*/ 575613 h 2108283"/>
                      <a:gd name="connsiteX3" fmla="*/ 791064 w 5295568"/>
                      <a:gd name="connsiteY3" fmla="*/ 536252 h 2108283"/>
                      <a:gd name="connsiteX4" fmla="*/ 1311965 w 5295568"/>
                      <a:gd name="connsiteY4" fmla="*/ 193951 h 2108283"/>
                      <a:gd name="connsiteX5" fmla="*/ 1311965 w 5295568"/>
                      <a:gd name="connsiteY5" fmla="*/ 193951 h 2108283"/>
                      <a:gd name="connsiteX6" fmla="*/ 1357275 w 5295568"/>
                      <a:gd name="connsiteY6" fmla="*/ 119020 h 2108283"/>
                      <a:gd name="connsiteX7" fmla="*/ 1438215 w 5295568"/>
                      <a:gd name="connsiteY7" fmla="*/ 124332 h 2108283"/>
                      <a:gd name="connsiteX8" fmla="*/ 1439186 w 5295568"/>
                      <a:gd name="connsiteY8" fmla="*/ 50827 h 2108283"/>
                      <a:gd name="connsiteX9" fmla="*/ 1480885 w 5295568"/>
                      <a:gd name="connsiteY9" fmla="*/ 57625 h 2108283"/>
                      <a:gd name="connsiteX10" fmla="*/ 1584859 w 5295568"/>
                      <a:gd name="connsiteY10" fmla="*/ 95045 h 2108283"/>
                      <a:gd name="connsiteX11" fmla="*/ 1669592 w 5295568"/>
                      <a:gd name="connsiteY11" fmla="*/ 67701 h 2108283"/>
                      <a:gd name="connsiteX12" fmla="*/ 1924215 w 5295568"/>
                      <a:gd name="connsiteY12" fmla="*/ 66730 h 2108283"/>
                      <a:gd name="connsiteX13" fmla="*/ 1979875 w 5295568"/>
                      <a:gd name="connsiteY13" fmla="*/ 26973 h 2108283"/>
                      <a:gd name="connsiteX14" fmla="*/ 1987826 w 5295568"/>
                      <a:gd name="connsiteY14" fmla="*/ 66730 h 2108283"/>
                      <a:gd name="connsiteX15" fmla="*/ 2441050 w 5295568"/>
                      <a:gd name="connsiteY15" fmla="*/ 66730 h 2108283"/>
                      <a:gd name="connsiteX16" fmla="*/ 2533236 w 5295568"/>
                      <a:gd name="connsiteY16" fmla="*/ 6350 h 2108283"/>
                      <a:gd name="connsiteX17" fmla="*/ 2722548 w 5295568"/>
                      <a:gd name="connsiteY17" fmla="*/ 0 h 2108283"/>
                      <a:gd name="connsiteX18" fmla="*/ 2703443 w 5295568"/>
                      <a:gd name="connsiteY18" fmla="*/ 98535 h 2108283"/>
                      <a:gd name="connsiteX19" fmla="*/ 2959514 w 5295568"/>
                      <a:gd name="connsiteY19" fmla="*/ 93786 h 2108283"/>
                      <a:gd name="connsiteX20" fmla="*/ 3013544 w 5295568"/>
                      <a:gd name="connsiteY20" fmla="*/ 42931 h 2108283"/>
                      <a:gd name="connsiteX21" fmla="*/ 5208104 w 5295568"/>
                      <a:gd name="connsiteY21" fmla="*/ 42876 h 2108283"/>
                      <a:gd name="connsiteX22" fmla="*/ 5295568 w 5295568"/>
                      <a:gd name="connsiteY22" fmla="*/ 50827 h 2108283"/>
                      <a:gd name="connsiteX23" fmla="*/ 5176299 w 5295568"/>
                      <a:gd name="connsiteY23" fmla="*/ 535857 h 2108283"/>
                      <a:gd name="connsiteX24" fmla="*/ 4731026 w 5295568"/>
                      <a:gd name="connsiteY24" fmla="*/ 1100400 h 2108283"/>
                      <a:gd name="connsiteX25" fmla="*/ 4031311 w 5295568"/>
                      <a:gd name="connsiteY25" fmla="*/ 1561575 h 2108283"/>
                      <a:gd name="connsiteX26" fmla="*/ 3512461 w 5295568"/>
                      <a:gd name="connsiteY26" fmla="*/ 1907733 h 2108283"/>
                      <a:gd name="connsiteX27" fmla="*/ 2345635 w 5295568"/>
                      <a:gd name="connsiteY27" fmla="*/ 1975043 h 2108283"/>
                      <a:gd name="connsiteX28" fmla="*/ 1407187 w 5295568"/>
                      <a:gd name="connsiteY28" fmla="*/ 2108283 h 2108283"/>
                      <a:gd name="connsiteX29" fmla="*/ 21886 w 5295568"/>
                      <a:gd name="connsiteY29" fmla="*/ 2074710 h 2108283"/>
                      <a:gd name="connsiteX30" fmla="*/ 0 w 5295568"/>
                      <a:gd name="connsiteY30" fmla="*/ 615370 h 21082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5295568" h="2108283">
                        <a:moveTo>
                          <a:pt x="0" y="615370"/>
                        </a:moveTo>
                        <a:lnTo>
                          <a:pt x="262393" y="583565"/>
                        </a:lnTo>
                        <a:lnTo>
                          <a:pt x="532737" y="575613"/>
                        </a:lnTo>
                        <a:lnTo>
                          <a:pt x="791064" y="536252"/>
                        </a:lnTo>
                        <a:lnTo>
                          <a:pt x="1311965" y="193951"/>
                        </a:lnTo>
                        <a:lnTo>
                          <a:pt x="1311965" y="193951"/>
                        </a:lnTo>
                        <a:cubicBezTo>
                          <a:pt x="1325905" y="187588"/>
                          <a:pt x="1343335" y="125383"/>
                          <a:pt x="1357275" y="119020"/>
                        </a:cubicBezTo>
                        <a:lnTo>
                          <a:pt x="1438215" y="124332"/>
                        </a:lnTo>
                        <a:cubicBezTo>
                          <a:pt x="1438539" y="99830"/>
                          <a:pt x="1438862" y="75329"/>
                          <a:pt x="1439186" y="50827"/>
                        </a:cubicBezTo>
                        <a:lnTo>
                          <a:pt x="1480885" y="57625"/>
                        </a:lnTo>
                        <a:lnTo>
                          <a:pt x="1584859" y="95045"/>
                        </a:lnTo>
                        <a:lnTo>
                          <a:pt x="1669592" y="67701"/>
                        </a:lnTo>
                        <a:lnTo>
                          <a:pt x="1924215" y="66730"/>
                        </a:lnTo>
                        <a:lnTo>
                          <a:pt x="1979875" y="26973"/>
                        </a:lnTo>
                        <a:lnTo>
                          <a:pt x="1987826" y="66730"/>
                        </a:lnTo>
                        <a:lnTo>
                          <a:pt x="2441050" y="66730"/>
                        </a:lnTo>
                        <a:lnTo>
                          <a:pt x="2533236" y="6350"/>
                        </a:lnTo>
                        <a:lnTo>
                          <a:pt x="2722548" y="0"/>
                        </a:lnTo>
                        <a:lnTo>
                          <a:pt x="2703443" y="98535"/>
                        </a:lnTo>
                        <a:lnTo>
                          <a:pt x="2959514" y="93786"/>
                        </a:lnTo>
                        <a:lnTo>
                          <a:pt x="3013544" y="42931"/>
                        </a:lnTo>
                        <a:lnTo>
                          <a:pt x="5208104" y="42876"/>
                        </a:lnTo>
                        <a:lnTo>
                          <a:pt x="5295568" y="50827"/>
                        </a:lnTo>
                        <a:lnTo>
                          <a:pt x="5176299" y="535857"/>
                        </a:lnTo>
                        <a:lnTo>
                          <a:pt x="4731026" y="1100400"/>
                        </a:lnTo>
                        <a:lnTo>
                          <a:pt x="4031311" y="1561575"/>
                        </a:lnTo>
                        <a:lnTo>
                          <a:pt x="3512461" y="1907733"/>
                        </a:lnTo>
                        <a:lnTo>
                          <a:pt x="2345635" y="1975043"/>
                        </a:lnTo>
                        <a:lnTo>
                          <a:pt x="1407187" y="2108283"/>
                        </a:lnTo>
                        <a:lnTo>
                          <a:pt x="21886" y="2074710"/>
                        </a:lnTo>
                        <a:lnTo>
                          <a:pt x="0" y="615370"/>
                        </a:lnTo>
                        <a:close/>
                      </a:path>
                    </a:pathLst>
                  </a:custGeom>
                  <a:solidFill>
                    <a:srgbClr val="FF6A00">
                      <a:alpha val="25000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en-US" dirty="0">
                      <a:solidFill>
                        <a:prstClr val="white"/>
                      </a:solidFill>
                    </a:endParaRPr>
                  </a:p>
                </p:txBody>
              </p:sp>
              <p:sp>
                <p:nvSpPr>
                  <p:cNvPr id="19" name="TextBox 18">
                    <a:extLst>
                      <a:ext uri="{FF2B5EF4-FFF2-40B4-BE49-F238E27FC236}">
                        <a16:creationId xmlns:a16="http://schemas.microsoft.com/office/drawing/2014/main" xmlns="" id="{4B6A9A74-30D0-AB49-AB4A-226152503E67}"/>
                      </a:ext>
                    </a:extLst>
                  </p:cNvPr>
                  <p:cNvSpPr txBox="1"/>
                  <p:nvPr/>
                </p:nvSpPr>
                <p:spPr>
                  <a:xfrm>
                    <a:off x="2456940" y="7041707"/>
                    <a:ext cx="1486725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r" eaLnBrk="1" fontAlgn="auto" hangingPunct="1">
                      <a:spcBef>
                        <a:spcPts val="0"/>
                      </a:spcBef>
                      <a:spcAft>
                        <a:spcPts val="0"/>
                      </a:spcAft>
                    </a:pPr>
                    <a:r>
                      <a:rPr lang="en-US" dirty="0">
                        <a:solidFill>
                          <a:prstClr val="white"/>
                        </a:solidFill>
                        <a:latin typeface="Calibri" panose="020F0502020204030204"/>
                      </a:rPr>
                      <a:t>Geotechnical Hazard Zone</a:t>
                    </a:r>
                  </a:p>
                </p:txBody>
              </p:sp>
              <p:cxnSp>
                <p:nvCxnSpPr>
                  <p:cNvPr id="20" name="Straight Arrow Connector 19">
                    <a:extLst>
                      <a:ext uri="{FF2B5EF4-FFF2-40B4-BE49-F238E27FC236}">
                        <a16:creationId xmlns:a16="http://schemas.microsoft.com/office/drawing/2014/main" xmlns="" id="{094D11B3-F48F-CF49-9D57-1F39AB7A913A}"/>
                      </a:ext>
                    </a:extLst>
                  </p:cNvPr>
                  <p:cNvCxnSpPr>
                    <a:cxnSpLocks/>
                    <a:stCxn id="19" idx="1"/>
                  </p:cNvCxnSpPr>
                  <p:nvPr/>
                </p:nvCxnSpPr>
                <p:spPr>
                  <a:xfrm flipH="1" flipV="1">
                    <a:off x="2092226" y="7007730"/>
                    <a:ext cx="364714" cy="357143"/>
                  </a:xfrm>
                  <a:prstGeom prst="straightConnector1">
                    <a:avLst/>
                  </a:prstGeom>
                  <a:ln w="19050">
                    <a:solidFill>
                      <a:schemeClr val="bg1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FAA762CD-F188-E948-8881-64B4D13FBD25}"/>
                  </a:ext>
                </a:extLst>
              </p:cNvPr>
              <p:cNvSpPr txBox="1"/>
              <p:nvPr/>
            </p:nvSpPr>
            <p:spPr>
              <a:xfrm>
                <a:off x="7073865" y="5899277"/>
                <a:ext cx="2641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white"/>
                    </a:solidFill>
                    <a:latin typeface="Calibri" panose="020F0502020204030204"/>
                  </a:rPr>
                  <a:t>CSO Pipe</a:t>
                </a:r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xmlns="" id="{883EACA8-C2D0-D247-B489-D26B1AC71FD2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6441238" y="5591483"/>
                <a:ext cx="632627" cy="492460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Oval 56"/>
            <p:cNvSpPr/>
            <p:nvPr/>
          </p:nvSpPr>
          <p:spPr>
            <a:xfrm>
              <a:off x="6218396" y="5422187"/>
              <a:ext cx="234863" cy="228600"/>
            </a:xfrm>
            <a:prstGeom prst="ellipse">
              <a:avLst/>
            </a:prstGeom>
            <a:gradFill>
              <a:gsLst>
                <a:gs pos="0">
                  <a:schemeClr val="tx1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734897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1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itle 1">
            <a:extLst>
              <a:ext uri="{FF2B5EF4-FFF2-40B4-BE49-F238E27FC236}">
                <a16:creationId xmlns:a16="http://schemas.microsoft.com/office/drawing/2014/main" xmlns="" id="{9531B919-76D5-DA43-8501-AFA1FD24F208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East Approach View: Cable Stayed Concept</a:t>
            </a:r>
          </a:p>
        </p:txBody>
      </p:sp>
      <p:pic>
        <p:nvPicPr>
          <p:cNvPr id="41" name="cable stay east">
            <a:extLst>
              <a:ext uri="{FF2B5EF4-FFF2-40B4-BE49-F238E27FC236}">
                <a16:creationId xmlns:a16="http://schemas.microsoft.com/office/drawing/2014/main" xmlns="" id="{2C681F32-C795-C249-8A06-0DF40B3024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EEC1EDBF-EF80-5446-85CC-7892EF5ECC32}"/>
              </a:ext>
            </a:extLst>
          </p:cNvPr>
          <p:cNvGrpSpPr/>
          <p:nvPr/>
        </p:nvGrpSpPr>
        <p:grpSpPr>
          <a:xfrm>
            <a:off x="-111318" y="3877116"/>
            <a:ext cx="6689745" cy="2108283"/>
            <a:chOff x="-111318" y="3877116"/>
            <a:chExt cx="6689745" cy="2108283"/>
          </a:xfrm>
        </p:grpSpPr>
        <p:sp>
          <p:nvSpPr>
            <p:cNvPr id="45" name="Freeform 44">
              <a:extLst>
                <a:ext uri="{FF2B5EF4-FFF2-40B4-BE49-F238E27FC236}">
                  <a16:creationId xmlns:a16="http://schemas.microsoft.com/office/drawing/2014/main" xmlns="" id="{35627636-1857-224A-A15B-805E900A22FE}"/>
                </a:ext>
              </a:extLst>
            </p:cNvPr>
            <p:cNvSpPr/>
            <p:nvPr/>
          </p:nvSpPr>
          <p:spPr>
            <a:xfrm>
              <a:off x="-111318" y="3877116"/>
              <a:ext cx="5295568" cy="2108283"/>
            </a:xfrm>
            <a:custGeom>
              <a:avLst/>
              <a:gdLst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818984 w 5295568"/>
                <a:gd name="connsiteY3" fmla="*/ 54068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431235 w 5295568"/>
                <a:gd name="connsiteY6" fmla="*/ 111319 h 2274073"/>
                <a:gd name="connsiteX7" fmla="*/ 1439186 w 5295568"/>
                <a:gd name="connsiteY7" fmla="*/ 23854 h 2274073"/>
                <a:gd name="connsiteX8" fmla="*/ 1494845 w 5295568"/>
                <a:gd name="connsiteY8" fmla="*/ 79513 h 2274073"/>
                <a:gd name="connsiteX9" fmla="*/ 1717481 w 5295568"/>
                <a:gd name="connsiteY9" fmla="*/ 71562 h 2274073"/>
                <a:gd name="connsiteX10" fmla="*/ 1725433 w 5295568"/>
                <a:gd name="connsiteY10" fmla="*/ 47708 h 2274073"/>
                <a:gd name="connsiteX11" fmla="*/ 1924215 w 5295568"/>
                <a:gd name="connsiteY11" fmla="*/ 39757 h 2274073"/>
                <a:gd name="connsiteX12" fmla="*/ 1979875 w 5295568"/>
                <a:gd name="connsiteY12" fmla="*/ 0 h 2274073"/>
                <a:gd name="connsiteX13" fmla="*/ 1987826 w 5295568"/>
                <a:gd name="connsiteY13" fmla="*/ 39757 h 2274073"/>
                <a:gd name="connsiteX14" fmla="*/ 2441050 w 5295568"/>
                <a:gd name="connsiteY14" fmla="*/ 39757 h 2274073"/>
                <a:gd name="connsiteX15" fmla="*/ 2504661 w 5295568"/>
                <a:gd name="connsiteY15" fmla="*/ 7952 h 2274073"/>
                <a:gd name="connsiteX16" fmla="*/ 2735248 w 5295568"/>
                <a:gd name="connsiteY16" fmla="*/ 7952 h 2274073"/>
                <a:gd name="connsiteX17" fmla="*/ 2703443 w 5295568"/>
                <a:gd name="connsiteY17" fmla="*/ 71562 h 2274073"/>
                <a:gd name="connsiteX18" fmla="*/ 2981739 w 5295568"/>
                <a:gd name="connsiteY18" fmla="*/ 79513 h 2274073"/>
                <a:gd name="connsiteX19" fmla="*/ 3013544 w 5295568"/>
                <a:gd name="connsiteY19" fmla="*/ 47708 h 2274073"/>
                <a:gd name="connsiteX20" fmla="*/ 5208104 w 5295568"/>
                <a:gd name="connsiteY20" fmla="*/ 15903 h 2274073"/>
                <a:gd name="connsiteX21" fmla="*/ 5295568 w 5295568"/>
                <a:gd name="connsiteY21" fmla="*/ 23854 h 2274073"/>
                <a:gd name="connsiteX22" fmla="*/ 5176299 w 5295568"/>
                <a:gd name="connsiteY22" fmla="*/ 508884 h 2274073"/>
                <a:gd name="connsiteX23" fmla="*/ 4731026 w 5295568"/>
                <a:gd name="connsiteY23" fmla="*/ 1073427 h 2274073"/>
                <a:gd name="connsiteX24" fmla="*/ 4031311 w 5295568"/>
                <a:gd name="connsiteY24" fmla="*/ 1534602 h 2274073"/>
                <a:gd name="connsiteX25" fmla="*/ 3267986 w 5295568"/>
                <a:gd name="connsiteY25" fmla="*/ 1582310 h 2274073"/>
                <a:gd name="connsiteX26" fmla="*/ 2345635 w 5295568"/>
                <a:gd name="connsiteY26" fmla="*/ 1948070 h 2274073"/>
                <a:gd name="connsiteX27" fmla="*/ 1296062 w 5295568"/>
                <a:gd name="connsiteY27" fmla="*/ 1884460 h 2274073"/>
                <a:gd name="connsiteX28" fmla="*/ 659958 w 5295568"/>
                <a:gd name="connsiteY28" fmla="*/ 2186609 h 2274073"/>
                <a:gd name="connsiteX29" fmla="*/ 103367 w 5295568"/>
                <a:gd name="connsiteY29" fmla="*/ 2274073 h 2274073"/>
                <a:gd name="connsiteX30" fmla="*/ 0 w 5295568"/>
                <a:gd name="connsiteY30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431235 w 5295568"/>
                <a:gd name="connsiteY6" fmla="*/ 111319 h 2274073"/>
                <a:gd name="connsiteX7" fmla="*/ 1439186 w 5295568"/>
                <a:gd name="connsiteY7" fmla="*/ 23854 h 2274073"/>
                <a:gd name="connsiteX8" fmla="*/ 1494845 w 5295568"/>
                <a:gd name="connsiteY8" fmla="*/ 79513 h 2274073"/>
                <a:gd name="connsiteX9" fmla="*/ 1717481 w 5295568"/>
                <a:gd name="connsiteY9" fmla="*/ 71562 h 2274073"/>
                <a:gd name="connsiteX10" fmla="*/ 1725433 w 5295568"/>
                <a:gd name="connsiteY10" fmla="*/ 47708 h 2274073"/>
                <a:gd name="connsiteX11" fmla="*/ 1924215 w 5295568"/>
                <a:gd name="connsiteY11" fmla="*/ 39757 h 2274073"/>
                <a:gd name="connsiteX12" fmla="*/ 1979875 w 5295568"/>
                <a:gd name="connsiteY12" fmla="*/ 0 h 2274073"/>
                <a:gd name="connsiteX13" fmla="*/ 1987826 w 5295568"/>
                <a:gd name="connsiteY13" fmla="*/ 39757 h 2274073"/>
                <a:gd name="connsiteX14" fmla="*/ 2441050 w 5295568"/>
                <a:gd name="connsiteY14" fmla="*/ 39757 h 2274073"/>
                <a:gd name="connsiteX15" fmla="*/ 2504661 w 5295568"/>
                <a:gd name="connsiteY15" fmla="*/ 7952 h 2274073"/>
                <a:gd name="connsiteX16" fmla="*/ 2735248 w 5295568"/>
                <a:gd name="connsiteY16" fmla="*/ 7952 h 2274073"/>
                <a:gd name="connsiteX17" fmla="*/ 2703443 w 5295568"/>
                <a:gd name="connsiteY17" fmla="*/ 71562 h 2274073"/>
                <a:gd name="connsiteX18" fmla="*/ 2981739 w 5295568"/>
                <a:gd name="connsiteY18" fmla="*/ 79513 h 2274073"/>
                <a:gd name="connsiteX19" fmla="*/ 3013544 w 5295568"/>
                <a:gd name="connsiteY19" fmla="*/ 47708 h 2274073"/>
                <a:gd name="connsiteX20" fmla="*/ 5208104 w 5295568"/>
                <a:gd name="connsiteY20" fmla="*/ 15903 h 2274073"/>
                <a:gd name="connsiteX21" fmla="*/ 5295568 w 5295568"/>
                <a:gd name="connsiteY21" fmla="*/ 23854 h 2274073"/>
                <a:gd name="connsiteX22" fmla="*/ 5176299 w 5295568"/>
                <a:gd name="connsiteY22" fmla="*/ 508884 h 2274073"/>
                <a:gd name="connsiteX23" fmla="*/ 4731026 w 5295568"/>
                <a:gd name="connsiteY23" fmla="*/ 1073427 h 2274073"/>
                <a:gd name="connsiteX24" fmla="*/ 4031311 w 5295568"/>
                <a:gd name="connsiteY24" fmla="*/ 1534602 h 2274073"/>
                <a:gd name="connsiteX25" fmla="*/ 3267986 w 5295568"/>
                <a:gd name="connsiteY25" fmla="*/ 1582310 h 2274073"/>
                <a:gd name="connsiteX26" fmla="*/ 2345635 w 5295568"/>
                <a:gd name="connsiteY26" fmla="*/ 1948070 h 2274073"/>
                <a:gd name="connsiteX27" fmla="*/ 1296062 w 5295568"/>
                <a:gd name="connsiteY27" fmla="*/ 1884460 h 2274073"/>
                <a:gd name="connsiteX28" fmla="*/ 659958 w 5295568"/>
                <a:gd name="connsiteY28" fmla="*/ 2186609 h 2274073"/>
                <a:gd name="connsiteX29" fmla="*/ 103367 w 5295568"/>
                <a:gd name="connsiteY29" fmla="*/ 2274073 h 2274073"/>
                <a:gd name="connsiteX30" fmla="*/ 0 w 5295568"/>
                <a:gd name="connsiteY30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431235 w 5295568"/>
                <a:gd name="connsiteY6" fmla="*/ 114809 h 2274073"/>
                <a:gd name="connsiteX7" fmla="*/ 1439186 w 5295568"/>
                <a:gd name="connsiteY7" fmla="*/ 23854 h 2274073"/>
                <a:gd name="connsiteX8" fmla="*/ 1494845 w 5295568"/>
                <a:gd name="connsiteY8" fmla="*/ 79513 h 2274073"/>
                <a:gd name="connsiteX9" fmla="*/ 1717481 w 5295568"/>
                <a:gd name="connsiteY9" fmla="*/ 71562 h 2274073"/>
                <a:gd name="connsiteX10" fmla="*/ 1725433 w 5295568"/>
                <a:gd name="connsiteY10" fmla="*/ 47708 h 2274073"/>
                <a:gd name="connsiteX11" fmla="*/ 1924215 w 5295568"/>
                <a:gd name="connsiteY11" fmla="*/ 39757 h 2274073"/>
                <a:gd name="connsiteX12" fmla="*/ 1979875 w 5295568"/>
                <a:gd name="connsiteY12" fmla="*/ 0 h 2274073"/>
                <a:gd name="connsiteX13" fmla="*/ 1987826 w 5295568"/>
                <a:gd name="connsiteY13" fmla="*/ 39757 h 2274073"/>
                <a:gd name="connsiteX14" fmla="*/ 2441050 w 5295568"/>
                <a:gd name="connsiteY14" fmla="*/ 39757 h 2274073"/>
                <a:gd name="connsiteX15" fmla="*/ 2504661 w 5295568"/>
                <a:gd name="connsiteY15" fmla="*/ 7952 h 2274073"/>
                <a:gd name="connsiteX16" fmla="*/ 2735248 w 5295568"/>
                <a:gd name="connsiteY16" fmla="*/ 7952 h 2274073"/>
                <a:gd name="connsiteX17" fmla="*/ 2703443 w 5295568"/>
                <a:gd name="connsiteY17" fmla="*/ 71562 h 2274073"/>
                <a:gd name="connsiteX18" fmla="*/ 2981739 w 5295568"/>
                <a:gd name="connsiteY18" fmla="*/ 79513 h 2274073"/>
                <a:gd name="connsiteX19" fmla="*/ 3013544 w 5295568"/>
                <a:gd name="connsiteY19" fmla="*/ 47708 h 2274073"/>
                <a:gd name="connsiteX20" fmla="*/ 5208104 w 5295568"/>
                <a:gd name="connsiteY20" fmla="*/ 15903 h 2274073"/>
                <a:gd name="connsiteX21" fmla="*/ 5295568 w 5295568"/>
                <a:gd name="connsiteY21" fmla="*/ 23854 h 2274073"/>
                <a:gd name="connsiteX22" fmla="*/ 5176299 w 5295568"/>
                <a:gd name="connsiteY22" fmla="*/ 508884 h 2274073"/>
                <a:gd name="connsiteX23" fmla="*/ 4731026 w 5295568"/>
                <a:gd name="connsiteY23" fmla="*/ 1073427 h 2274073"/>
                <a:gd name="connsiteX24" fmla="*/ 4031311 w 5295568"/>
                <a:gd name="connsiteY24" fmla="*/ 1534602 h 2274073"/>
                <a:gd name="connsiteX25" fmla="*/ 3267986 w 5295568"/>
                <a:gd name="connsiteY25" fmla="*/ 1582310 h 2274073"/>
                <a:gd name="connsiteX26" fmla="*/ 2345635 w 5295568"/>
                <a:gd name="connsiteY26" fmla="*/ 1948070 h 2274073"/>
                <a:gd name="connsiteX27" fmla="*/ 1296062 w 5295568"/>
                <a:gd name="connsiteY27" fmla="*/ 1884460 h 2274073"/>
                <a:gd name="connsiteX28" fmla="*/ 659958 w 5295568"/>
                <a:gd name="connsiteY28" fmla="*/ 2186609 h 2274073"/>
                <a:gd name="connsiteX29" fmla="*/ 103367 w 5295568"/>
                <a:gd name="connsiteY29" fmla="*/ 2274073 h 2274073"/>
                <a:gd name="connsiteX30" fmla="*/ 0 w 5295568"/>
                <a:gd name="connsiteY30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357275 w 5295568"/>
                <a:gd name="connsiteY6" fmla="*/ 92047 h 2274073"/>
                <a:gd name="connsiteX7" fmla="*/ 1431235 w 5295568"/>
                <a:gd name="connsiteY7" fmla="*/ 114809 h 2274073"/>
                <a:gd name="connsiteX8" fmla="*/ 1439186 w 5295568"/>
                <a:gd name="connsiteY8" fmla="*/ 23854 h 2274073"/>
                <a:gd name="connsiteX9" fmla="*/ 1494845 w 5295568"/>
                <a:gd name="connsiteY9" fmla="*/ 79513 h 2274073"/>
                <a:gd name="connsiteX10" fmla="*/ 1717481 w 5295568"/>
                <a:gd name="connsiteY10" fmla="*/ 71562 h 2274073"/>
                <a:gd name="connsiteX11" fmla="*/ 1725433 w 5295568"/>
                <a:gd name="connsiteY11" fmla="*/ 47708 h 2274073"/>
                <a:gd name="connsiteX12" fmla="*/ 1924215 w 5295568"/>
                <a:gd name="connsiteY12" fmla="*/ 39757 h 2274073"/>
                <a:gd name="connsiteX13" fmla="*/ 1979875 w 5295568"/>
                <a:gd name="connsiteY13" fmla="*/ 0 h 2274073"/>
                <a:gd name="connsiteX14" fmla="*/ 1987826 w 5295568"/>
                <a:gd name="connsiteY14" fmla="*/ 39757 h 2274073"/>
                <a:gd name="connsiteX15" fmla="*/ 2441050 w 5295568"/>
                <a:gd name="connsiteY15" fmla="*/ 39757 h 2274073"/>
                <a:gd name="connsiteX16" fmla="*/ 2504661 w 5295568"/>
                <a:gd name="connsiteY16" fmla="*/ 7952 h 2274073"/>
                <a:gd name="connsiteX17" fmla="*/ 2735248 w 5295568"/>
                <a:gd name="connsiteY17" fmla="*/ 7952 h 2274073"/>
                <a:gd name="connsiteX18" fmla="*/ 2703443 w 5295568"/>
                <a:gd name="connsiteY18" fmla="*/ 71562 h 2274073"/>
                <a:gd name="connsiteX19" fmla="*/ 2981739 w 5295568"/>
                <a:gd name="connsiteY19" fmla="*/ 79513 h 2274073"/>
                <a:gd name="connsiteX20" fmla="*/ 3013544 w 5295568"/>
                <a:gd name="connsiteY20" fmla="*/ 47708 h 2274073"/>
                <a:gd name="connsiteX21" fmla="*/ 5208104 w 5295568"/>
                <a:gd name="connsiteY21" fmla="*/ 15903 h 2274073"/>
                <a:gd name="connsiteX22" fmla="*/ 5295568 w 5295568"/>
                <a:gd name="connsiteY22" fmla="*/ 23854 h 2274073"/>
                <a:gd name="connsiteX23" fmla="*/ 5176299 w 5295568"/>
                <a:gd name="connsiteY23" fmla="*/ 508884 h 2274073"/>
                <a:gd name="connsiteX24" fmla="*/ 4731026 w 5295568"/>
                <a:gd name="connsiteY24" fmla="*/ 1073427 h 2274073"/>
                <a:gd name="connsiteX25" fmla="*/ 4031311 w 5295568"/>
                <a:gd name="connsiteY25" fmla="*/ 1534602 h 2274073"/>
                <a:gd name="connsiteX26" fmla="*/ 3267986 w 5295568"/>
                <a:gd name="connsiteY26" fmla="*/ 1582310 h 2274073"/>
                <a:gd name="connsiteX27" fmla="*/ 2345635 w 5295568"/>
                <a:gd name="connsiteY27" fmla="*/ 1948070 h 2274073"/>
                <a:gd name="connsiteX28" fmla="*/ 1296062 w 5295568"/>
                <a:gd name="connsiteY28" fmla="*/ 1884460 h 2274073"/>
                <a:gd name="connsiteX29" fmla="*/ 659958 w 5295568"/>
                <a:gd name="connsiteY29" fmla="*/ 2186609 h 2274073"/>
                <a:gd name="connsiteX30" fmla="*/ 103367 w 5295568"/>
                <a:gd name="connsiteY30" fmla="*/ 2274073 h 2274073"/>
                <a:gd name="connsiteX31" fmla="*/ 0 w 5295568"/>
                <a:gd name="connsiteY31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357275 w 5295568"/>
                <a:gd name="connsiteY6" fmla="*/ 92047 h 2274073"/>
                <a:gd name="connsiteX7" fmla="*/ 1438215 w 5295568"/>
                <a:gd name="connsiteY7" fmla="*/ 97359 h 2274073"/>
                <a:gd name="connsiteX8" fmla="*/ 1439186 w 5295568"/>
                <a:gd name="connsiteY8" fmla="*/ 23854 h 2274073"/>
                <a:gd name="connsiteX9" fmla="*/ 1494845 w 5295568"/>
                <a:gd name="connsiteY9" fmla="*/ 79513 h 2274073"/>
                <a:gd name="connsiteX10" fmla="*/ 1717481 w 5295568"/>
                <a:gd name="connsiteY10" fmla="*/ 71562 h 2274073"/>
                <a:gd name="connsiteX11" fmla="*/ 1725433 w 5295568"/>
                <a:gd name="connsiteY11" fmla="*/ 47708 h 2274073"/>
                <a:gd name="connsiteX12" fmla="*/ 1924215 w 5295568"/>
                <a:gd name="connsiteY12" fmla="*/ 39757 h 2274073"/>
                <a:gd name="connsiteX13" fmla="*/ 1979875 w 5295568"/>
                <a:gd name="connsiteY13" fmla="*/ 0 h 2274073"/>
                <a:gd name="connsiteX14" fmla="*/ 1987826 w 5295568"/>
                <a:gd name="connsiteY14" fmla="*/ 39757 h 2274073"/>
                <a:gd name="connsiteX15" fmla="*/ 2441050 w 5295568"/>
                <a:gd name="connsiteY15" fmla="*/ 39757 h 2274073"/>
                <a:gd name="connsiteX16" fmla="*/ 2504661 w 5295568"/>
                <a:gd name="connsiteY16" fmla="*/ 7952 h 2274073"/>
                <a:gd name="connsiteX17" fmla="*/ 2735248 w 5295568"/>
                <a:gd name="connsiteY17" fmla="*/ 7952 h 2274073"/>
                <a:gd name="connsiteX18" fmla="*/ 2703443 w 5295568"/>
                <a:gd name="connsiteY18" fmla="*/ 71562 h 2274073"/>
                <a:gd name="connsiteX19" fmla="*/ 2981739 w 5295568"/>
                <a:gd name="connsiteY19" fmla="*/ 79513 h 2274073"/>
                <a:gd name="connsiteX20" fmla="*/ 3013544 w 5295568"/>
                <a:gd name="connsiteY20" fmla="*/ 47708 h 2274073"/>
                <a:gd name="connsiteX21" fmla="*/ 5208104 w 5295568"/>
                <a:gd name="connsiteY21" fmla="*/ 15903 h 2274073"/>
                <a:gd name="connsiteX22" fmla="*/ 5295568 w 5295568"/>
                <a:gd name="connsiteY22" fmla="*/ 23854 h 2274073"/>
                <a:gd name="connsiteX23" fmla="*/ 5176299 w 5295568"/>
                <a:gd name="connsiteY23" fmla="*/ 508884 h 2274073"/>
                <a:gd name="connsiteX24" fmla="*/ 4731026 w 5295568"/>
                <a:gd name="connsiteY24" fmla="*/ 1073427 h 2274073"/>
                <a:gd name="connsiteX25" fmla="*/ 4031311 w 5295568"/>
                <a:gd name="connsiteY25" fmla="*/ 1534602 h 2274073"/>
                <a:gd name="connsiteX26" fmla="*/ 3267986 w 5295568"/>
                <a:gd name="connsiteY26" fmla="*/ 1582310 h 2274073"/>
                <a:gd name="connsiteX27" fmla="*/ 2345635 w 5295568"/>
                <a:gd name="connsiteY27" fmla="*/ 1948070 h 2274073"/>
                <a:gd name="connsiteX28" fmla="*/ 1296062 w 5295568"/>
                <a:gd name="connsiteY28" fmla="*/ 1884460 h 2274073"/>
                <a:gd name="connsiteX29" fmla="*/ 659958 w 5295568"/>
                <a:gd name="connsiteY29" fmla="*/ 2186609 h 2274073"/>
                <a:gd name="connsiteX30" fmla="*/ 103367 w 5295568"/>
                <a:gd name="connsiteY30" fmla="*/ 2274073 h 2274073"/>
                <a:gd name="connsiteX31" fmla="*/ 0 w 5295568"/>
                <a:gd name="connsiteY31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357275 w 5295568"/>
                <a:gd name="connsiteY6" fmla="*/ 92047 h 2274073"/>
                <a:gd name="connsiteX7" fmla="*/ 1438215 w 5295568"/>
                <a:gd name="connsiteY7" fmla="*/ 97359 h 2274073"/>
                <a:gd name="connsiteX8" fmla="*/ 1439186 w 5295568"/>
                <a:gd name="connsiteY8" fmla="*/ 23854 h 2274073"/>
                <a:gd name="connsiteX9" fmla="*/ 1494845 w 5295568"/>
                <a:gd name="connsiteY9" fmla="*/ 79513 h 2274073"/>
                <a:gd name="connsiteX10" fmla="*/ 1717481 w 5295568"/>
                <a:gd name="connsiteY10" fmla="*/ 71562 h 2274073"/>
                <a:gd name="connsiteX11" fmla="*/ 1669592 w 5295568"/>
                <a:gd name="connsiteY11" fmla="*/ 40728 h 2274073"/>
                <a:gd name="connsiteX12" fmla="*/ 1924215 w 5295568"/>
                <a:gd name="connsiteY12" fmla="*/ 39757 h 2274073"/>
                <a:gd name="connsiteX13" fmla="*/ 1979875 w 5295568"/>
                <a:gd name="connsiteY13" fmla="*/ 0 h 2274073"/>
                <a:gd name="connsiteX14" fmla="*/ 1987826 w 5295568"/>
                <a:gd name="connsiteY14" fmla="*/ 39757 h 2274073"/>
                <a:gd name="connsiteX15" fmla="*/ 2441050 w 5295568"/>
                <a:gd name="connsiteY15" fmla="*/ 39757 h 2274073"/>
                <a:gd name="connsiteX16" fmla="*/ 2504661 w 5295568"/>
                <a:gd name="connsiteY16" fmla="*/ 7952 h 2274073"/>
                <a:gd name="connsiteX17" fmla="*/ 2735248 w 5295568"/>
                <a:gd name="connsiteY17" fmla="*/ 7952 h 2274073"/>
                <a:gd name="connsiteX18" fmla="*/ 2703443 w 5295568"/>
                <a:gd name="connsiteY18" fmla="*/ 71562 h 2274073"/>
                <a:gd name="connsiteX19" fmla="*/ 2981739 w 5295568"/>
                <a:gd name="connsiteY19" fmla="*/ 79513 h 2274073"/>
                <a:gd name="connsiteX20" fmla="*/ 3013544 w 5295568"/>
                <a:gd name="connsiteY20" fmla="*/ 47708 h 2274073"/>
                <a:gd name="connsiteX21" fmla="*/ 5208104 w 5295568"/>
                <a:gd name="connsiteY21" fmla="*/ 15903 h 2274073"/>
                <a:gd name="connsiteX22" fmla="*/ 5295568 w 5295568"/>
                <a:gd name="connsiteY22" fmla="*/ 23854 h 2274073"/>
                <a:gd name="connsiteX23" fmla="*/ 5176299 w 5295568"/>
                <a:gd name="connsiteY23" fmla="*/ 508884 h 2274073"/>
                <a:gd name="connsiteX24" fmla="*/ 4731026 w 5295568"/>
                <a:gd name="connsiteY24" fmla="*/ 1073427 h 2274073"/>
                <a:gd name="connsiteX25" fmla="*/ 4031311 w 5295568"/>
                <a:gd name="connsiteY25" fmla="*/ 1534602 h 2274073"/>
                <a:gd name="connsiteX26" fmla="*/ 3267986 w 5295568"/>
                <a:gd name="connsiteY26" fmla="*/ 1582310 h 2274073"/>
                <a:gd name="connsiteX27" fmla="*/ 2345635 w 5295568"/>
                <a:gd name="connsiteY27" fmla="*/ 1948070 h 2274073"/>
                <a:gd name="connsiteX28" fmla="*/ 1296062 w 5295568"/>
                <a:gd name="connsiteY28" fmla="*/ 1884460 h 2274073"/>
                <a:gd name="connsiteX29" fmla="*/ 659958 w 5295568"/>
                <a:gd name="connsiteY29" fmla="*/ 2186609 h 2274073"/>
                <a:gd name="connsiteX30" fmla="*/ 103367 w 5295568"/>
                <a:gd name="connsiteY30" fmla="*/ 2274073 h 2274073"/>
                <a:gd name="connsiteX31" fmla="*/ 0 w 5295568"/>
                <a:gd name="connsiteY31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357275 w 5295568"/>
                <a:gd name="connsiteY6" fmla="*/ 92047 h 2274073"/>
                <a:gd name="connsiteX7" fmla="*/ 1438215 w 5295568"/>
                <a:gd name="connsiteY7" fmla="*/ 97359 h 2274073"/>
                <a:gd name="connsiteX8" fmla="*/ 1439186 w 5295568"/>
                <a:gd name="connsiteY8" fmla="*/ 23854 h 2274073"/>
                <a:gd name="connsiteX9" fmla="*/ 1494845 w 5295568"/>
                <a:gd name="connsiteY9" fmla="*/ 79513 h 2274073"/>
                <a:gd name="connsiteX10" fmla="*/ 1584859 w 5295568"/>
                <a:gd name="connsiteY10" fmla="*/ 68072 h 2274073"/>
                <a:gd name="connsiteX11" fmla="*/ 1669592 w 5295568"/>
                <a:gd name="connsiteY11" fmla="*/ 40728 h 2274073"/>
                <a:gd name="connsiteX12" fmla="*/ 1924215 w 5295568"/>
                <a:gd name="connsiteY12" fmla="*/ 39757 h 2274073"/>
                <a:gd name="connsiteX13" fmla="*/ 1979875 w 5295568"/>
                <a:gd name="connsiteY13" fmla="*/ 0 h 2274073"/>
                <a:gd name="connsiteX14" fmla="*/ 1987826 w 5295568"/>
                <a:gd name="connsiteY14" fmla="*/ 39757 h 2274073"/>
                <a:gd name="connsiteX15" fmla="*/ 2441050 w 5295568"/>
                <a:gd name="connsiteY15" fmla="*/ 39757 h 2274073"/>
                <a:gd name="connsiteX16" fmla="*/ 2504661 w 5295568"/>
                <a:gd name="connsiteY16" fmla="*/ 7952 h 2274073"/>
                <a:gd name="connsiteX17" fmla="*/ 2735248 w 5295568"/>
                <a:gd name="connsiteY17" fmla="*/ 7952 h 2274073"/>
                <a:gd name="connsiteX18" fmla="*/ 2703443 w 5295568"/>
                <a:gd name="connsiteY18" fmla="*/ 71562 h 2274073"/>
                <a:gd name="connsiteX19" fmla="*/ 2981739 w 5295568"/>
                <a:gd name="connsiteY19" fmla="*/ 79513 h 2274073"/>
                <a:gd name="connsiteX20" fmla="*/ 3013544 w 5295568"/>
                <a:gd name="connsiteY20" fmla="*/ 47708 h 2274073"/>
                <a:gd name="connsiteX21" fmla="*/ 5208104 w 5295568"/>
                <a:gd name="connsiteY21" fmla="*/ 15903 h 2274073"/>
                <a:gd name="connsiteX22" fmla="*/ 5295568 w 5295568"/>
                <a:gd name="connsiteY22" fmla="*/ 23854 h 2274073"/>
                <a:gd name="connsiteX23" fmla="*/ 5176299 w 5295568"/>
                <a:gd name="connsiteY23" fmla="*/ 508884 h 2274073"/>
                <a:gd name="connsiteX24" fmla="*/ 4731026 w 5295568"/>
                <a:gd name="connsiteY24" fmla="*/ 1073427 h 2274073"/>
                <a:gd name="connsiteX25" fmla="*/ 4031311 w 5295568"/>
                <a:gd name="connsiteY25" fmla="*/ 1534602 h 2274073"/>
                <a:gd name="connsiteX26" fmla="*/ 3267986 w 5295568"/>
                <a:gd name="connsiteY26" fmla="*/ 1582310 h 2274073"/>
                <a:gd name="connsiteX27" fmla="*/ 2345635 w 5295568"/>
                <a:gd name="connsiteY27" fmla="*/ 1948070 h 2274073"/>
                <a:gd name="connsiteX28" fmla="*/ 1296062 w 5295568"/>
                <a:gd name="connsiteY28" fmla="*/ 1884460 h 2274073"/>
                <a:gd name="connsiteX29" fmla="*/ 659958 w 5295568"/>
                <a:gd name="connsiteY29" fmla="*/ 2186609 h 2274073"/>
                <a:gd name="connsiteX30" fmla="*/ 103367 w 5295568"/>
                <a:gd name="connsiteY30" fmla="*/ 2274073 h 2274073"/>
                <a:gd name="connsiteX31" fmla="*/ 0 w 5295568"/>
                <a:gd name="connsiteY31" fmla="*/ 588397 h 2274073"/>
                <a:gd name="connsiteX0" fmla="*/ 0 w 5295568"/>
                <a:gd name="connsiteY0" fmla="*/ 588397 h 2274073"/>
                <a:gd name="connsiteX1" fmla="*/ 262393 w 5295568"/>
                <a:gd name="connsiteY1" fmla="*/ 556592 h 2274073"/>
                <a:gd name="connsiteX2" fmla="*/ 532737 w 5295568"/>
                <a:gd name="connsiteY2" fmla="*/ 548640 h 2274073"/>
                <a:gd name="connsiteX3" fmla="*/ 791064 w 5295568"/>
                <a:gd name="connsiteY3" fmla="*/ 509279 h 2274073"/>
                <a:gd name="connsiteX4" fmla="*/ 1311965 w 5295568"/>
                <a:gd name="connsiteY4" fmla="*/ 166978 h 2274073"/>
                <a:gd name="connsiteX5" fmla="*/ 1311965 w 5295568"/>
                <a:gd name="connsiteY5" fmla="*/ 166978 h 2274073"/>
                <a:gd name="connsiteX6" fmla="*/ 1357275 w 5295568"/>
                <a:gd name="connsiteY6" fmla="*/ 92047 h 2274073"/>
                <a:gd name="connsiteX7" fmla="*/ 1438215 w 5295568"/>
                <a:gd name="connsiteY7" fmla="*/ 97359 h 2274073"/>
                <a:gd name="connsiteX8" fmla="*/ 1439186 w 5295568"/>
                <a:gd name="connsiteY8" fmla="*/ 23854 h 2274073"/>
                <a:gd name="connsiteX9" fmla="*/ 1480885 w 5295568"/>
                <a:gd name="connsiteY9" fmla="*/ 30652 h 2274073"/>
                <a:gd name="connsiteX10" fmla="*/ 1584859 w 5295568"/>
                <a:gd name="connsiteY10" fmla="*/ 68072 h 2274073"/>
                <a:gd name="connsiteX11" fmla="*/ 1669592 w 5295568"/>
                <a:gd name="connsiteY11" fmla="*/ 40728 h 2274073"/>
                <a:gd name="connsiteX12" fmla="*/ 1924215 w 5295568"/>
                <a:gd name="connsiteY12" fmla="*/ 39757 h 2274073"/>
                <a:gd name="connsiteX13" fmla="*/ 1979875 w 5295568"/>
                <a:gd name="connsiteY13" fmla="*/ 0 h 2274073"/>
                <a:gd name="connsiteX14" fmla="*/ 1987826 w 5295568"/>
                <a:gd name="connsiteY14" fmla="*/ 39757 h 2274073"/>
                <a:gd name="connsiteX15" fmla="*/ 2441050 w 5295568"/>
                <a:gd name="connsiteY15" fmla="*/ 39757 h 2274073"/>
                <a:gd name="connsiteX16" fmla="*/ 2504661 w 5295568"/>
                <a:gd name="connsiteY16" fmla="*/ 7952 h 2274073"/>
                <a:gd name="connsiteX17" fmla="*/ 2735248 w 5295568"/>
                <a:gd name="connsiteY17" fmla="*/ 7952 h 2274073"/>
                <a:gd name="connsiteX18" fmla="*/ 2703443 w 5295568"/>
                <a:gd name="connsiteY18" fmla="*/ 71562 h 2274073"/>
                <a:gd name="connsiteX19" fmla="*/ 2981739 w 5295568"/>
                <a:gd name="connsiteY19" fmla="*/ 79513 h 2274073"/>
                <a:gd name="connsiteX20" fmla="*/ 3013544 w 5295568"/>
                <a:gd name="connsiteY20" fmla="*/ 47708 h 2274073"/>
                <a:gd name="connsiteX21" fmla="*/ 5208104 w 5295568"/>
                <a:gd name="connsiteY21" fmla="*/ 15903 h 2274073"/>
                <a:gd name="connsiteX22" fmla="*/ 5295568 w 5295568"/>
                <a:gd name="connsiteY22" fmla="*/ 23854 h 2274073"/>
                <a:gd name="connsiteX23" fmla="*/ 5176299 w 5295568"/>
                <a:gd name="connsiteY23" fmla="*/ 508884 h 2274073"/>
                <a:gd name="connsiteX24" fmla="*/ 4731026 w 5295568"/>
                <a:gd name="connsiteY24" fmla="*/ 1073427 h 2274073"/>
                <a:gd name="connsiteX25" fmla="*/ 4031311 w 5295568"/>
                <a:gd name="connsiteY25" fmla="*/ 1534602 h 2274073"/>
                <a:gd name="connsiteX26" fmla="*/ 3267986 w 5295568"/>
                <a:gd name="connsiteY26" fmla="*/ 1582310 h 2274073"/>
                <a:gd name="connsiteX27" fmla="*/ 2345635 w 5295568"/>
                <a:gd name="connsiteY27" fmla="*/ 1948070 h 2274073"/>
                <a:gd name="connsiteX28" fmla="*/ 1296062 w 5295568"/>
                <a:gd name="connsiteY28" fmla="*/ 1884460 h 2274073"/>
                <a:gd name="connsiteX29" fmla="*/ 659958 w 5295568"/>
                <a:gd name="connsiteY29" fmla="*/ 2186609 h 2274073"/>
                <a:gd name="connsiteX30" fmla="*/ 103367 w 5295568"/>
                <a:gd name="connsiteY30" fmla="*/ 2274073 h 2274073"/>
                <a:gd name="connsiteX31" fmla="*/ 0 w 5295568"/>
                <a:gd name="connsiteY31" fmla="*/ 588397 h 2274073"/>
                <a:gd name="connsiteX0" fmla="*/ 0 w 5295568"/>
                <a:gd name="connsiteY0" fmla="*/ 609020 h 2294696"/>
                <a:gd name="connsiteX1" fmla="*/ 262393 w 5295568"/>
                <a:gd name="connsiteY1" fmla="*/ 577215 h 2294696"/>
                <a:gd name="connsiteX2" fmla="*/ 532737 w 5295568"/>
                <a:gd name="connsiteY2" fmla="*/ 569263 h 2294696"/>
                <a:gd name="connsiteX3" fmla="*/ 791064 w 5295568"/>
                <a:gd name="connsiteY3" fmla="*/ 529902 h 2294696"/>
                <a:gd name="connsiteX4" fmla="*/ 1311965 w 5295568"/>
                <a:gd name="connsiteY4" fmla="*/ 187601 h 2294696"/>
                <a:gd name="connsiteX5" fmla="*/ 1311965 w 5295568"/>
                <a:gd name="connsiteY5" fmla="*/ 187601 h 2294696"/>
                <a:gd name="connsiteX6" fmla="*/ 1357275 w 5295568"/>
                <a:gd name="connsiteY6" fmla="*/ 112670 h 2294696"/>
                <a:gd name="connsiteX7" fmla="*/ 1438215 w 5295568"/>
                <a:gd name="connsiteY7" fmla="*/ 117982 h 2294696"/>
                <a:gd name="connsiteX8" fmla="*/ 1439186 w 5295568"/>
                <a:gd name="connsiteY8" fmla="*/ 44477 h 2294696"/>
                <a:gd name="connsiteX9" fmla="*/ 1480885 w 5295568"/>
                <a:gd name="connsiteY9" fmla="*/ 51275 h 2294696"/>
                <a:gd name="connsiteX10" fmla="*/ 1584859 w 5295568"/>
                <a:gd name="connsiteY10" fmla="*/ 88695 h 2294696"/>
                <a:gd name="connsiteX11" fmla="*/ 1669592 w 5295568"/>
                <a:gd name="connsiteY11" fmla="*/ 61351 h 2294696"/>
                <a:gd name="connsiteX12" fmla="*/ 1924215 w 5295568"/>
                <a:gd name="connsiteY12" fmla="*/ 60380 h 2294696"/>
                <a:gd name="connsiteX13" fmla="*/ 1979875 w 5295568"/>
                <a:gd name="connsiteY13" fmla="*/ 20623 h 2294696"/>
                <a:gd name="connsiteX14" fmla="*/ 1987826 w 5295568"/>
                <a:gd name="connsiteY14" fmla="*/ 60380 h 2294696"/>
                <a:gd name="connsiteX15" fmla="*/ 2441050 w 5295568"/>
                <a:gd name="connsiteY15" fmla="*/ 60380 h 2294696"/>
                <a:gd name="connsiteX16" fmla="*/ 2533236 w 5295568"/>
                <a:gd name="connsiteY16" fmla="*/ 0 h 2294696"/>
                <a:gd name="connsiteX17" fmla="*/ 2735248 w 5295568"/>
                <a:gd name="connsiteY17" fmla="*/ 28575 h 2294696"/>
                <a:gd name="connsiteX18" fmla="*/ 2703443 w 5295568"/>
                <a:gd name="connsiteY18" fmla="*/ 92185 h 2294696"/>
                <a:gd name="connsiteX19" fmla="*/ 2981739 w 5295568"/>
                <a:gd name="connsiteY19" fmla="*/ 100136 h 2294696"/>
                <a:gd name="connsiteX20" fmla="*/ 3013544 w 5295568"/>
                <a:gd name="connsiteY20" fmla="*/ 68331 h 2294696"/>
                <a:gd name="connsiteX21" fmla="*/ 5208104 w 5295568"/>
                <a:gd name="connsiteY21" fmla="*/ 36526 h 2294696"/>
                <a:gd name="connsiteX22" fmla="*/ 5295568 w 5295568"/>
                <a:gd name="connsiteY22" fmla="*/ 44477 h 2294696"/>
                <a:gd name="connsiteX23" fmla="*/ 5176299 w 5295568"/>
                <a:gd name="connsiteY23" fmla="*/ 529507 h 2294696"/>
                <a:gd name="connsiteX24" fmla="*/ 4731026 w 5295568"/>
                <a:gd name="connsiteY24" fmla="*/ 1094050 h 2294696"/>
                <a:gd name="connsiteX25" fmla="*/ 4031311 w 5295568"/>
                <a:gd name="connsiteY25" fmla="*/ 1555225 h 2294696"/>
                <a:gd name="connsiteX26" fmla="*/ 3267986 w 5295568"/>
                <a:gd name="connsiteY26" fmla="*/ 1602933 h 2294696"/>
                <a:gd name="connsiteX27" fmla="*/ 2345635 w 5295568"/>
                <a:gd name="connsiteY27" fmla="*/ 1968693 h 2294696"/>
                <a:gd name="connsiteX28" fmla="*/ 1296062 w 5295568"/>
                <a:gd name="connsiteY28" fmla="*/ 1905083 h 2294696"/>
                <a:gd name="connsiteX29" fmla="*/ 659958 w 5295568"/>
                <a:gd name="connsiteY29" fmla="*/ 2207232 h 2294696"/>
                <a:gd name="connsiteX30" fmla="*/ 103367 w 5295568"/>
                <a:gd name="connsiteY30" fmla="*/ 2294696 h 2294696"/>
                <a:gd name="connsiteX31" fmla="*/ 0 w 5295568"/>
                <a:gd name="connsiteY31" fmla="*/ 609020 h 2294696"/>
                <a:gd name="connsiteX0" fmla="*/ 0 w 5295568"/>
                <a:gd name="connsiteY0" fmla="*/ 615370 h 2301046"/>
                <a:gd name="connsiteX1" fmla="*/ 262393 w 5295568"/>
                <a:gd name="connsiteY1" fmla="*/ 583565 h 2301046"/>
                <a:gd name="connsiteX2" fmla="*/ 532737 w 5295568"/>
                <a:gd name="connsiteY2" fmla="*/ 575613 h 2301046"/>
                <a:gd name="connsiteX3" fmla="*/ 791064 w 5295568"/>
                <a:gd name="connsiteY3" fmla="*/ 536252 h 2301046"/>
                <a:gd name="connsiteX4" fmla="*/ 1311965 w 5295568"/>
                <a:gd name="connsiteY4" fmla="*/ 193951 h 2301046"/>
                <a:gd name="connsiteX5" fmla="*/ 1311965 w 5295568"/>
                <a:gd name="connsiteY5" fmla="*/ 193951 h 2301046"/>
                <a:gd name="connsiteX6" fmla="*/ 1357275 w 5295568"/>
                <a:gd name="connsiteY6" fmla="*/ 119020 h 2301046"/>
                <a:gd name="connsiteX7" fmla="*/ 1438215 w 5295568"/>
                <a:gd name="connsiteY7" fmla="*/ 124332 h 2301046"/>
                <a:gd name="connsiteX8" fmla="*/ 1439186 w 5295568"/>
                <a:gd name="connsiteY8" fmla="*/ 50827 h 2301046"/>
                <a:gd name="connsiteX9" fmla="*/ 1480885 w 5295568"/>
                <a:gd name="connsiteY9" fmla="*/ 57625 h 2301046"/>
                <a:gd name="connsiteX10" fmla="*/ 1584859 w 5295568"/>
                <a:gd name="connsiteY10" fmla="*/ 95045 h 2301046"/>
                <a:gd name="connsiteX11" fmla="*/ 1669592 w 5295568"/>
                <a:gd name="connsiteY11" fmla="*/ 67701 h 2301046"/>
                <a:gd name="connsiteX12" fmla="*/ 1924215 w 5295568"/>
                <a:gd name="connsiteY12" fmla="*/ 66730 h 2301046"/>
                <a:gd name="connsiteX13" fmla="*/ 1979875 w 5295568"/>
                <a:gd name="connsiteY13" fmla="*/ 26973 h 2301046"/>
                <a:gd name="connsiteX14" fmla="*/ 1987826 w 5295568"/>
                <a:gd name="connsiteY14" fmla="*/ 66730 h 2301046"/>
                <a:gd name="connsiteX15" fmla="*/ 2441050 w 5295568"/>
                <a:gd name="connsiteY15" fmla="*/ 66730 h 2301046"/>
                <a:gd name="connsiteX16" fmla="*/ 2533236 w 5295568"/>
                <a:gd name="connsiteY16" fmla="*/ 6350 h 2301046"/>
                <a:gd name="connsiteX17" fmla="*/ 2722548 w 5295568"/>
                <a:gd name="connsiteY17" fmla="*/ 0 h 2301046"/>
                <a:gd name="connsiteX18" fmla="*/ 2703443 w 5295568"/>
                <a:gd name="connsiteY18" fmla="*/ 98535 h 2301046"/>
                <a:gd name="connsiteX19" fmla="*/ 2981739 w 5295568"/>
                <a:gd name="connsiteY19" fmla="*/ 106486 h 2301046"/>
                <a:gd name="connsiteX20" fmla="*/ 3013544 w 5295568"/>
                <a:gd name="connsiteY20" fmla="*/ 74681 h 2301046"/>
                <a:gd name="connsiteX21" fmla="*/ 5208104 w 5295568"/>
                <a:gd name="connsiteY21" fmla="*/ 42876 h 2301046"/>
                <a:gd name="connsiteX22" fmla="*/ 5295568 w 5295568"/>
                <a:gd name="connsiteY22" fmla="*/ 50827 h 2301046"/>
                <a:gd name="connsiteX23" fmla="*/ 5176299 w 5295568"/>
                <a:gd name="connsiteY23" fmla="*/ 535857 h 2301046"/>
                <a:gd name="connsiteX24" fmla="*/ 4731026 w 5295568"/>
                <a:gd name="connsiteY24" fmla="*/ 1100400 h 2301046"/>
                <a:gd name="connsiteX25" fmla="*/ 4031311 w 5295568"/>
                <a:gd name="connsiteY25" fmla="*/ 1561575 h 2301046"/>
                <a:gd name="connsiteX26" fmla="*/ 3267986 w 5295568"/>
                <a:gd name="connsiteY26" fmla="*/ 1609283 h 2301046"/>
                <a:gd name="connsiteX27" fmla="*/ 2345635 w 5295568"/>
                <a:gd name="connsiteY27" fmla="*/ 1975043 h 2301046"/>
                <a:gd name="connsiteX28" fmla="*/ 1296062 w 5295568"/>
                <a:gd name="connsiteY28" fmla="*/ 1911433 h 2301046"/>
                <a:gd name="connsiteX29" fmla="*/ 659958 w 5295568"/>
                <a:gd name="connsiteY29" fmla="*/ 2213582 h 2301046"/>
                <a:gd name="connsiteX30" fmla="*/ 103367 w 5295568"/>
                <a:gd name="connsiteY30" fmla="*/ 2301046 h 2301046"/>
                <a:gd name="connsiteX31" fmla="*/ 0 w 5295568"/>
                <a:gd name="connsiteY31" fmla="*/ 615370 h 2301046"/>
                <a:gd name="connsiteX0" fmla="*/ 0 w 5295568"/>
                <a:gd name="connsiteY0" fmla="*/ 615370 h 2301046"/>
                <a:gd name="connsiteX1" fmla="*/ 262393 w 5295568"/>
                <a:gd name="connsiteY1" fmla="*/ 583565 h 2301046"/>
                <a:gd name="connsiteX2" fmla="*/ 532737 w 5295568"/>
                <a:gd name="connsiteY2" fmla="*/ 575613 h 2301046"/>
                <a:gd name="connsiteX3" fmla="*/ 791064 w 5295568"/>
                <a:gd name="connsiteY3" fmla="*/ 536252 h 2301046"/>
                <a:gd name="connsiteX4" fmla="*/ 1311965 w 5295568"/>
                <a:gd name="connsiteY4" fmla="*/ 193951 h 2301046"/>
                <a:gd name="connsiteX5" fmla="*/ 1311965 w 5295568"/>
                <a:gd name="connsiteY5" fmla="*/ 193951 h 2301046"/>
                <a:gd name="connsiteX6" fmla="*/ 1357275 w 5295568"/>
                <a:gd name="connsiteY6" fmla="*/ 119020 h 2301046"/>
                <a:gd name="connsiteX7" fmla="*/ 1438215 w 5295568"/>
                <a:gd name="connsiteY7" fmla="*/ 124332 h 2301046"/>
                <a:gd name="connsiteX8" fmla="*/ 1439186 w 5295568"/>
                <a:gd name="connsiteY8" fmla="*/ 50827 h 2301046"/>
                <a:gd name="connsiteX9" fmla="*/ 1480885 w 5295568"/>
                <a:gd name="connsiteY9" fmla="*/ 57625 h 2301046"/>
                <a:gd name="connsiteX10" fmla="*/ 1584859 w 5295568"/>
                <a:gd name="connsiteY10" fmla="*/ 95045 h 2301046"/>
                <a:gd name="connsiteX11" fmla="*/ 1669592 w 5295568"/>
                <a:gd name="connsiteY11" fmla="*/ 67701 h 2301046"/>
                <a:gd name="connsiteX12" fmla="*/ 1924215 w 5295568"/>
                <a:gd name="connsiteY12" fmla="*/ 66730 h 2301046"/>
                <a:gd name="connsiteX13" fmla="*/ 1979875 w 5295568"/>
                <a:gd name="connsiteY13" fmla="*/ 26973 h 2301046"/>
                <a:gd name="connsiteX14" fmla="*/ 1987826 w 5295568"/>
                <a:gd name="connsiteY14" fmla="*/ 66730 h 2301046"/>
                <a:gd name="connsiteX15" fmla="*/ 2441050 w 5295568"/>
                <a:gd name="connsiteY15" fmla="*/ 66730 h 2301046"/>
                <a:gd name="connsiteX16" fmla="*/ 2533236 w 5295568"/>
                <a:gd name="connsiteY16" fmla="*/ 6350 h 2301046"/>
                <a:gd name="connsiteX17" fmla="*/ 2722548 w 5295568"/>
                <a:gd name="connsiteY17" fmla="*/ 0 h 2301046"/>
                <a:gd name="connsiteX18" fmla="*/ 2703443 w 5295568"/>
                <a:gd name="connsiteY18" fmla="*/ 98535 h 2301046"/>
                <a:gd name="connsiteX19" fmla="*/ 2959514 w 5295568"/>
                <a:gd name="connsiteY19" fmla="*/ 93786 h 2301046"/>
                <a:gd name="connsiteX20" fmla="*/ 3013544 w 5295568"/>
                <a:gd name="connsiteY20" fmla="*/ 74681 h 2301046"/>
                <a:gd name="connsiteX21" fmla="*/ 5208104 w 5295568"/>
                <a:gd name="connsiteY21" fmla="*/ 42876 h 2301046"/>
                <a:gd name="connsiteX22" fmla="*/ 5295568 w 5295568"/>
                <a:gd name="connsiteY22" fmla="*/ 50827 h 2301046"/>
                <a:gd name="connsiteX23" fmla="*/ 5176299 w 5295568"/>
                <a:gd name="connsiteY23" fmla="*/ 535857 h 2301046"/>
                <a:gd name="connsiteX24" fmla="*/ 4731026 w 5295568"/>
                <a:gd name="connsiteY24" fmla="*/ 1100400 h 2301046"/>
                <a:gd name="connsiteX25" fmla="*/ 4031311 w 5295568"/>
                <a:gd name="connsiteY25" fmla="*/ 1561575 h 2301046"/>
                <a:gd name="connsiteX26" fmla="*/ 3267986 w 5295568"/>
                <a:gd name="connsiteY26" fmla="*/ 1609283 h 2301046"/>
                <a:gd name="connsiteX27" fmla="*/ 2345635 w 5295568"/>
                <a:gd name="connsiteY27" fmla="*/ 1975043 h 2301046"/>
                <a:gd name="connsiteX28" fmla="*/ 1296062 w 5295568"/>
                <a:gd name="connsiteY28" fmla="*/ 1911433 h 2301046"/>
                <a:gd name="connsiteX29" fmla="*/ 659958 w 5295568"/>
                <a:gd name="connsiteY29" fmla="*/ 2213582 h 2301046"/>
                <a:gd name="connsiteX30" fmla="*/ 103367 w 5295568"/>
                <a:gd name="connsiteY30" fmla="*/ 2301046 h 2301046"/>
                <a:gd name="connsiteX31" fmla="*/ 0 w 5295568"/>
                <a:gd name="connsiteY31" fmla="*/ 615370 h 2301046"/>
                <a:gd name="connsiteX0" fmla="*/ 0 w 5295568"/>
                <a:gd name="connsiteY0" fmla="*/ 615370 h 2301046"/>
                <a:gd name="connsiteX1" fmla="*/ 262393 w 5295568"/>
                <a:gd name="connsiteY1" fmla="*/ 583565 h 2301046"/>
                <a:gd name="connsiteX2" fmla="*/ 532737 w 5295568"/>
                <a:gd name="connsiteY2" fmla="*/ 575613 h 2301046"/>
                <a:gd name="connsiteX3" fmla="*/ 791064 w 5295568"/>
                <a:gd name="connsiteY3" fmla="*/ 536252 h 2301046"/>
                <a:gd name="connsiteX4" fmla="*/ 1311965 w 5295568"/>
                <a:gd name="connsiteY4" fmla="*/ 193951 h 2301046"/>
                <a:gd name="connsiteX5" fmla="*/ 1311965 w 5295568"/>
                <a:gd name="connsiteY5" fmla="*/ 193951 h 2301046"/>
                <a:gd name="connsiteX6" fmla="*/ 1357275 w 5295568"/>
                <a:gd name="connsiteY6" fmla="*/ 119020 h 2301046"/>
                <a:gd name="connsiteX7" fmla="*/ 1438215 w 5295568"/>
                <a:gd name="connsiteY7" fmla="*/ 124332 h 2301046"/>
                <a:gd name="connsiteX8" fmla="*/ 1439186 w 5295568"/>
                <a:gd name="connsiteY8" fmla="*/ 50827 h 2301046"/>
                <a:gd name="connsiteX9" fmla="*/ 1480885 w 5295568"/>
                <a:gd name="connsiteY9" fmla="*/ 57625 h 2301046"/>
                <a:gd name="connsiteX10" fmla="*/ 1584859 w 5295568"/>
                <a:gd name="connsiteY10" fmla="*/ 95045 h 2301046"/>
                <a:gd name="connsiteX11" fmla="*/ 1669592 w 5295568"/>
                <a:gd name="connsiteY11" fmla="*/ 67701 h 2301046"/>
                <a:gd name="connsiteX12" fmla="*/ 1924215 w 5295568"/>
                <a:gd name="connsiteY12" fmla="*/ 66730 h 2301046"/>
                <a:gd name="connsiteX13" fmla="*/ 1979875 w 5295568"/>
                <a:gd name="connsiteY13" fmla="*/ 26973 h 2301046"/>
                <a:gd name="connsiteX14" fmla="*/ 1987826 w 5295568"/>
                <a:gd name="connsiteY14" fmla="*/ 66730 h 2301046"/>
                <a:gd name="connsiteX15" fmla="*/ 2441050 w 5295568"/>
                <a:gd name="connsiteY15" fmla="*/ 66730 h 2301046"/>
                <a:gd name="connsiteX16" fmla="*/ 2533236 w 5295568"/>
                <a:gd name="connsiteY16" fmla="*/ 6350 h 2301046"/>
                <a:gd name="connsiteX17" fmla="*/ 2722548 w 5295568"/>
                <a:gd name="connsiteY17" fmla="*/ 0 h 2301046"/>
                <a:gd name="connsiteX18" fmla="*/ 2703443 w 5295568"/>
                <a:gd name="connsiteY18" fmla="*/ 98535 h 2301046"/>
                <a:gd name="connsiteX19" fmla="*/ 2959514 w 5295568"/>
                <a:gd name="connsiteY19" fmla="*/ 93786 h 2301046"/>
                <a:gd name="connsiteX20" fmla="*/ 3013544 w 5295568"/>
                <a:gd name="connsiteY20" fmla="*/ 42931 h 2301046"/>
                <a:gd name="connsiteX21" fmla="*/ 5208104 w 5295568"/>
                <a:gd name="connsiteY21" fmla="*/ 42876 h 2301046"/>
                <a:gd name="connsiteX22" fmla="*/ 5295568 w 5295568"/>
                <a:gd name="connsiteY22" fmla="*/ 50827 h 2301046"/>
                <a:gd name="connsiteX23" fmla="*/ 5176299 w 5295568"/>
                <a:gd name="connsiteY23" fmla="*/ 535857 h 2301046"/>
                <a:gd name="connsiteX24" fmla="*/ 4731026 w 5295568"/>
                <a:gd name="connsiteY24" fmla="*/ 1100400 h 2301046"/>
                <a:gd name="connsiteX25" fmla="*/ 4031311 w 5295568"/>
                <a:gd name="connsiteY25" fmla="*/ 1561575 h 2301046"/>
                <a:gd name="connsiteX26" fmla="*/ 3267986 w 5295568"/>
                <a:gd name="connsiteY26" fmla="*/ 1609283 h 2301046"/>
                <a:gd name="connsiteX27" fmla="*/ 2345635 w 5295568"/>
                <a:gd name="connsiteY27" fmla="*/ 1975043 h 2301046"/>
                <a:gd name="connsiteX28" fmla="*/ 1296062 w 5295568"/>
                <a:gd name="connsiteY28" fmla="*/ 1911433 h 2301046"/>
                <a:gd name="connsiteX29" fmla="*/ 659958 w 5295568"/>
                <a:gd name="connsiteY29" fmla="*/ 2213582 h 2301046"/>
                <a:gd name="connsiteX30" fmla="*/ 103367 w 5295568"/>
                <a:gd name="connsiteY30" fmla="*/ 2301046 h 2301046"/>
                <a:gd name="connsiteX31" fmla="*/ 0 w 5295568"/>
                <a:gd name="connsiteY31" fmla="*/ 615370 h 2301046"/>
                <a:gd name="connsiteX0" fmla="*/ 0 w 5295568"/>
                <a:gd name="connsiteY0" fmla="*/ 615370 h 2301046"/>
                <a:gd name="connsiteX1" fmla="*/ 262393 w 5295568"/>
                <a:gd name="connsiteY1" fmla="*/ 583565 h 2301046"/>
                <a:gd name="connsiteX2" fmla="*/ 532737 w 5295568"/>
                <a:gd name="connsiteY2" fmla="*/ 575613 h 2301046"/>
                <a:gd name="connsiteX3" fmla="*/ 791064 w 5295568"/>
                <a:gd name="connsiteY3" fmla="*/ 536252 h 2301046"/>
                <a:gd name="connsiteX4" fmla="*/ 1311965 w 5295568"/>
                <a:gd name="connsiteY4" fmla="*/ 193951 h 2301046"/>
                <a:gd name="connsiteX5" fmla="*/ 1311965 w 5295568"/>
                <a:gd name="connsiteY5" fmla="*/ 193951 h 2301046"/>
                <a:gd name="connsiteX6" fmla="*/ 1357275 w 5295568"/>
                <a:gd name="connsiteY6" fmla="*/ 119020 h 2301046"/>
                <a:gd name="connsiteX7" fmla="*/ 1438215 w 5295568"/>
                <a:gd name="connsiteY7" fmla="*/ 124332 h 2301046"/>
                <a:gd name="connsiteX8" fmla="*/ 1439186 w 5295568"/>
                <a:gd name="connsiteY8" fmla="*/ 50827 h 2301046"/>
                <a:gd name="connsiteX9" fmla="*/ 1480885 w 5295568"/>
                <a:gd name="connsiteY9" fmla="*/ 57625 h 2301046"/>
                <a:gd name="connsiteX10" fmla="*/ 1584859 w 5295568"/>
                <a:gd name="connsiteY10" fmla="*/ 95045 h 2301046"/>
                <a:gd name="connsiteX11" fmla="*/ 1669592 w 5295568"/>
                <a:gd name="connsiteY11" fmla="*/ 67701 h 2301046"/>
                <a:gd name="connsiteX12" fmla="*/ 1924215 w 5295568"/>
                <a:gd name="connsiteY12" fmla="*/ 66730 h 2301046"/>
                <a:gd name="connsiteX13" fmla="*/ 1979875 w 5295568"/>
                <a:gd name="connsiteY13" fmla="*/ 26973 h 2301046"/>
                <a:gd name="connsiteX14" fmla="*/ 1987826 w 5295568"/>
                <a:gd name="connsiteY14" fmla="*/ 66730 h 2301046"/>
                <a:gd name="connsiteX15" fmla="*/ 2441050 w 5295568"/>
                <a:gd name="connsiteY15" fmla="*/ 66730 h 2301046"/>
                <a:gd name="connsiteX16" fmla="*/ 2533236 w 5295568"/>
                <a:gd name="connsiteY16" fmla="*/ 6350 h 2301046"/>
                <a:gd name="connsiteX17" fmla="*/ 2722548 w 5295568"/>
                <a:gd name="connsiteY17" fmla="*/ 0 h 2301046"/>
                <a:gd name="connsiteX18" fmla="*/ 2703443 w 5295568"/>
                <a:gd name="connsiteY18" fmla="*/ 98535 h 2301046"/>
                <a:gd name="connsiteX19" fmla="*/ 2959514 w 5295568"/>
                <a:gd name="connsiteY19" fmla="*/ 93786 h 2301046"/>
                <a:gd name="connsiteX20" fmla="*/ 3013544 w 5295568"/>
                <a:gd name="connsiteY20" fmla="*/ 42931 h 2301046"/>
                <a:gd name="connsiteX21" fmla="*/ 5208104 w 5295568"/>
                <a:gd name="connsiteY21" fmla="*/ 42876 h 2301046"/>
                <a:gd name="connsiteX22" fmla="*/ 5295568 w 5295568"/>
                <a:gd name="connsiteY22" fmla="*/ 50827 h 2301046"/>
                <a:gd name="connsiteX23" fmla="*/ 5176299 w 5295568"/>
                <a:gd name="connsiteY23" fmla="*/ 535857 h 2301046"/>
                <a:gd name="connsiteX24" fmla="*/ 4731026 w 5295568"/>
                <a:gd name="connsiteY24" fmla="*/ 1100400 h 2301046"/>
                <a:gd name="connsiteX25" fmla="*/ 4031311 w 5295568"/>
                <a:gd name="connsiteY25" fmla="*/ 1561575 h 2301046"/>
                <a:gd name="connsiteX26" fmla="*/ 3512461 w 5295568"/>
                <a:gd name="connsiteY26" fmla="*/ 1907733 h 2301046"/>
                <a:gd name="connsiteX27" fmla="*/ 2345635 w 5295568"/>
                <a:gd name="connsiteY27" fmla="*/ 1975043 h 2301046"/>
                <a:gd name="connsiteX28" fmla="*/ 1296062 w 5295568"/>
                <a:gd name="connsiteY28" fmla="*/ 1911433 h 2301046"/>
                <a:gd name="connsiteX29" fmla="*/ 659958 w 5295568"/>
                <a:gd name="connsiteY29" fmla="*/ 2213582 h 2301046"/>
                <a:gd name="connsiteX30" fmla="*/ 103367 w 5295568"/>
                <a:gd name="connsiteY30" fmla="*/ 2301046 h 2301046"/>
                <a:gd name="connsiteX31" fmla="*/ 0 w 5295568"/>
                <a:gd name="connsiteY31" fmla="*/ 615370 h 2301046"/>
                <a:gd name="connsiteX0" fmla="*/ 0 w 5295568"/>
                <a:gd name="connsiteY0" fmla="*/ 615370 h 2301046"/>
                <a:gd name="connsiteX1" fmla="*/ 262393 w 5295568"/>
                <a:gd name="connsiteY1" fmla="*/ 583565 h 2301046"/>
                <a:gd name="connsiteX2" fmla="*/ 532737 w 5295568"/>
                <a:gd name="connsiteY2" fmla="*/ 575613 h 2301046"/>
                <a:gd name="connsiteX3" fmla="*/ 791064 w 5295568"/>
                <a:gd name="connsiteY3" fmla="*/ 536252 h 2301046"/>
                <a:gd name="connsiteX4" fmla="*/ 1311965 w 5295568"/>
                <a:gd name="connsiteY4" fmla="*/ 193951 h 2301046"/>
                <a:gd name="connsiteX5" fmla="*/ 1311965 w 5295568"/>
                <a:gd name="connsiteY5" fmla="*/ 193951 h 2301046"/>
                <a:gd name="connsiteX6" fmla="*/ 1357275 w 5295568"/>
                <a:gd name="connsiteY6" fmla="*/ 119020 h 2301046"/>
                <a:gd name="connsiteX7" fmla="*/ 1438215 w 5295568"/>
                <a:gd name="connsiteY7" fmla="*/ 124332 h 2301046"/>
                <a:gd name="connsiteX8" fmla="*/ 1439186 w 5295568"/>
                <a:gd name="connsiteY8" fmla="*/ 50827 h 2301046"/>
                <a:gd name="connsiteX9" fmla="*/ 1480885 w 5295568"/>
                <a:gd name="connsiteY9" fmla="*/ 57625 h 2301046"/>
                <a:gd name="connsiteX10" fmla="*/ 1584859 w 5295568"/>
                <a:gd name="connsiteY10" fmla="*/ 95045 h 2301046"/>
                <a:gd name="connsiteX11" fmla="*/ 1669592 w 5295568"/>
                <a:gd name="connsiteY11" fmla="*/ 67701 h 2301046"/>
                <a:gd name="connsiteX12" fmla="*/ 1924215 w 5295568"/>
                <a:gd name="connsiteY12" fmla="*/ 66730 h 2301046"/>
                <a:gd name="connsiteX13" fmla="*/ 1979875 w 5295568"/>
                <a:gd name="connsiteY13" fmla="*/ 26973 h 2301046"/>
                <a:gd name="connsiteX14" fmla="*/ 1987826 w 5295568"/>
                <a:gd name="connsiteY14" fmla="*/ 66730 h 2301046"/>
                <a:gd name="connsiteX15" fmla="*/ 2441050 w 5295568"/>
                <a:gd name="connsiteY15" fmla="*/ 66730 h 2301046"/>
                <a:gd name="connsiteX16" fmla="*/ 2533236 w 5295568"/>
                <a:gd name="connsiteY16" fmla="*/ 6350 h 2301046"/>
                <a:gd name="connsiteX17" fmla="*/ 2722548 w 5295568"/>
                <a:gd name="connsiteY17" fmla="*/ 0 h 2301046"/>
                <a:gd name="connsiteX18" fmla="*/ 2703443 w 5295568"/>
                <a:gd name="connsiteY18" fmla="*/ 98535 h 2301046"/>
                <a:gd name="connsiteX19" fmla="*/ 2959514 w 5295568"/>
                <a:gd name="connsiteY19" fmla="*/ 93786 h 2301046"/>
                <a:gd name="connsiteX20" fmla="*/ 3013544 w 5295568"/>
                <a:gd name="connsiteY20" fmla="*/ 42931 h 2301046"/>
                <a:gd name="connsiteX21" fmla="*/ 5208104 w 5295568"/>
                <a:gd name="connsiteY21" fmla="*/ 42876 h 2301046"/>
                <a:gd name="connsiteX22" fmla="*/ 5295568 w 5295568"/>
                <a:gd name="connsiteY22" fmla="*/ 50827 h 2301046"/>
                <a:gd name="connsiteX23" fmla="*/ 5176299 w 5295568"/>
                <a:gd name="connsiteY23" fmla="*/ 535857 h 2301046"/>
                <a:gd name="connsiteX24" fmla="*/ 4731026 w 5295568"/>
                <a:gd name="connsiteY24" fmla="*/ 1100400 h 2301046"/>
                <a:gd name="connsiteX25" fmla="*/ 4031311 w 5295568"/>
                <a:gd name="connsiteY25" fmla="*/ 1561575 h 2301046"/>
                <a:gd name="connsiteX26" fmla="*/ 3512461 w 5295568"/>
                <a:gd name="connsiteY26" fmla="*/ 1907733 h 2301046"/>
                <a:gd name="connsiteX27" fmla="*/ 2345635 w 5295568"/>
                <a:gd name="connsiteY27" fmla="*/ 1975043 h 2301046"/>
                <a:gd name="connsiteX28" fmla="*/ 1407187 w 5295568"/>
                <a:gd name="connsiteY28" fmla="*/ 2108283 h 2301046"/>
                <a:gd name="connsiteX29" fmla="*/ 659958 w 5295568"/>
                <a:gd name="connsiteY29" fmla="*/ 2213582 h 2301046"/>
                <a:gd name="connsiteX30" fmla="*/ 103367 w 5295568"/>
                <a:gd name="connsiteY30" fmla="*/ 2301046 h 2301046"/>
                <a:gd name="connsiteX31" fmla="*/ 0 w 5295568"/>
                <a:gd name="connsiteY31" fmla="*/ 615370 h 2301046"/>
                <a:gd name="connsiteX0" fmla="*/ 0 w 5295568"/>
                <a:gd name="connsiteY0" fmla="*/ 615370 h 2213582"/>
                <a:gd name="connsiteX1" fmla="*/ 262393 w 5295568"/>
                <a:gd name="connsiteY1" fmla="*/ 583565 h 2213582"/>
                <a:gd name="connsiteX2" fmla="*/ 532737 w 5295568"/>
                <a:gd name="connsiteY2" fmla="*/ 575613 h 2213582"/>
                <a:gd name="connsiteX3" fmla="*/ 791064 w 5295568"/>
                <a:gd name="connsiteY3" fmla="*/ 536252 h 2213582"/>
                <a:gd name="connsiteX4" fmla="*/ 1311965 w 5295568"/>
                <a:gd name="connsiteY4" fmla="*/ 193951 h 2213582"/>
                <a:gd name="connsiteX5" fmla="*/ 1311965 w 5295568"/>
                <a:gd name="connsiteY5" fmla="*/ 193951 h 2213582"/>
                <a:gd name="connsiteX6" fmla="*/ 1357275 w 5295568"/>
                <a:gd name="connsiteY6" fmla="*/ 119020 h 2213582"/>
                <a:gd name="connsiteX7" fmla="*/ 1438215 w 5295568"/>
                <a:gd name="connsiteY7" fmla="*/ 124332 h 2213582"/>
                <a:gd name="connsiteX8" fmla="*/ 1439186 w 5295568"/>
                <a:gd name="connsiteY8" fmla="*/ 50827 h 2213582"/>
                <a:gd name="connsiteX9" fmla="*/ 1480885 w 5295568"/>
                <a:gd name="connsiteY9" fmla="*/ 57625 h 2213582"/>
                <a:gd name="connsiteX10" fmla="*/ 1584859 w 5295568"/>
                <a:gd name="connsiteY10" fmla="*/ 95045 h 2213582"/>
                <a:gd name="connsiteX11" fmla="*/ 1669592 w 5295568"/>
                <a:gd name="connsiteY11" fmla="*/ 67701 h 2213582"/>
                <a:gd name="connsiteX12" fmla="*/ 1924215 w 5295568"/>
                <a:gd name="connsiteY12" fmla="*/ 66730 h 2213582"/>
                <a:gd name="connsiteX13" fmla="*/ 1979875 w 5295568"/>
                <a:gd name="connsiteY13" fmla="*/ 26973 h 2213582"/>
                <a:gd name="connsiteX14" fmla="*/ 1987826 w 5295568"/>
                <a:gd name="connsiteY14" fmla="*/ 66730 h 2213582"/>
                <a:gd name="connsiteX15" fmla="*/ 2441050 w 5295568"/>
                <a:gd name="connsiteY15" fmla="*/ 66730 h 2213582"/>
                <a:gd name="connsiteX16" fmla="*/ 2533236 w 5295568"/>
                <a:gd name="connsiteY16" fmla="*/ 6350 h 2213582"/>
                <a:gd name="connsiteX17" fmla="*/ 2722548 w 5295568"/>
                <a:gd name="connsiteY17" fmla="*/ 0 h 2213582"/>
                <a:gd name="connsiteX18" fmla="*/ 2703443 w 5295568"/>
                <a:gd name="connsiteY18" fmla="*/ 98535 h 2213582"/>
                <a:gd name="connsiteX19" fmla="*/ 2959514 w 5295568"/>
                <a:gd name="connsiteY19" fmla="*/ 93786 h 2213582"/>
                <a:gd name="connsiteX20" fmla="*/ 3013544 w 5295568"/>
                <a:gd name="connsiteY20" fmla="*/ 42931 h 2213582"/>
                <a:gd name="connsiteX21" fmla="*/ 5208104 w 5295568"/>
                <a:gd name="connsiteY21" fmla="*/ 42876 h 2213582"/>
                <a:gd name="connsiteX22" fmla="*/ 5295568 w 5295568"/>
                <a:gd name="connsiteY22" fmla="*/ 50827 h 2213582"/>
                <a:gd name="connsiteX23" fmla="*/ 5176299 w 5295568"/>
                <a:gd name="connsiteY23" fmla="*/ 535857 h 2213582"/>
                <a:gd name="connsiteX24" fmla="*/ 4731026 w 5295568"/>
                <a:gd name="connsiteY24" fmla="*/ 1100400 h 2213582"/>
                <a:gd name="connsiteX25" fmla="*/ 4031311 w 5295568"/>
                <a:gd name="connsiteY25" fmla="*/ 1561575 h 2213582"/>
                <a:gd name="connsiteX26" fmla="*/ 3512461 w 5295568"/>
                <a:gd name="connsiteY26" fmla="*/ 1907733 h 2213582"/>
                <a:gd name="connsiteX27" fmla="*/ 2345635 w 5295568"/>
                <a:gd name="connsiteY27" fmla="*/ 1975043 h 2213582"/>
                <a:gd name="connsiteX28" fmla="*/ 1407187 w 5295568"/>
                <a:gd name="connsiteY28" fmla="*/ 2108283 h 2213582"/>
                <a:gd name="connsiteX29" fmla="*/ 659958 w 5295568"/>
                <a:gd name="connsiteY29" fmla="*/ 2213582 h 2213582"/>
                <a:gd name="connsiteX30" fmla="*/ 3778 w 5295568"/>
                <a:gd name="connsiteY30" fmla="*/ 2065656 h 2213582"/>
                <a:gd name="connsiteX31" fmla="*/ 0 w 5295568"/>
                <a:gd name="connsiteY31" fmla="*/ 615370 h 2213582"/>
                <a:gd name="connsiteX0" fmla="*/ 0 w 5295568"/>
                <a:gd name="connsiteY0" fmla="*/ 615370 h 2108283"/>
                <a:gd name="connsiteX1" fmla="*/ 262393 w 5295568"/>
                <a:gd name="connsiteY1" fmla="*/ 583565 h 2108283"/>
                <a:gd name="connsiteX2" fmla="*/ 532737 w 5295568"/>
                <a:gd name="connsiteY2" fmla="*/ 575613 h 2108283"/>
                <a:gd name="connsiteX3" fmla="*/ 791064 w 5295568"/>
                <a:gd name="connsiteY3" fmla="*/ 536252 h 2108283"/>
                <a:gd name="connsiteX4" fmla="*/ 1311965 w 5295568"/>
                <a:gd name="connsiteY4" fmla="*/ 193951 h 2108283"/>
                <a:gd name="connsiteX5" fmla="*/ 1311965 w 5295568"/>
                <a:gd name="connsiteY5" fmla="*/ 193951 h 2108283"/>
                <a:gd name="connsiteX6" fmla="*/ 1357275 w 5295568"/>
                <a:gd name="connsiteY6" fmla="*/ 119020 h 2108283"/>
                <a:gd name="connsiteX7" fmla="*/ 1438215 w 5295568"/>
                <a:gd name="connsiteY7" fmla="*/ 124332 h 2108283"/>
                <a:gd name="connsiteX8" fmla="*/ 1439186 w 5295568"/>
                <a:gd name="connsiteY8" fmla="*/ 50827 h 2108283"/>
                <a:gd name="connsiteX9" fmla="*/ 1480885 w 5295568"/>
                <a:gd name="connsiteY9" fmla="*/ 57625 h 2108283"/>
                <a:gd name="connsiteX10" fmla="*/ 1584859 w 5295568"/>
                <a:gd name="connsiteY10" fmla="*/ 95045 h 2108283"/>
                <a:gd name="connsiteX11" fmla="*/ 1669592 w 5295568"/>
                <a:gd name="connsiteY11" fmla="*/ 67701 h 2108283"/>
                <a:gd name="connsiteX12" fmla="*/ 1924215 w 5295568"/>
                <a:gd name="connsiteY12" fmla="*/ 66730 h 2108283"/>
                <a:gd name="connsiteX13" fmla="*/ 1979875 w 5295568"/>
                <a:gd name="connsiteY13" fmla="*/ 26973 h 2108283"/>
                <a:gd name="connsiteX14" fmla="*/ 1987826 w 5295568"/>
                <a:gd name="connsiteY14" fmla="*/ 66730 h 2108283"/>
                <a:gd name="connsiteX15" fmla="*/ 2441050 w 5295568"/>
                <a:gd name="connsiteY15" fmla="*/ 66730 h 2108283"/>
                <a:gd name="connsiteX16" fmla="*/ 2533236 w 5295568"/>
                <a:gd name="connsiteY16" fmla="*/ 6350 h 2108283"/>
                <a:gd name="connsiteX17" fmla="*/ 2722548 w 5295568"/>
                <a:gd name="connsiteY17" fmla="*/ 0 h 2108283"/>
                <a:gd name="connsiteX18" fmla="*/ 2703443 w 5295568"/>
                <a:gd name="connsiteY18" fmla="*/ 98535 h 2108283"/>
                <a:gd name="connsiteX19" fmla="*/ 2959514 w 5295568"/>
                <a:gd name="connsiteY19" fmla="*/ 93786 h 2108283"/>
                <a:gd name="connsiteX20" fmla="*/ 3013544 w 5295568"/>
                <a:gd name="connsiteY20" fmla="*/ 42931 h 2108283"/>
                <a:gd name="connsiteX21" fmla="*/ 5208104 w 5295568"/>
                <a:gd name="connsiteY21" fmla="*/ 42876 h 2108283"/>
                <a:gd name="connsiteX22" fmla="*/ 5295568 w 5295568"/>
                <a:gd name="connsiteY22" fmla="*/ 50827 h 2108283"/>
                <a:gd name="connsiteX23" fmla="*/ 5176299 w 5295568"/>
                <a:gd name="connsiteY23" fmla="*/ 535857 h 2108283"/>
                <a:gd name="connsiteX24" fmla="*/ 4731026 w 5295568"/>
                <a:gd name="connsiteY24" fmla="*/ 1100400 h 2108283"/>
                <a:gd name="connsiteX25" fmla="*/ 4031311 w 5295568"/>
                <a:gd name="connsiteY25" fmla="*/ 1561575 h 2108283"/>
                <a:gd name="connsiteX26" fmla="*/ 3512461 w 5295568"/>
                <a:gd name="connsiteY26" fmla="*/ 1907733 h 2108283"/>
                <a:gd name="connsiteX27" fmla="*/ 2345635 w 5295568"/>
                <a:gd name="connsiteY27" fmla="*/ 1975043 h 2108283"/>
                <a:gd name="connsiteX28" fmla="*/ 1407187 w 5295568"/>
                <a:gd name="connsiteY28" fmla="*/ 2108283 h 2108283"/>
                <a:gd name="connsiteX29" fmla="*/ 3778 w 5295568"/>
                <a:gd name="connsiteY29" fmla="*/ 2065656 h 2108283"/>
                <a:gd name="connsiteX30" fmla="*/ 0 w 5295568"/>
                <a:gd name="connsiteY30" fmla="*/ 615370 h 2108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5295568" h="2108283">
                  <a:moveTo>
                    <a:pt x="0" y="615370"/>
                  </a:moveTo>
                  <a:lnTo>
                    <a:pt x="262393" y="583565"/>
                  </a:lnTo>
                  <a:lnTo>
                    <a:pt x="532737" y="575613"/>
                  </a:lnTo>
                  <a:lnTo>
                    <a:pt x="791064" y="536252"/>
                  </a:lnTo>
                  <a:lnTo>
                    <a:pt x="1311965" y="193951"/>
                  </a:lnTo>
                  <a:lnTo>
                    <a:pt x="1311965" y="193951"/>
                  </a:lnTo>
                  <a:cubicBezTo>
                    <a:pt x="1325905" y="187588"/>
                    <a:pt x="1343335" y="125383"/>
                    <a:pt x="1357275" y="119020"/>
                  </a:cubicBezTo>
                  <a:lnTo>
                    <a:pt x="1438215" y="124332"/>
                  </a:lnTo>
                  <a:cubicBezTo>
                    <a:pt x="1438539" y="99830"/>
                    <a:pt x="1438862" y="75329"/>
                    <a:pt x="1439186" y="50827"/>
                  </a:cubicBezTo>
                  <a:lnTo>
                    <a:pt x="1480885" y="57625"/>
                  </a:lnTo>
                  <a:lnTo>
                    <a:pt x="1584859" y="95045"/>
                  </a:lnTo>
                  <a:lnTo>
                    <a:pt x="1669592" y="67701"/>
                  </a:lnTo>
                  <a:lnTo>
                    <a:pt x="1924215" y="66730"/>
                  </a:lnTo>
                  <a:lnTo>
                    <a:pt x="1979875" y="26973"/>
                  </a:lnTo>
                  <a:lnTo>
                    <a:pt x="1987826" y="66730"/>
                  </a:lnTo>
                  <a:lnTo>
                    <a:pt x="2441050" y="66730"/>
                  </a:lnTo>
                  <a:lnTo>
                    <a:pt x="2533236" y="6350"/>
                  </a:lnTo>
                  <a:lnTo>
                    <a:pt x="2722548" y="0"/>
                  </a:lnTo>
                  <a:lnTo>
                    <a:pt x="2703443" y="98535"/>
                  </a:lnTo>
                  <a:lnTo>
                    <a:pt x="2959514" y="93786"/>
                  </a:lnTo>
                  <a:lnTo>
                    <a:pt x="3013544" y="42931"/>
                  </a:lnTo>
                  <a:lnTo>
                    <a:pt x="5208104" y="42876"/>
                  </a:lnTo>
                  <a:lnTo>
                    <a:pt x="5295568" y="50827"/>
                  </a:lnTo>
                  <a:lnTo>
                    <a:pt x="5176299" y="535857"/>
                  </a:lnTo>
                  <a:lnTo>
                    <a:pt x="4731026" y="1100400"/>
                  </a:lnTo>
                  <a:lnTo>
                    <a:pt x="4031311" y="1561575"/>
                  </a:lnTo>
                  <a:lnTo>
                    <a:pt x="3512461" y="1907733"/>
                  </a:lnTo>
                  <a:lnTo>
                    <a:pt x="2345635" y="1975043"/>
                  </a:lnTo>
                  <a:lnTo>
                    <a:pt x="1407187" y="2108283"/>
                  </a:lnTo>
                  <a:lnTo>
                    <a:pt x="3778" y="2065656"/>
                  </a:lnTo>
                  <a:cubicBezTo>
                    <a:pt x="2519" y="1582227"/>
                    <a:pt x="1259" y="1098799"/>
                    <a:pt x="0" y="615370"/>
                  </a:cubicBezTo>
                  <a:close/>
                </a:path>
              </a:pathLst>
            </a:custGeom>
            <a:solidFill>
              <a:srgbClr val="FF6A00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xmlns="" id="{8F5234AA-B85E-334C-9AE1-BE45AFA7A319}"/>
                </a:ext>
              </a:extLst>
            </p:cNvPr>
            <p:cNvSpPr/>
            <p:nvPr/>
          </p:nvSpPr>
          <p:spPr>
            <a:xfrm>
              <a:off x="6093229" y="3912274"/>
              <a:ext cx="485198" cy="1811158"/>
            </a:xfrm>
            <a:prstGeom prst="rect">
              <a:avLst/>
            </a:prstGeom>
            <a:solidFill>
              <a:srgbClr val="00B0F0">
                <a:alpha val="3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818585" y="3629523"/>
            <a:ext cx="6711947" cy="852713"/>
            <a:chOff x="818585" y="3629523"/>
            <a:chExt cx="6711947" cy="852713"/>
          </a:xfrm>
        </p:grpSpPr>
        <p:grpSp>
          <p:nvGrpSpPr>
            <p:cNvPr id="56" name="Clearances">
              <a:extLst>
                <a:ext uri="{FF2B5EF4-FFF2-40B4-BE49-F238E27FC236}">
                  <a16:creationId xmlns:a16="http://schemas.microsoft.com/office/drawing/2014/main" xmlns="" id="{647CB684-3B1C-924A-806E-B7ADBBDB6D63}"/>
                </a:ext>
              </a:extLst>
            </p:cNvPr>
            <p:cNvGrpSpPr/>
            <p:nvPr/>
          </p:nvGrpSpPr>
          <p:grpSpPr>
            <a:xfrm>
              <a:off x="818585" y="3629523"/>
              <a:ext cx="6711947" cy="852713"/>
              <a:chOff x="818585" y="3629523"/>
              <a:chExt cx="6711947" cy="852713"/>
            </a:xfrm>
          </p:grpSpPr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xmlns="" id="{A88F51DC-323E-DC4C-857D-1837A2F77B1C}"/>
                  </a:ext>
                </a:extLst>
              </p:cNvPr>
              <p:cNvSpPr/>
              <p:nvPr/>
            </p:nvSpPr>
            <p:spPr>
              <a:xfrm>
                <a:off x="1444000" y="3629523"/>
                <a:ext cx="175421" cy="239574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xmlns="" id="{85673E3B-0EC0-4C40-B293-09ABEE8CED2B}"/>
                  </a:ext>
                </a:extLst>
              </p:cNvPr>
              <p:cNvSpPr/>
              <p:nvPr/>
            </p:nvSpPr>
            <p:spPr>
              <a:xfrm>
                <a:off x="4941855" y="3711635"/>
                <a:ext cx="307298" cy="20063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xmlns="" id="{C8F70B7D-C847-4341-BEF1-BFB4339F77A5}"/>
                  </a:ext>
                </a:extLst>
              </p:cNvPr>
              <p:cNvSpPr txBox="1"/>
              <p:nvPr/>
            </p:nvSpPr>
            <p:spPr>
              <a:xfrm>
                <a:off x="818585" y="3859012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27’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xmlns="" id="{301BB788-28E3-CF4C-BB78-CB34D7ECF80C}"/>
                  </a:ext>
                </a:extLst>
              </p:cNvPr>
              <p:cNvSpPr txBox="1"/>
              <p:nvPr/>
            </p:nvSpPr>
            <p:spPr>
              <a:xfrm>
                <a:off x="4462517" y="3892989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18’</a:t>
                </a:r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xmlns="" id="{C9471AED-E9C5-2A46-8C86-DC9C05F590CA}"/>
                  </a:ext>
                </a:extLst>
              </p:cNvPr>
              <p:cNvSpPr/>
              <p:nvPr/>
            </p:nvSpPr>
            <p:spPr>
              <a:xfrm>
                <a:off x="1668262" y="3632679"/>
                <a:ext cx="184210" cy="19858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8D1ED679-6F8F-A74B-89F6-09226FD855F4}"/>
                  </a:ext>
                </a:extLst>
              </p:cNvPr>
              <p:cNvSpPr txBox="1"/>
              <p:nvPr/>
            </p:nvSpPr>
            <p:spPr>
              <a:xfrm>
                <a:off x="1376191" y="4100872"/>
                <a:ext cx="65402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17.3’</a:t>
                </a:r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xmlns="" id="{6E1FA9E7-6EB7-4A4F-AF80-F081F6AFA268}"/>
                  </a:ext>
                </a:extLst>
              </p:cNvPr>
              <p:cNvSpPr/>
              <p:nvPr/>
            </p:nvSpPr>
            <p:spPr>
              <a:xfrm>
                <a:off x="1938448" y="3632679"/>
                <a:ext cx="184210" cy="229587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xmlns="" id="{7BDB27F5-35E6-0D40-BAF6-4412BCBA87E8}"/>
                  </a:ext>
                </a:extLst>
              </p:cNvPr>
              <p:cNvSpPr txBox="1"/>
              <p:nvPr/>
            </p:nvSpPr>
            <p:spPr>
              <a:xfrm>
                <a:off x="1724107" y="3859012"/>
                <a:ext cx="60931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25’</a:t>
                </a:r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xmlns="" id="{9A888947-C091-0C46-BC78-3AD44DF2C837}"/>
                  </a:ext>
                </a:extLst>
              </p:cNvPr>
              <p:cNvSpPr/>
              <p:nvPr/>
            </p:nvSpPr>
            <p:spPr>
              <a:xfrm>
                <a:off x="2173046" y="3642201"/>
                <a:ext cx="184210" cy="213843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xmlns="" id="{0298C49B-9BC0-4241-B459-46B9405D1BA9}"/>
                  </a:ext>
                </a:extLst>
              </p:cNvPr>
              <p:cNvSpPr txBox="1"/>
              <p:nvPr/>
            </p:nvSpPr>
            <p:spPr>
              <a:xfrm>
                <a:off x="1988189" y="4112904"/>
                <a:ext cx="55392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24’</a:t>
                </a:r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xmlns="" id="{00E1B92E-B18C-DD40-95A4-2520522B7AC2}"/>
                  </a:ext>
                </a:extLst>
              </p:cNvPr>
              <p:cNvSpPr/>
              <p:nvPr/>
            </p:nvSpPr>
            <p:spPr>
              <a:xfrm>
                <a:off x="2681338" y="3653740"/>
                <a:ext cx="184210" cy="20063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440D5215-9D76-6B42-8DCD-5E1479CFD1F1}"/>
                  </a:ext>
                </a:extLst>
              </p:cNvPr>
              <p:cNvSpPr txBox="1"/>
              <p:nvPr/>
            </p:nvSpPr>
            <p:spPr>
              <a:xfrm>
                <a:off x="2393547" y="3859012"/>
                <a:ext cx="75477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17.3’</a:t>
                </a:r>
              </a:p>
            </p:txBody>
          </p:sp>
          <p:cxnSp>
            <p:nvCxnSpPr>
              <p:cNvPr id="69" name="Straight Arrow Connector 68">
                <a:extLst>
                  <a:ext uri="{FF2B5EF4-FFF2-40B4-BE49-F238E27FC236}">
                    <a16:creationId xmlns:a16="http://schemas.microsoft.com/office/drawing/2014/main" xmlns="" id="{E3E15966-F829-674A-90F5-1BAA74CBEF32}"/>
                  </a:ext>
                </a:extLst>
              </p:cNvPr>
              <p:cNvCxnSpPr/>
              <p:nvPr/>
            </p:nvCxnSpPr>
            <p:spPr>
              <a:xfrm flipV="1">
                <a:off x="1751609" y="3869097"/>
                <a:ext cx="0" cy="293829"/>
              </a:xfrm>
              <a:prstGeom prst="straightConnector1">
                <a:avLst/>
              </a:prstGeom>
              <a:ln w="12700">
                <a:solidFill>
                  <a:srgbClr val="FFBF00"/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69">
                <a:extLst>
                  <a:ext uri="{FF2B5EF4-FFF2-40B4-BE49-F238E27FC236}">
                    <a16:creationId xmlns:a16="http://schemas.microsoft.com/office/drawing/2014/main" xmlns="" id="{16982869-44E7-C345-8BFA-2334D57AEC6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0373" y="3882849"/>
                <a:ext cx="0" cy="286953"/>
              </a:xfrm>
              <a:prstGeom prst="straightConnector1">
                <a:avLst/>
              </a:prstGeom>
              <a:ln w="12700">
                <a:solidFill>
                  <a:srgbClr val="FFBF00"/>
                </a:solidFill>
                <a:tailEnd type="triangl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xmlns="" id="{0CF04310-FDC5-284D-BE0C-11D5DD43FF9F}"/>
                  </a:ext>
                </a:extLst>
              </p:cNvPr>
              <p:cNvSpPr/>
              <p:nvPr/>
            </p:nvSpPr>
            <p:spPr>
              <a:xfrm>
                <a:off x="6787382" y="3716556"/>
                <a:ext cx="183572" cy="103560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xmlns="" id="{5FB75D61-0366-0245-930D-B82EE3940A8A}"/>
                  </a:ext>
                </a:extLst>
              </p:cNvPr>
              <p:cNvSpPr txBox="1"/>
              <p:nvPr/>
            </p:nvSpPr>
            <p:spPr>
              <a:xfrm>
                <a:off x="6224410" y="3828981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13.7’</a:t>
                </a:r>
              </a:p>
            </p:txBody>
          </p: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00E1B92E-B18C-DD40-95A4-2520522B7AC2}"/>
                </a:ext>
              </a:extLst>
            </p:cNvPr>
            <p:cNvSpPr/>
            <p:nvPr/>
          </p:nvSpPr>
          <p:spPr>
            <a:xfrm>
              <a:off x="3226485" y="3653739"/>
              <a:ext cx="363156" cy="239249"/>
            </a:xfrm>
            <a:prstGeom prst="rect">
              <a:avLst/>
            </a:prstGeom>
            <a:solidFill>
              <a:srgbClr val="FFC000">
                <a:alpha val="49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440D5215-9D76-6B42-8DCD-5E1479CFD1F1}"/>
                </a:ext>
              </a:extLst>
            </p:cNvPr>
            <p:cNvSpPr txBox="1"/>
            <p:nvPr/>
          </p:nvSpPr>
          <p:spPr>
            <a:xfrm>
              <a:off x="2976711" y="3912045"/>
              <a:ext cx="7547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C000"/>
                  </a:solidFill>
                  <a:latin typeface="Calibri" panose="020F0502020204030204"/>
                </a:rPr>
                <a:t>23.5’</a:t>
              </a:r>
            </a:p>
          </p:txBody>
        </p:sp>
      </p:grpSp>
      <p:sp>
        <p:nvSpPr>
          <p:cNvPr id="27" name="Oval 26"/>
          <p:cNvSpPr/>
          <p:nvPr/>
        </p:nvSpPr>
        <p:spPr>
          <a:xfrm>
            <a:off x="6218396" y="5422187"/>
            <a:ext cx="234863" cy="22860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102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5-end transition rev1.1.mp4" descr="5-end transition rev1.1.mp4">
            <a:hlinkClick r:id="" action="ppaction://media"/>
            <a:extLst>
              <a:ext uri="{FF2B5EF4-FFF2-40B4-BE49-F238E27FC236}">
                <a16:creationId xmlns:a16="http://schemas.microsoft.com/office/drawing/2014/main" xmlns="" id="{10DC6D65-45E2-AA4E-96F9-36C2EF3959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1448"/>
            <a:ext cx="9144000" cy="5143500"/>
          </a:xfrm>
          <a:prstGeom prst="rect">
            <a:avLst/>
          </a:prstGeom>
        </p:spPr>
      </p:pic>
      <p:sp>
        <p:nvSpPr>
          <p:cNvPr id="30" name="Title 1">
            <a:extLst>
              <a:ext uri="{FF2B5EF4-FFF2-40B4-BE49-F238E27FC236}">
                <a16:creationId xmlns:a16="http://schemas.microsoft.com/office/drawing/2014/main" xmlns="" id="{C075F621-D142-E047-AA99-8C8A4E165EF1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Vertical Lift + Cable Stayed Concept</a:t>
            </a:r>
          </a:p>
        </p:txBody>
      </p:sp>
      <p:pic>
        <p:nvPicPr>
          <p:cNvPr id="31" name="zoom out cable">
            <a:extLst>
              <a:ext uri="{FF2B5EF4-FFF2-40B4-BE49-F238E27FC236}">
                <a16:creationId xmlns:a16="http://schemas.microsoft.com/office/drawing/2014/main" xmlns="" id="{4BF66B40-77A5-AE4F-9E10-699D7A40F9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466536" y="3496408"/>
            <a:ext cx="3284220" cy="304800"/>
          </a:xfrm>
          <a:custGeom>
            <a:avLst/>
            <a:gdLst>
              <a:gd name="connsiteX0" fmla="*/ 0 w 3284220"/>
              <a:gd name="connsiteY0" fmla="*/ 7620 h 304800"/>
              <a:gd name="connsiteX1" fmla="*/ 3284220 w 3284220"/>
              <a:gd name="connsiteY1" fmla="*/ 0 h 304800"/>
              <a:gd name="connsiteX2" fmla="*/ 3070860 w 3284220"/>
              <a:gd name="connsiteY2" fmla="*/ 144780 h 304800"/>
              <a:gd name="connsiteX3" fmla="*/ 2857500 w 3284220"/>
              <a:gd name="connsiteY3" fmla="*/ 251460 h 304800"/>
              <a:gd name="connsiteX4" fmla="*/ 2674620 w 3284220"/>
              <a:gd name="connsiteY4" fmla="*/ 236220 h 304800"/>
              <a:gd name="connsiteX5" fmla="*/ 2430780 w 3284220"/>
              <a:gd name="connsiteY5" fmla="*/ 304800 h 304800"/>
              <a:gd name="connsiteX6" fmla="*/ 1882140 w 3284220"/>
              <a:gd name="connsiteY6" fmla="*/ 259080 h 304800"/>
              <a:gd name="connsiteX7" fmla="*/ 1714500 w 3284220"/>
              <a:gd name="connsiteY7" fmla="*/ 243840 h 304800"/>
              <a:gd name="connsiteX8" fmla="*/ 1516380 w 3284220"/>
              <a:gd name="connsiteY8" fmla="*/ 190500 h 304800"/>
              <a:gd name="connsiteX9" fmla="*/ 1409700 w 3284220"/>
              <a:gd name="connsiteY9" fmla="*/ 182880 h 304800"/>
              <a:gd name="connsiteX10" fmla="*/ 1150620 w 3284220"/>
              <a:gd name="connsiteY10" fmla="*/ 251460 h 304800"/>
              <a:gd name="connsiteX11" fmla="*/ 1043940 w 3284220"/>
              <a:gd name="connsiteY11" fmla="*/ 236220 h 304800"/>
              <a:gd name="connsiteX12" fmla="*/ 914400 w 3284220"/>
              <a:gd name="connsiteY12" fmla="*/ 205740 h 304800"/>
              <a:gd name="connsiteX13" fmla="*/ 792480 w 3284220"/>
              <a:gd name="connsiteY13" fmla="*/ 213360 h 304800"/>
              <a:gd name="connsiteX14" fmla="*/ 411480 w 3284220"/>
              <a:gd name="connsiteY14" fmla="*/ 182880 h 304800"/>
              <a:gd name="connsiteX15" fmla="*/ 45720 w 3284220"/>
              <a:gd name="connsiteY15" fmla="*/ 144780 h 304800"/>
              <a:gd name="connsiteX16" fmla="*/ 0 w 3284220"/>
              <a:gd name="connsiteY16" fmla="*/ 762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4220" h="304800">
                <a:moveTo>
                  <a:pt x="0" y="7620"/>
                </a:moveTo>
                <a:lnTo>
                  <a:pt x="3284220" y="0"/>
                </a:lnTo>
                <a:lnTo>
                  <a:pt x="3070860" y="144780"/>
                </a:lnTo>
                <a:lnTo>
                  <a:pt x="2857500" y="251460"/>
                </a:lnTo>
                <a:lnTo>
                  <a:pt x="2674620" y="236220"/>
                </a:lnTo>
                <a:lnTo>
                  <a:pt x="2430780" y="304800"/>
                </a:lnTo>
                <a:lnTo>
                  <a:pt x="1882140" y="259080"/>
                </a:lnTo>
                <a:lnTo>
                  <a:pt x="1714500" y="243840"/>
                </a:lnTo>
                <a:lnTo>
                  <a:pt x="1516380" y="190500"/>
                </a:lnTo>
                <a:lnTo>
                  <a:pt x="1409700" y="182880"/>
                </a:lnTo>
                <a:lnTo>
                  <a:pt x="1150620" y="251460"/>
                </a:lnTo>
                <a:lnTo>
                  <a:pt x="1043940" y="236220"/>
                </a:lnTo>
                <a:lnTo>
                  <a:pt x="914400" y="205740"/>
                </a:lnTo>
                <a:lnTo>
                  <a:pt x="792480" y="213360"/>
                </a:lnTo>
                <a:lnTo>
                  <a:pt x="411480" y="182880"/>
                </a:lnTo>
                <a:lnTo>
                  <a:pt x="45720" y="144780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01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212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xmlns="" id="{C075F621-D142-E047-AA99-8C8A4E165EF1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Bascule + Tied Arch Concept</a:t>
            </a:r>
          </a:p>
        </p:txBody>
      </p:sp>
      <p:pic>
        <p:nvPicPr>
          <p:cNvPr id="31" name="zoom out arch-basc">
            <a:extLst>
              <a:ext uri="{FF2B5EF4-FFF2-40B4-BE49-F238E27FC236}">
                <a16:creationId xmlns:a16="http://schemas.microsoft.com/office/drawing/2014/main" xmlns="" id="{4BF66B40-77A5-AE4F-9E10-699D7A40F9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sp>
        <p:nvSpPr>
          <p:cNvPr id="5" name="Freeform 4"/>
          <p:cNvSpPr/>
          <p:nvPr/>
        </p:nvSpPr>
        <p:spPr>
          <a:xfrm>
            <a:off x="2485586" y="3496408"/>
            <a:ext cx="3284220" cy="304800"/>
          </a:xfrm>
          <a:custGeom>
            <a:avLst/>
            <a:gdLst>
              <a:gd name="connsiteX0" fmla="*/ 0 w 3284220"/>
              <a:gd name="connsiteY0" fmla="*/ 7620 h 304800"/>
              <a:gd name="connsiteX1" fmla="*/ 3284220 w 3284220"/>
              <a:gd name="connsiteY1" fmla="*/ 0 h 304800"/>
              <a:gd name="connsiteX2" fmla="*/ 3070860 w 3284220"/>
              <a:gd name="connsiteY2" fmla="*/ 144780 h 304800"/>
              <a:gd name="connsiteX3" fmla="*/ 2857500 w 3284220"/>
              <a:gd name="connsiteY3" fmla="*/ 251460 h 304800"/>
              <a:gd name="connsiteX4" fmla="*/ 2674620 w 3284220"/>
              <a:gd name="connsiteY4" fmla="*/ 236220 h 304800"/>
              <a:gd name="connsiteX5" fmla="*/ 2430780 w 3284220"/>
              <a:gd name="connsiteY5" fmla="*/ 304800 h 304800"/>
              <a:gd name="connsiteX6" fmla="*/ 1882140 w 3284220"/>
              <a:gd name="connsiteY6" fmla="*/ 259080 h 304800"/>
              <a:gd name="connsiteX7" fmla="*/ 1714500 w 3284220"/>
              <a:gd name="connsiteY7" fmla="*/ 243840 h 304800"/>
              <a:gd name="connsiteX8" fmla="*/ 1516380 w 3284220"/>
              <a:gd name="connsiteY8" fmla="*/ 190500 h 304800"/>
              <a:gd name="connsiteX9" fmla="*/ 1409700 w 3284220"/>
              <a:gd name="connsiteY9" fmla="*/ 182880 h 304800"/>
              <a:gd name="connsiteX10" fmla="*/ 1150620 w 3284220"/>
              <a:gd name="connsiteY10" fmla="*/ 251460 h 304800"/>
              <a:gd name="connsiteX11" fmla="*/ 1043940 w 3284220"/>
              <a:gd name="connsiteY11" fmla="*/ 236220 h 304800"/>
              <a:gd name="connsiteX12" fmla="*/ 914400 w 3284220"/>
              <a:gd name="connsiteY12" fmla="*/ 205740 h 304800"/>
              <a:gd name="connsiteX13" fmla="*/ 792480 w 3284220"/>
              <a:gd name="connsiteY13" fmla="*/ 213360 h 304800"/>
              <a:gd name="connsiteX14" fmla="*/ 411480 w 3284220"/>
              <a:gd name="connsiteY14" fmla="*/ 182880 h 304800"/>
              <a:gd name="connsiteX15" fmla="*/ 45720 w 3284220"/>
              <a:gd name="connsiteY15" fmla="*/ 144780 h 304800"/>
              <a:gd name="connsiteX16" fmla="*/ 0 w 3284220"/>
              <a:gd name="connsiteY16" fmla="*/ 762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4220" h="304800">
                <a:moveTo>
                  <a:pt x="0" y="7620"/>
                </a:moveTo>
                <a:lnTo>
                  <a:pt x="3284220" y="0"/>
                </a:lnTo>
                <a:lnTo>
                  <a:pt x="3070860" y="144780"/>
                </a:lnTo>
                <a:lnTo>
                  <a:pt x="2857500" y="251460"/>
                </a:lnTo>
                <a:lnTo>
                  <a:pt x="2674620" y="236220"/>
                </a:lnTo>
                <a:lnTo>
                  <a:pt x="2430780" y="304800"/>
                </a:lnTo>
                <a:lnTo>
                  <a:pt x="1882140" y="259080"/>
                </a:lnTo>
                <a:lnTo>
                  <a:pt x="1714500" y="243840"/>
                </a:lnTo>
                <a:lnTo>
                  <a:pt x="1516380" y="190500"/>
                </a:lnTo>
                <a:lnTo>
                  <a:pt x="1409700" y="182880"/>
                </a:lnTo>
                <a:lnTo>
                  <a:pt x="1150620" y="251460"/>
                </a:lnTo>
                <a:lnTo>
                  <a:pt x="1043940" y="236220"/>
                </a:lnTo>
                <a:lnTo>
                  <a:pt x="914400" y="205740"/>
                </a:lnTo>
                <a:lnTo>
                  <a:pt x="792480" y="213360"/>
                </a:lnTo>
                <a:lnTo>
                  <a:pt x="411480" y="182880"/>
                </a:lnTo>
                <a:lnTo>
                  <a:pt x="45720" y="144780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61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>
            <a:extLst>
              <a:ext uri="{FF2B5EF4-FFF2-40B4-BE49-F238E27FC236}">
                <a16:creationId xmlns:a16="http://schemas.microsoft.com/office/drawing/2014/main" xmlns="" id="{C075F621-D142-E047-AA99-8C8A4E165EF1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spc="-20" dirty="0">
                <a:solidFill>
                  <a:srgbClr val="346094"/>
                </a:solidFill>
                <a:latin typeface="Helvetica Neue" charset="0"/>
              </a:rPr>
              <a:t>Bascule</a:t>
            </a:r>
            <a:r>
              <a:rPr lang="en-US" sz="1100" b="1" spc="-20" dirty="0">
                <a:solidFill>
                  <a:srgbClr val="346094"/>
                </a:solidFill>
                <a:latin typeface="Helvetica Neue" charset="0"/>
              </a:rPr>
              <a:t> </a:t>
            </a:r>
            <a:r>
              <a:rPr lang="en-US" sz="2800" b="1" spc="-20" dirty="0">
                <a:solidFill>
                  <a:srgbClr val="346094"/>
                </a:solidFill>
                <a:latin typeface="Helvetica Neue" charset="0"/>
              </a:rPr>
              <a:t>+</a:t>
            </a:r>
            <a:r>
              <a:rPr lang="en-US" sz="1100" b="1" spc="-20" dirty="0">
                <a:solidFill>
                  <a:srgbClr val="346094"/>
                </a:solidFill>
                <a:latin typeface="Helvetica Neue" charset="0"/>
              </a:rPr>
              <a:t> </a:t>
            </a:r>
            <a:r>
              <a:rPr lang="en-US" sz="2800" b="1" spc="-20" dirty="0">
                <a:solidFill>
                  <a:srgbClr val="346094"/>
                </a:solidFill>
                <a:latin typeface="Helvetica Neue" charset="0"/>
              </a:rPr>
              <a:t>Arch/Girder Asymmetrical Concept</a:t>
            </a:r>
          </a:p>
        </p:txBody>
      </p:sp>
      <p:pic>
        <p:nvPicPr>
          <p:cNvPr id="31" name="zoom out arch-basc -w girder">
            <a:extLst>
              <a:ext uri="{FF2B5EF4-FFF2-40B4-BE49-F238E27FC236}">
                <a16:creationId xmlns:a16="http://schemas.microsoft.com/office/drawing/2014/main" xmlns="" id="{4BF66B40-77A5-AE4F-9E10-699D7A40F9B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sp>
        <p:nvSpPr>
          <p:cNvPr id="4" name="Freeform 3"/>
          <p:cNvSpPr/>
          <p:nvPr/>
        </p:nvSpPr>
        <p:spPr>
          <a:xfrm>
            <a:off x="2476061" y="3496408"/>
            <a:ext cx="3284220" cy="304800"/>
          </a:xfrm>
          <a:custGeom>
            <a:avLst/>
            <a:gdLst>
              <a:gd name="connsiteX0" fmla="*/ 0 w 3284220"/>
              <a:gd name="connsiteY0" fmla="*/ 7620 h 304800"/>
              <a:gd name="connsiteX1" fmla="*/ 3284220 w 3284220"/>
              <a:gd name="connsiteY1" fmla="*/ 0 h 304800"/>
              <a:gd name="connsiteX2" fmla="*/ 3070860 w 3284220"/>
              <a:gd name="connsiteY2" fmla="*/ 144780 h 304800"/>
              <a:gd name="connsiteX3" fmla="*/ 2857500 w 3284220"/>
              <a:gd name="connsiteY3" fmla="*/ 251460 h 304800"/>
              <a:gd name="connsiteX4" fmla="*/ 2674620 w 3284220"/>
              <a:gd name="connsiteY4" fmla="*/ 236220 h 304800"/>
              <a:gd name="connsiteX5" fmla="*/ 2430780 w 3284220"/>
              <a:gd name="connsiteY5" fmla="*/ 304800 h 304800"/>
              <a:gd name="connsiteX6" fmla="*/ 1882140 w 3284220"/>
              <a:gd name="connsiteY6" fmla="*/ 259080 h 304800"/>
              <a:gd name="connsiteX7" fmla="*/ 1714500 w 3284220"/>
              <a:gd name="connsiteY7" fmla="*/ 243840 h 304800"/>
              <a:gd name="connsiteX8" fmla="*/ 1516380 w 3284220"/>
              <a:gd name="connsiteY8" fmla="*/ 190500 h 304800"/>
              <a:gd name="connsiteX9" fmla="*/ 1409700 w 3284220"/>
              <a:gd name="connsiteY9" fmla="*/ 182880 h 304800"/>
              <a:gd name="connsiteX10" fmla="*/ 1150620 w 3284220"/>
              <a:gd name="connsiteY10" fmla="*/ 251460 h 304800"/>
              <a:gd name="connsiteX11" fmla="*/ 1043940 w 3284220"/>
              <a:gd name="connsiteY11" fmla="*/ 236220 h 304800"/>
              <a:gd name="connsiteX12" fmla="*/ 914400 w 3284220"/>
              <a:gd name="connsiteY12" fmla="*/ 205740 h 304800"/>
              <a:gd name="connsiteX13" fmla="*/ 792480 w 3284220"/>
              <a:gd name="connsiteY13" fmla="*/ 213360 h 304800"/>
              <a:gd name="connsiteX14" fmla="*/ 411480 w 3284220"/>
              <a:gd name="connsiteY14" fmla="*/ 182880 h 304800"/>
              <a:gd name="connsiteX15" fmla="*/ 45720 w 3284220"/>
              <a:gd name="connsiteY15" fmla="*/ 144780 h 304800"/>
              <a:gd name="connsiteX16" fmla="*/ 0 w 3284220"/>
              <a:gd name="connsiteY16" fmla="*/ 7620 h 30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284220" h="304800">
                <a:moveTo>
                  <a:pt x="0" y="7620"/>
                </a:moveTo>
                <a:lnTo>
                  <a:pt x="3284220" y="0"/>
                </a:lnTo>
                <a:lnTo>
                  <a:pt x="3070860" y="144780"/>
                </a:lnTo>
                <a:lnTo>
                  <a:pt x="2857500" y="251460"/>
                </a:lnTo>
                <a:lnTo>
                  <a:pt x="2674620" y="236220"/>
                </a:lnTo>
                <a:lnTo>
                  <a:pt x="2430780" y="304800"/>
                </a:lnTo>
                <a:lnTo>
                  <a:pt x="1882140" y="259080"/>
                </a:lnTo>
                <a:lnTo>
                  <a:pt x="1714500" y="243840"/>
                </a:lnTo>
                <a:lnTo>
                  <a:pt x="1516380" y="190500"/>
                </a:lnTo>
                <a:lnTo>
                  <a:pt x="1409700" y="182880"/>
                </a:lnTo>
                <a:lnTo>
                  <a:pt x="1150620" y="251460"/>
                </a:lnTo>
                <a:lnTo>
                  <a:pt x="1043940" y="236220"/>
                </a:lnTo>
                <a:lnTo>
                  <a:pt x="914400" y="205740"/>
                </a:lnTo>
                <a:lnTo>
                  <a:pt x="792480" y="213360"/>
                </a:lnTo>
                <a:lnTo>
                  <a:pt x="411480" y="182880"/>
                </a:lnTo>
                <a:lnTo>
                  <a:pt x="45720" y="144780"/>
                </a:lnTo>
                <a:lnTo>
                  <a:pt x="0" y="7620"/>
                </a:lnTo>
                <a:close/>
              </a:path>
            </a:pathLst>
          </a:custGeom>
          <a:solidFill>
            <a:schemeClr val="accent1">
              <a:alpha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08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23950" y="1107832"/>
            <a:ext cx="6819900" cy="4950068"/>
          </a:xfrm>
        </p:spPr>
        <p:txBody>
          <a:bodyPr anchor="ctr"/>
          <a:lstStyle/>
          <a:p>
            <a:pPr marL="0" indent="0" algn="ctr" defTabSz="457200">
              <a:spcBef>
                <a:spcPct val="0"/>
              </a:spcBef>
              <a:buNone/>
            </a:pPr>
            <a:r>
              <a:rPr lang="en-US" altLang="en-US" sz="4400" b="1" dirty="0" smtClean="0">
                <a:solidFill>
                  <a:schemeClr val="accent1"/>
                </a:solidFill>
                <a:latin typeface="Helvetica Neue"/>
              </a:rPr>
              <a:t>Bridge Concept Animations</a:t>
            </a:r>
            <a:endParaRPr lang="en-US" altLang="en-US" sz="4400" b="1" dirty="0">
              <a:solidFill>
                <a:schemeClr val="accent1"/>
              </a:solidFill>
              <a:latin typeface="Helvetica Neue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3E580-0165-4DAA-8F4C-944322F7B125}" type="slidenum">
              <a:rPr lang="en-US" altLang="en-US" smtClean="0"/>
              <a:pPr>
                <a:defRPr/>
              </a:pPr>
              <a:t>2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7156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C3E580-0165-4DAA-8F4C-944322F7B125}" type="slidenum">
              <a:rPr lang="en-US" altLang="en-US" smtClean="0"/>
              <a:pPr>
                <a:defRPr/>
              </a:pPr>
              <a:t>3</a:t>
            </a:fld>
            <a:endParaRPr lang="en-US" alt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0" y="105571"/>
            <a:ext cx="822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346094"/>
                </a:solidFill>
                <a:latin typeface="Helvetica Neue" charset="0"/>
              </a:rPr>
              <a:t>West Approach View: Existing Bridge</a:t>
            </a:r>
          </a:p>
        </p:txBody>
      </p:sp>
      <p:pic>
        <p:nvPicPr>
          <p:cNvPr id="5" name="w-existing" descr="A picture containing outdoor, building, water, boat&#10;&#10;Description automatically generated">
            <a:extLst>
              <a:ext uri="{FF2B5EF4-FFF2-40B4-BE49-F238E27FC236}">
                <a16:creationId xmlns:a16="http://schemas.microsoft.com/office/drawing/2014/main" xmlns="" id="{596301B1-BC14-9C40-A205-50F5FA73CB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5" y="1142063"/>
            <a:ext cx="9144000" cy="51435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B373844C-D496-FD47-903E-33EF1AD4D1CE}"/>
              </a:ext>
            </a:extLst>
          </p:cNvPr>
          <p:cNvGrpSpPr/>
          <p:nvPr/>
        </p:nvGrpSpPr>
        <p:grpSpPr>
          <a:xfrm>
            <a:off x="495401" y="1371995"/>
            <a:ext cx="6861022" cy="4113522"/>
            <a:chOff x="495401" y="1371995"/>
            <a:chExt cx="6861022" cy="411352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79CDCD05-88C8-C041-893E-B51AC8A0C8E4}"/>
                </a:ext>
              </a:extLst>
            </p:cNvPr>
            <p:cNvSpPr txBox="1"/>
            <p:nvPr/>
          </p:nvSpPr>
          <p:spPr>
            <a:xfrm>
              <a:off x="6229700" y="4562187"/>
              <a:ext cx="112672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prstClr val="white"/>
                  </a:solidFill>
                </a:rPr>
                <a:t>Saturday </a:t>
              </a:r>
            </a:p>
            <a:p>
              <a:pPr algn="r"/>
              <a:r>
                <a:rPr lang="en-US" dirty="0">
                  <a:solidFill>
                    <a:prstClr val="white"/>
                  </a:solidFill>
                </a:rPr>
                <a:t>Market Pavilion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F0145B43-9862-224F-AC05-D3F8100F3F86}"/>
                </a:ext>
              </a:extLst>
            </p:cNvPr>
            <p:cNvSpPr txBox="1"/>
            <p:nvPr/>
          </p:nvSpPr>
          <p:spPr>
            <a:xfrm>
              <a:off x="1132521" y="1371995"/>
              <a:ext cx="26417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i="1" dirty="0">
                  <a:solidFill>
                    <a:srgbClr val="EEECE1">
                      <a:lumMod val="10000"/>
                    </a:srgbClr>
                  </a:solidFill>
                </a:rPr>
                <a:t>Made in Oregon </a:t>
              </a:r>
              <a:r>
                <a:rPr lang="en-US" dirty="0" smtClean="0">
                  <a:solidFill>
                    <a:srgbClr val="EEECE1">
                      <a:lumMod val="10000"/>
                    </a:srgbClr>
                  </a:solidFill>
                </a:rPr>
                <a:t>Sign </a:t>
              </a:r>
            </a:p>
            <a:p>
              <a:pPr algn="r"/>
              <a:r>
                <a:rPr lang="en-US" dirty="0" smtClean="0">
                  <a:solidFill>
                    <a:srgbClr val="EEECE1">
                      <a:lumMod val="10000"/>
                    </a:srgbClr>
                  </a:solidFill>
                </a:rPr>
                <a:t>on UO Bldg</a:t>
              </a:r>
              <a:endParaRPr lang="en-US" dirty="0">
                <a:solidFill>
                  <a:srgbClr val="EEECE1">
                    <a:lumMod val="10000"/>
                  </a:srgbClr>
                </a:solidFill>
              </a:endParaRPr>
            </a:p>
          </p:txBody>
        </p: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xmlns="" id="{FD0FA913-6DE9-F647-BF2F-3F471E784F78}"/>
                </a:ext>
              </a:extLst>
            </p:cNvPr>
            <p:cNvCxnSpPr>
              <a:cxnSpLocks/>
            </p:cNvCxnSpPr>
            <p:nvPr/>
          </p:nvCxnSpPr>
          <p:spPr>
            <a:xfrm>
              <a:off x="3497358" y="1977067"/>
              <a:ext cx="429163" cy="58822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xmlns="" id="{BC8881A7-D164-A24F-A2F1-36F2091ADFD0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00431" y="3874958"/>
              <a:ext cx="202540" cy="700044"/>
            </a:xfrm>
            <a:prstGeom prst="straightConnector1">
              <a:avLst/>
            </a:prstGeom>
            <a:ln w="1905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F44100B3-F468-3043-99E4-DF677D2CE534}"/>
                </a:ext>
              </a:extLst>
            </p:cNvPr>
            <p:cNvSpPr txBox="1"/>
            <p:nvPr/>
          </p:nvSpPr>
          <p:spPr>
            <a:xfrm>
              <a:off x="495401" y="2273221"/>
              <a:ext cx="264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>
                  <a:solidFill>
                    <a:srgbClr val="EEECE1">
                      <a:lumMod val="10000"/>
                    </a:srgbClr>
                  </a:solidFill>
                </a:rPr>
                <a:t>Portland Rescue Mission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xmlns="" id="{B363CC19-D047-2F47-AAAE-F57B1A6AA0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81128" y="2565289"/>
              <a:ext cx="311238" cy="1069444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/>
          <p:cNvGrpSpPr/>
          <p:nvPr/>
        </p:nvGrpSpPr>
        <p:grpSpPr>
          <a:xfrm>
            <a:off x="430189" y="3717562"/>
            <a:ext cx="5169056" cy="1092369"/>
            <a:chOff x="430189" y="3717562"/>
            <a:chExt cx="5169056" cy="1092369"/>
          </a:xfrm>
        </p:grpSpPr>
        <p:grpSp>
          <p:nvGrpSpPr>
            <p:cNvPr id="14" name="Group 13"/>
            <p:cNvGrpSpPr/>
            <p:nvPr/>
          </p:nvGrpSpPr>
          <p:grpSpPr>
            <a:xfrm>
              <a:off x="430189" y="3717562"/>
              <a:ext cx="5169056" cy="1092369"/>
              <a:chOff x="430189" y="3717562"/>
              <a:chExt cx="5169056" cy="1092369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xmlns="" id="{068158D6-856C-C94D-AA5C-9CC68D0195F9}"/>
                  </a:ext>
                </a:extLst>
              </p:cNvPr>
              <p:cNvGrpSpPr/>
              <p:nvPr/>
            </p:nvGrpSpPr>
            <p:grpSpPr>
              <a:xfrm>
                <a:off x="430189" y="3717562"/>
                <a:ext cx="5169056" cy="1092369"/>
                <a:chOff x="430189" y="3717562"/>
                <a:chExt cx="5169056" cy="1092369"/>
              </a:xfrm>
            </p:grpSpPr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xmlns="" id="{44D898C2-7EA9-9F47-A7A0-DFC577D56113}"/>
                    </a:ext>
                  </a:extLst>
                </p:cNvPr>
                <p:cNvSpPr/>
                <p:nvPr/>
              </p:nvSpPr>
              <p:spPr>
                <a:xfrm>
                  <a:off x="992937" y="3874957"/>
                  <a:ext cx="184210" cy="269823"/>
                </a:xfrm>
                <a:prstGeom prst="rect">
                  <a:avLst/>
                </a:prstGeom>
                <a:solidFill>
                  <a:srgbClr val="FFC000">
                    <a:alpha val="49000"/>
                  </a:srgbClr>
                </a:solidFill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xmlns="" id="{84E06877-6F39-E44E-B553-E3B0F6DF3057}"/>
                    </a:ext>
                  </a:extLst>
                </p:cNvPr>
                <p:cNvSpPr/>
                <p:nvPr/>
              </p:nvSpPr>
              <p:spPr>
                <a:xfrm>
                  <a:off x="4853275" y="3717562"/>
                  <a:ext cx="307298" cy="389424"/>
                </a:xfrm>
                <a:prstGeom prst="rect">
                  <a:avLst/>
                </a:prstGeom>
                <a:solidFill>
                  <a:srgbClr val="FFC000">
                    <a:alpha val="49000"/>
                  </a:srgbClr>
                </a:solidFill>
                <a:ln w="19050">
                  <a:solidFill>
                    <a:srgbClr val="FFC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20" name="TextBox 19">
                  <a:extLst>
                    <a:ext uri="{FF2B5EF4-FFF2-40B4-BE49-F238E27FC236}">
                      <a16:creationId xmlns:a16="http://schemas.microsoft.com/office/drawing/2014/main" xmlns="" id="{8F51A88B-BE43-9B42-82C6-2C9B4FA0DE0B}"/>
                    </a:ext>
                  </a:extLst>
                </p:cNvPr>
                <p:cNvSpPr txBox="1"/>
                <p:nvPr/>
              </p:nvSpPr>
              <p:spPr>
                <a:xfrm>
                  <a:off x="430189" y="4163600"/>
                  <a:ext cx="1306122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C000"/>
                      </a:solidFill>
                    </a:rPr>
                    <a:t>15.5’</a:t>
                  </a:r>
                </a:p>
                <a:p>
                  <a:pPr algn="ctr"/>
                  <a:r>
                    <a:rPr lang="en-US" b="1" dirty="0">
                      <a:solidFill>
                        <a:srgbClr val="FFC000"/>
                      </a:solidFill>
                    </a:rPr>
                    <a:t>TriMet Max</a:t>
                  </a:r>
                </a:p>
              </p:txBody>
            </p:sp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xmlns="" id="{8E697DE1-ADCB-6D4E-9614-35767FED50A7}"/>
                    </a:ext>
                  </a:extLst>
                </p:cNvPr>
                <p:cNvSpPr txBox="1"/>
                <p:nvPr/>
              </p:nvSpPr>
              <p:spPr>
                <a:xfrm>
                  <a:off x="3864964" y="4094166"/>
                  <a:ext cx="173428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b="1" dirty="0">
                      <a:solidFill>
                        <a:srgbClr val="FFC000"/>
                      </a:solidFill>
                    </a:rPr>
                    <a:t>18’</a:t>
                  </a:r>
                </a:p>
                <a:p>
                  <a:pPr algn="ctr"/>
                  <a:r>
                    <a:rPr lang="en-US" b="1" dirty="0">
                      <a:solidFill>
                        <a:srgbClr val="FFC000"/>
                      </a:solidFill>
                    </a:rPr>
                    <a:t>Naito Parkway</a:t>
                  </a:r>
                </a:p>
              </p:txBody>
            </p:sp>
          </p:grp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xmlns="" id="{84E06877-6F39-E44E-B553-E3B0F6DF3057}"/>
                  </a:ext>
                </a:extLst>
              </p:cNvPr>
              <p:cNvSpPr/>
              <p:nvPr/>
            </p:nvSpPr>
            <p:spPr>
              <a:xfrm>
                <a:off x="4334406" y="3717562"/>
                <a:ext cx="307298" cy="376604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44D898C2-7EA9-9F47-A7A0-DFC577D56113}"/>
                </a:ext>
              </a:extLst>
            </p:cNvPr>
            <p:cNvSpPr/>
            <p:nvPr/>
          </p:nvSpPr>
          <p:spPr>
            <a:xfrm>
              <a:off x="1239039" y="3874956"/>
              <a:ext cx="184210" cy="269823"/>
            </a:xfrm>
            <a:prstGeom prst="rect">
              <a:avLst/>
            </a:prstGeom>
            <a:solidFill>
              <a:srgbClr val="FFC000">
                <a:alpha val="49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4339447" y="4069829"/>
            <a:ext cx="4925772" cy="2214760"/>
            <a:chOff x="4339447" y="4069829"/>
            <a:chExt cx="4925772" cy="2214760"/>
          </a:xfrm>
        </p:grpSpPr>
        <p:grpSp>
          <p:nvGrpSpPr>
            <p:cNvPr id="23" name="Group 22"/>
            <p:cNvGrpSpPr/>
            <p:nvPr/>
          </p:nvGrpSpPr>
          <p:grpSpPr>
            <a:xfrm>
              <a:off x="4339447" y="4069829"/>
              <a:ext cx="4925772" cy="2214760"/>
              <a:chOff x="4339447" y="4069829"/>
              <a:chExt cx="4925772" cy="2214760"/>
            </a:xfrm>
          </p:grpSpPr>
          <p:grpSp>
            <p:nvGrpSpPr>
              <p:cNvPr id="25" name="GHZ">
                <a:extLst>
                  <a:ext uri="{FF2B5EF4-FFF2-40B4-BE49-F238E27FC236}">
                    <a16:creationId xmlns:a16="http://schemas.microsoft.com/office/drawing/2014/main" xmlns="" id="{BEDEF313-5278-4C4C-9BA4-CF62F735FA5F}"/>
                  </a:ext>
                </a:extLst>
              </p:cNvPr>
              <p:cNvGrpSpPr/>
              <p:nvPr/>
            </p:nvGrpSpPr>
            <p:grpSpPr>
              <a:xfrm>
                <a:off x="6389570" y="4069829"/>
                <a:ext cx="2875649" cy="2214760"/>
                <a:chOff x="6389570" y="4069829"/>
                <a:chExt cx="2875649" cy="2214760"/>
              </a:xfrm>
            </p:grpSpPr>
            <p:sp>
              <p:nvSpPr>
                <p:cNvPr id="29" name="Freeform 28">
                  <a:extLst>
                    <a:ext uri="{FF2B5EF4-FFF2-40B4-BE49-F238E27FC236}">
                      <a16:creationId xmlns:a16="http://schemas.microsoft.com/office/drawing/2014/main" xmlns="" id="{2DCB8195-A349-1544-9CC0-A3C5459551F6}"/>
                    </a:ext>
                  </a:extLst>
                </p:cNvPr>
                <p:cNvSpPr/>
                <p:nvPr/>
              </p:nvSpPr>
              <p:spPr>
                <a:xfrm>
                  <a:off x="7022892" y="4069829"/>
                  <a:ext cx="2242327" cy="1951171"/>
                </a:xfrm>
                <a:custGeom>
                  <a:avLst/>
                  <a:gdLst>
                    <a:gd name="connsiteX0" fmla="*/ 164892 w 2398426"/>
                    <a:gd name="connsiteY0" fmla="*/ 0 h 2188564"/>
                    <a:gd name="connsiteX1" fmla="*/ 1431561 w 2398426"/>
                    <a:gd name="connsiteY1" fmla="*/ 7495 h 2188564"/>
                    <a:gd name="connsiteX2" fmla="*/ 1454046 w 2398426"/>
                    <a:gd name="connsiteY2" fmla="*/ 652072 h 2188564"/>
                    <a:gd name="connsiteX3" fmla="*/ 1648918 w 2398426"/>
                    <a:gd name="connsiteY3" fmla="*/ 734518 h 2188564"/>
                    <a:gd name="connsiteX4" fmla="*/ 1896256 w 2398426"/>
                    <a:gd name="connsiteY4" fmla="*/ 779488 h 2188564"/>
                    <a:gd name="connsiteX5" fmla="*/ 2143594 w 2398426"/>
                    <a:gd name="connsiteY5" fmla="*/ 771993 h 2188564"/>
                    <a:gd name="connsiteX6" fmla="*/ 2398426 w 2398426"/>
                    <a:gd name="connsiteY6" fmla="*/ 854439 h 2188564"/>
                    <a:gd name="connsiteX7" fmla="*/ 2398426 w 2398426"/>
                    <a:gd name="connsiteY7" fmla="*/ 2188564 h 2188564"/>
                    <a:gd name="connsiteX8" fmla="*/ 1716374 w 2398426"/>
                    <a:gd name="connsiteY8" fmla="*/ 1926236 h 2188564"/>
                    <a:gd name="connsiteX9" fmla="*/ 1161738 w 2398426"/>
                    <a:gd name="connsiteY9" fmla="*/ 1671403 h 2188564"/>
                    <a:gd name="connsiteX10" fmla="*/ 607102 w 2398426"/>
                    <a:gd name="connsiteY10" fmla="*/ 1528996 h 2188564"/>
                    <a:gd name="connsiteX11" fmla="*/ 404735 w 2398426"/>
                    <a:gd name="connsiteY11" fmla="*/ 1259173 h 2188564"/>
                    <a:gd name="connsiteX12" fmla="*/ 14990 w 2398426"/>
                    <a:gd name="connsiteY12" fmla="*/ 884419 h 2188564"/>
                    <a:gd name="connsiteX13" fmla="*/ 22485 w 2398426"/>
                    <a:gd name="connsiteY13" fmla="*/ 539646 h 2188564"/>
                    <a:gd name="connsiteX14" fmla="*/ 0 w 2398426"/>
                    <a:gd name="connsiteY14" fmla="*/ 254832 h 2188564"/>
                    <a:gd name="connsiteX15" fmla="*/ 164892 w 2398426"/>
                    <a:gd name="connsiteY15" fmla="*/ 0 h 2188564"/>
                    <a:gd name="connsiteX0" fmla="*/ 149902 w 2383436"/>
                    <a:gd name="connsiteY0" fmla="*/ 0 h 2188564"/>
                    <a:gd name="connsiteX1" fmla="*/ 1416571 w 2383436"/>
                    <a:gd name="connsiteY1" fmla="*/ 7495 h 2188564"/>
                    <a:gd name="connsiteX2" fmla="*/ 1439056 w 2383436"/>
                    <a:gd name="connsiteY2" fmla="*/ 652072 h 2188564"/>
                    <a:gd name="connsiteX3" fmla="*/ 1633928 w 2383436"/>
                    <a:gd name="connsiteY3" fmla="*/ 734518 h 2188564"/>
                    <a:gd name="connsiteX4" fmla="*/ 1881266 w 2383436"/>
                    <a:gd name="connsiteY4" fmla="*/ 779488 h 2188564"/>
                    <a:gd name="connsiteX5" fmla="*/ 2128604 w 2383436"/>
                    <a:gd name="connsiteY5" fmla="*/ 771993 h 2188564"/>
                    <a:gd name="connsiteX6" fmla="*/ 2383436 w 2383436"/>
                    <a:gd name="connsiteY6" fmla="*/ 854439 h 2188564"/>
                    <a:gd name="connsiteX7" fmla="*/ 2383436 w 2383436"/>
                    <a:gd name="connsiteY7" fmla="*/ 2188564 h 2188564"/>
                    <a:gd name="connsiteX8" fmla="*/ 1701384 w 2383436"/>
                    <a:gd name="connsiteY8" fmla="*/ 1926236 h 2188564"/>
                    <a:gd name="connsiteX9" fmla="*/ 1146748 w 2383436"/>
                    <a:gd name="connsiteY9" fmla="*/ 1671403 h 2188564"/>
                    <a:gd name="connsiteX10" fmla="*/ 592112 w 2383436"/>
                    <a:gd name="connsiteY10" fmla="*/ 1528996 h 2188564"/>
                    <a:gd name="connsiteX11" fmla="*/ 389745 w 2383436"/>
                    <a:gd name="connsiteY11" fmla="*/ 1259173 h 2188564"/>
                    <a:gd name="connsiteX12" fmla="*/ 0 w 2383436"/>
                    <a:gd name="connsiteY12" fmla="*/ 884419 h 2188564"/>
                    <a:gd name="connsiteX13" fmla="*/ 7495 w 2383436"/>
                    <a:gd name="connsiteY13" fmla="*/ 539646 h 2188564"/>
                    <a:gd name="connsiteX14" fmla="*/ 239843 w 2383436"/>
                    <a:gd name="connsiteY14" fmla="*/ 284813 h 2188564"/>
                    <a:gd name="connsiteX15" fmla="*/ 149902 w 2383436"/>
                    <a:gd name="connsiteY15" fmla="*/ 0 h 2188564"/>
                    <a:gd name="connsiteX0" fmla="*/ 149902 w 2383436"/>
                    <a:gd name="connsiteY0" fmla="*/ 0 h 2188564"/>
                    <a:gd name="connsiteX1" fmla="*/ 1416571 w 2383436"/>
                    <a:gd name="connsiteY1" fmla="*/ 7495 h 2188564"/>
                    <a:gd name="connsiteX2" fmla="*/ 1439056 w 2383436"/>
                    <a:gd name="connsiteY2" fmla="*/ 652072 h 2188564"/>
                    <a:gd name="connsiteX3" fmla="*/ 1633928 w 2383436"/>
                    <a:gd name="connsiteY3" fmla="*/ 734518 h 2188564"/>
                    <a:gd name="connsiteX4" fmla="*/ 1881266 w 2383436"/>
                    <a:gd name="connsiteY4" fmla="*/ 779488 h 2188564"/>
                    <a:gd name="connsiteX5" fmla="*/ 2128604 w 2383436"/>
                    <a:gd name="connsiteY5" fmla="*/ 771993 h 2188564"/>
                    <a:gd name="connsiteX6" fmla="*/ 2383436 w 2383436"/>
                    <a:gd name="connsiteY6" fmla="*/ 854439 h 2188564"/>
                    <a:gd name="connsiteX7" fmla="*/ 2383436 w 2383436"/>
                    <a:gd name="connsiteY7" fmla="*/ 2188564 h 2188564"/>
                    <a:gd name="connsiteX8" fmla="*/ 1701384 w 2383436"/>
                    <a:gd name="connsiteY8" fmla="*/ 1926236 h 2188564"/>
                    <a:gd name="connsiteX9" fmla="*/ 1146748 w 2383436"/>
                    <a:gd name="connsiteY9" fmla="*/ 1671403 h 2188564"/>
                    <a:gd name="connsiteX10" fmla="*/ 592112 w 2383436"/>
                    <a:gd name="connsiteY10" fmla="*/ 1528996 h 2188564"/>
                    <a:gd name="connsiteX11" fmla="*/ 389745 w 2383436"/>
                    <a:gd name="connsiteY11" fmla="*/ 1259173 h 2188564"/>
                    <a:gd name="connsiteX12" fmla="*/ 0 w 2383436"/>
                    <a:gd name="connsiteY12" fmla="*/ 884419 h 2188564"/>
                    <a:gd name="connsiteX13" fmla="*/ 359764 w 2383436"/>
                    <a:gd name="connsiteY13" fmla="*/ 517160 h 2188564"/>
                    <a:gd name="connsiteX14" fmla="*/ 239843 w 2383436"/>
                    <a:gd name="connsiteY14" fmla="*/ 284813 h 2188564"/>
                    <a:gd name="connsiteX15" fmla="*/ 149902 w 2383436"/>
                    <a:gd name="connsiteY15" fmla="*/ 0 h 2188564"/>
                    <a:gd name="connsiteX0" fmla="*/ 0 w 2233534"/>
                    <a:gd name="connsiteY0" fmla="*/ 0 h 2188564"/>
                    <a:gd name="connsiteX1" fmla="*/ 1266669 w 2233534"/>
                    <a:gd name="connsiteY1" fmla="*/ 7495 h 2188564"/>
                    <a:gd name="connsiteX2" fmla="*/ 1289154 w 2233534"/>
                    <a:gd name="connsiteY2" fmla="*/ 652072 h 2188564"/>
                    <a:gd name="connsiteX3" fmla="*/ 1484026 w 2233534"/>
                    <a:gd name="connsiteY3" fmla="*/ 734518 h 2188564"/>
                    <a:gd name="connsiteX4" fmla="*/ 1731364 w 2233534"/>
                    <a:gd name="connsiteY4" fmla="*/ 779488 h 2188564"/>
                    <a:gd name="connsiteX5" fmla="*/ 1978702 w 2233534"/>
                    <a:gd name="connsiteY5" fmla="*/ 771993 h 2188564"/>
                    <a:gd name="connsiteX6" fmla="*/ 2233534 w 2233534"/>
                    <a:gd name="connsiteY6" fmla="*/ 854439 h 2188564"/>
                    <a:gd name="connsiteX7" fmla="*/ 2233534 w 2233534"/>
                    <a:gd name="connsiteY7" fmla="*/ 2188564 h 2188564"/>
                    <a:gd name="connsiteX8" fmla="*/ 1551482 w 2233534"/>
                    <a:gd name="connsiteY8" fmla="*/ 1926236 h 2188564"/>
                    <a:gd name="connsiteX9" fmla="*/ 996846 w 2233534"/>
                    <a:gd name="connsiteY9" fmla="*/ 1671403 h 2188564"/>
                    <a:gd name="connsiteX10" fmla="*/ 442210 w 2233534"/>
                    <a:gd name="connsiteY10" fmla="*/ 1528996 h 2188564"/>
                    <a:gd name="connsiteX11" fmla="*/ 239843 w 2233534"/>
                    <a:gd name="connsiteY11" fmla="*/ 1259173 h 2188564"/>
                    <a:gd name="connsiteX12" fmla="*/ 487180 w 2233534"/>
                    <a:gd name="connsiteY12" fmla="*/ 839448 h 2188564"/>
                    <a:gd name="connsiteX13" fmla="*/ 209862 w 2233534"/>
                    <a:gd name="connsiteY13" fmla="*/ 517160 h 2188564"/>
                    <a:gd name="connsiteX14" fmla="*/ 89941 w 2233534"/>
                    <a:gd name="connsiteY14" fmla="*/ 284813 h 2188564"/>
                    <a:gd name="connsiteX15" fmla="*/ 0 w 2233534"/>
                    <a:gd name="connsiteY15" fmla="*/ 0 h 2188564"/>
                    <a:gd name="connsiteX0" fmla="*/ 0 w 2233534"/>
                    <a:gd name="connsiteY0" fmla="*/ 0 h 2188564"/>
                    <a:gd name="connsiteX1" fmla="*/ 1266669 w 2233534"/>
                    <a:gd name="connsiteY1" fmla="*/ 7495 h 2188564"/>
                    <a:gd name="connsiteX2" fmla="*/ 1289154 w 2233534"/>
                    <a:gd name="connsiteY2" fmla="*/ 652072 h 2188564"/>
                    <a:gd name="connsiteX3" fmla="*/ 1484026 w 2233534"/>
                    <a:gd name="connsiteY3" fmla="*/ 734518 h 2188564"/>
                    <a:gd name="connsiteX4" fmla="*/ 1731364 w 2233534"/>
                    <a:gd name="connsiteY4" fmla="*/ 779488 h 2188564"/>
                    <a:gd name="connsiteX5" fmla="*/ 1978702 w 2233534"/>
                    <a:gd name="connsiteY5" fmla="*/ 771993 h 2188564"/>
                    <a:gd name="connsiteX6" fmla="*/ 2233534 w 2233534"/>
                    <a:gd name="connsiteY6" fmla="*/ 854439 h 2188564"/>
                    <a:gd name="connsiteX7" fmla="*/ 2233534 w 2233534"/>
                    <a:gd name="connsiteY7" fmla="*/ 2188564 h 2188564"/>
                    <a:gd name="connsiteX8" fmla="*/ 1551482 w 2233534"/>
                    <a:gd name="connsiteY8" fmla="*/ 1926236 h 2188564"/>
                    <a:gd name="connsiteX9" fmla="*/ 996846 w 2233534"/>
                    <a:gd name="connsiteY9" fmla="*/ 1671403 h 2188564"/>
                    <a:gd name="connsiteX10" fmla="*/ 442210 w 2233534"/>
                    <a:gd name="connsiteY10" fmla="*/ 1528996 h 2188564"/>
                    <a:gd name="connsiteX11" fmla="*/ 239843 w 2233534"/>
                    <a:gd name="connsiteY11" fmla="*/ 1259173 h 2188564"/>
                    <a:gd name="connsiteX12" fmla="*/ 307298 w 2233534"/>
                    <a:gd name="connsiteY12" fmla="*/ 891913 h 2188564"/>
                    <a:gd name="connsiteX13" fmla="*/ 209862 w 2233534"/>
                    <a:gd name="connsiteY13" fmla="*/ 517160 h 2188564"/>
                    <a:gd name="connsiteX14" fmla="*/ 89941 w 2233534"/>
                    <a:gd name="connsiteY14" fmla="*/ 284813 h 2188564"/>
                    <a:gd name="connsiteX15" fmla="*/ 0 w 2233534"/>
                    <a:gd name="connsiteY15" fmla="*/ 0 h 2188564"/>
                    <a:gd name="connsiteX0" fmla="*/ 0 w 2233534"/>
                    <a:gd name="connsiteY0" fmla="*/ 0 h 2188564"/>
                    <a:gd name="connsiteX1" fmla="*/ 1266669 w 2233534"/>
                    <a:gd name="connsiteY1" fmla="*/ 7495 h 2188564"/>
                    <a:gd name="connsiteX2" fmla="*/ 1289154 w 2233534"/>
                    <a:gd name="connsiteY2" fmla="*/ 652072 h 2188564"/>
                    <a:gd name="connsiteX3" fmla="*/ 1484026 w 2233534"/>
                    <a:gd name="connsiteY3" fmla="*/ 734518 h 2188564"/>
                    <a:gd name="connsiteX4" fmla="*/ 1731364 w 2233534"/>
                    <a:gd name="connsiteY4" fmla="*/ 779488 h 2188564"/>
                    <a:gd name="connsiteX5" fmla="*/ 1978702 w 2233534"/>
                    <a:gd name="connsiteY5" fmla="*/ 771993 h 2188564"/>
                    <a:gd name="connsiteX6" fmla="*/ 2233534 w 2233534"/>
                    <a:gd name="connsiteY6" fmla="*/ 854439 h 2188564"/>
                    <a:gd name="connsiteX7" fmla="*/ 2233534 w 2233534"/>
                    <a:gd name="connsiteY7" fmla="*/ 2188564 h 2188564"/>
                    <a:gd name="connsiteX8" fmla="*/ 1551482 w 2233534"/>
                    <a:gd name="connsiteY8" fmla="*/ 1926236 h 2188564"/>
                    <a:gd name="connsiteX9" fmla="*/ 996846 w 2233534"/>
                    <a:gd name="connsiteY9" fmla="*/ 1671403 h 2188564"/>
                    <a:gd name="connsiteX10" fmla="*/ 442210 w 2233534"/>
                    <a:gd name="connsiteY10" fmla="*/ 1528996 h 2188564"/>
                    <a:gd name="connsiteX11" fmla="*/ 449705 w 2233534"/>
                    <a:gd name="connsiteY11" fmla="*/ 1266668 h 2188564"/>
                    <a:gd name="connsiteX12" fmla="*/ 307298 w 2233534"/>
                    <a:gd name="connsiteY12" fmla="*/ 891913 h 2188564"/>
                    <a:gd name="connsiteX13" fmla="*/ 209862 w 2233534"/>
                    <a:gd name="connsiteY13" fmla="*/ 517160 h 2188564"/>
                    <a:gd name="connsiteX14" fmla="*/ 89941 w 2233534"/>
                    <a:gd name="connsiteY14" fmla="*/ 284813 h 2188564"/>
                    <a:gd name="connsiteX15" fmla="*/ 0 w 2233534"/>
                    <a:gd name="connsiteY15" fmla="*/ 0 h 2188564"/>
                    <a:gd name="connsiteX0" fmla="*/ 0 w 2233534"/>
                    <a:gd name="connsiteY0" fmla="*/ 0 h 2188564"/>
                    <a:gd name="connsiteX1" fmla="*/ 1266669 w 2233534"/>
                    <a:gd name="connsiteY1" fmla="*/ 7495 h 2188564"/>
                    <a:gd name="connsiteX2" fmla="*/ 1289154 w 2233534"/>
                    <a:gd name="connsiteY2" fmla="*/ 652072 h 2188564"/>
                    <a:gd name="connsiteX3" fmla="*/ 1484026 w 2233534"/>
                    <a:gd name="connsiteY3" fmla="*/ 734518 h 2188564"/>
                    <a:gd name="connsiteX4" fmla="*/ 1731364 w 2233534"/>
                    <a:gd name="connsiteY4" fmla="*/ 779488 h 2188564"/>
                    <a:gd name="connsiteX5" fmla="*/ 1978702 w 2233534"/>
                    <a:gd name="connsiteY5" fmla="*/ 771993 h 2188564"/>
                    <a:gd name="connsiteX6" fmla="*/ 2233534 w 2233534"/>
                    <a:gd name="connsiteY6" fmla="*/ 854439 h 2188564"/>
                    <a:gd name="connsiteX7" fmla="*/ 2233534 w 2233534"/>
                    <a:gd name="connsiteY7" fmla="*/ 2188564 h 2188564"/>
                    <a:gd name="connsiteX8" fmla="*/ 1551482 w 2233534"/>
                    <a:gd name="connsiteY8" fmla="*/ 1926236 h 2188564"/>
                    <a:gd name="connsiteX9" fmla="*/ 996846 w 2233534"/>
                    <a:gd name="connsiteY9" fmla="*/ 1671403 h 2188564"/>
                    <a:gd name="connsiteX10" fmla="*/ 614597 w 2233534"/>
                    <a:gd name="connsiteY10" fmla="*/ 1491520 h 2188564"/>
                    <a:gd name="connsiteX11" fmla="*/ 449705 w 2233534"/>
                    <a:gd name="connsiteY11" fmla="*/ 1266668 h 2188564"/>
                    <a:gd name="connsiteX12" fmla="*/ 307298 w 2233534"/>
                    <a:gd name="connsiteY12" fmla="*/ 891913 h 2188564"/>
                    <a:gd name="connsiteX13" fmla="*/ 209862 w 2233534"/>
                    <a:gd name="connsiteY13" fmla="*/ 517160 h 2188564"/>
                    <a:gd name="connsiteX14" fmla="*/ 89941 w 2233534"/>
                    <a:gd name="connsiteY14" fmla="*/ 284813 h 2188564"/>
                    <a:gd name="connsiteX15" fmla="*/ 0 w 2233534"/>
                    <a:gd name="connsiteY15" fmla="*/ 0 h 2188564"/>
                    <a:gd name="connsiteX0" fmla="*/ 0 w 2242327"/>
                    <a:gd name="connsiteY0" fmla="*/ 0 h 1951171"/>
                    <a:gd name="connsiteX1" fmla="*/ 1266669 w 2242327"/>
                    <a:gd name="connsiteY1" fmla="*/ 7495 h 1951171"/>
                    <a:gd name="connsiteX2" fmla="*/ 1289154 w 2242327"/>
                    <a:gd name="connsiteY2" fmla="*/ 652072 h 1951171"/>
                    <a:gd name="connsiteX3" fmla="*/ 1484026 w 2242327"/>
                    <a:gd name="connsiteY3" fmla="*/ 734518 h 1951171"/>
                    <a:gd name="connsiteX4" fmla="*/ 1731364 w 2242327"/>
                    <a:gd name="connsiteY4" fmla="*/ 779488 h 1951171"/>
                    <a:gd name="connsiteX5" fmla="*/ 1978702 w 2242327"/>
                    <a:gd name="connsiteY5" fmla="*/ 771993 h 1951171"/>
                    <a:gd name="connsiteX6" fmla="*/ 2233534 w 2242327"/>
                    <a:gd name="connsiteY6" fmla="*/ 854439 h 1951171"/>
                    <a:gd name="connsiteX7" fmla="*/ 2242327 w 2242327"/>
                    <a:gd name="connsiteY7" fmla="*/ 1951171 h 1951171"/>
                    <a:gd name="connsiteX8" fmla="*/ 1551482 w 2242327"/>
                    <a:gd name="connsiteY8" fmla="*/ 1926236 h 1951171"/>
                    <a:gd name="connsiteX9" fmla="*/ 996846 w 2242327"/>
                    <a:gd name="connsiteY9" fmla="*/ 1671403 h 1951171"/>
                    <a:gd name="connsiteX10" fmla="*/ 614597 w 2242327"/>
                    <a:gd name="connsiteY10" fmla="*/ 1491520 h 1951171"/>
                    <a:gd name="connsiteX11" fmla="*/ 449705 w 2242327"/>
                    <a:gd name="connsiteY11" fmla="*/ 1266668 h 1951171"/>
                    <a:gd name="connsiteX12" fmla="*/ 307298 w 2242327"/>
                    <a:gd name="connsiteY12" fmla="*/ 891913 h 1951171"/>
                    <a:gd name="connsiteX13" fmla="*/ 209862 w 2242327"/>
                    <a:gd name="connsiteY13" fmla="*/ 517160 h 1951171"/>
                    <a:gd name="connsiteX14" fmla="*/ 89941 w 2242327"/>
                    <a:gd name="connsiteY14" fmla="*/ 284813 h 1951171"/>
                    <a:gd name="connsiteX15" fmla="*/ 0 w 2242327"/>
                    <a:gd name="connsiteY15" fmla="*/ 0 h 1951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2242327" h="1951171">
                      <a:moveTo>
                        <a:pt x="0" y="0"/>
                      </a:moveTo>
                      <a:lnTo>
                        <a:pt x="1266669" y="7495"/>
                      </a:lnTo>
                      <a:lnTo>
                        <a:pt x="1289154" y="652072"/>
                      </a:lnTo>
                      <a:lnTo>
                        <a:pt x="1484026" y="734518"/>
                      </a:lnTo>
                      <a:lnTo>
                        <a:pt x="1731364" y="779488"/>
                      </a:lnTo>
                      <a:lnTo>
                        <a:pt x="1978702" y="771993"/>
                      </a:lnTo>
                      <a:lnTo>
                        <a:pt x="2233534" y="854439"/>
                      </a:lnTo>
                      <a:lnTo>
                        <a:pt x="2242327" y="1951171"/>
                      </a:lnTo>
                      <a:lnTo>
                        <a:pt x="1551482" y="1926236"/>
                      </a:lnTo>
                      <a:lnTo>
                        <a:pt x="996846" y="1671403"/>
                      </a:lnTo>
                      <a:lnTo>
                        <a:pt x="614597" y="1491520"/>
                      </a:lnTo>
                      <a:lnTo>
                        <a:pt x="449705" y="1266668"/>
                      </a:lnTo>
                      <a:lnTo>
                        <a:pt x="307298" y="891913"/>
                      </a:lnTo>
                      <a:lnTo>
                        <a:pt x="209862" y="517160"/>
                      </a:lnTo>
                      <a:lnTo>
                        <a:pt x="89941" y="28481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6A00">
                    <a:alpha val="4666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xmlns="" id="{DA0BF3C9-FA20-004D-81B3-6F7C88C00DA2}"/>
                    </a:ext>
                  </a:extLst>
                </p:cNvPr>
                <p:cNvSpPr txBox="1"/>
                <p:nvPr/>
              </p:nvSpPr>
              <p:spPr>
                <a:xfrm>
                  <a:off x="6389570" y="5915257"/>
                  <a:ext cx="2641756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r"/>
                  <a:r>
                    <a:rPr lang="en-US" dirty="0">
                      <a:solidFill>
                        <a:prstClr val="white"/>
                      </a:solidFill>
                    </a:rPr>
                    <a:t>Geotechnical Hazard Zone</a:t>
                  </a:r>
                </a:p>
              </p:txBody>
            </p: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xmlns="" id="{A3414053-AF7D-544A-A449-1A8120FF2E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7408948" y="5227995"/>
                  <a:ext cx="301500" cy="742900"/>
                </a:xfrm>
                <a:prstGeom prst="straightConnector1">
                  <a:avLst/>
                </a:prstGeom>
                <a:ln w="19050">
                  <a:solidFill>
                    <a:schemeClr val="bg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xmlns="" id="{DC06E75A-D8BB-6C49-ADDA-4BCF225EAC75}"/>
                  </a:ext>
                </a:extLst>
              </p:cNvPr>
              <p:cNvSpPr/>
              <p:nvPr/>
            </p:nvSpPr>
            <p:spPr>
              <a:xfrm>
                <a:off x="5907239" y="4069830"/>
                <a:ext cx="485198" cy="1811158"/>
              </a:xfrm>
              <a:prstGeom prst="rect">
                <a:avLst/>
              </a:prstGeom>
              <a:solidFill>
                <a:srgbClr val="00B0F0">
                  <a:alpha val="56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A4BE9310-D5D1-0A4F-A29F-67B6AACB1569}"/>
                  </a:ext>
                </a:extLst>
              </p:cNvPr>
              <p:cNvSpPr txBox="1"/>
              <p:nvPr/>
            </p:nvSpPr>
            <p:spPr>
              <a:xfrm>
                <a:off x="4339447" y="5879040"/>
                <a:ext cx="264175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dirty="0">
                    <a:solidFill>
                      <a:prstClr val="white"/>
                    </a:solidFill>
                    <a:latin typeface="Calibri" panose="020F0502020204030204"/>
                  </a:rPr>
                  <a:t>CSO Pipe</a:t>
                </a:r>
              </a:p>
            </p:txBody>
          </p: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xmlns="" id="{C9C2D107-F50B-414F-A1E3-6B39914C856E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349939" y="5765163"/>
                <a:ext cx="658517" cy="319391"/>
              </a:xfrm>
              <a:prstGeom prst="straightConnector1">
                <a:avLst/>
              </a:prstGeom>
              <a:ln w="19050">
                <a:solidFill>
                  <a:schemeClr val="bg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4" name="Oval 23"/>
            <p:cNvSpPr/>
            <p:nvPr/>
          </p:nvSpPr>
          <p:spPr>
            <a:xfrm>
              <a:off x="6024521" y="5580447"/>
              <a:ext cx="234863" cy="228600"/>
            </a:xfrm>
            <a:prstGeom prst="ellipse">
              <a:avLst/>
            </a:prstGeom>
            <a:gradFill>
              <a:gsLst>
                <a:gs pos="0">
                  <a:schemeClr val="tx1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  <a:lin ang="16200000" scaled="0"/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6020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w-arch" descr="A close up of a bridge&#10;&#10;Description automatically generated">
            <a:extLst>
              <a:ext uri="{FF2B5EF4-FFF2-40B4-BE49-F238E27FC236}">
                <a16:creationId xmlns:a16="http://schemas.microsoft.com/office/drawing/2014/main" xmlns="" id="{99A43211-0C21-894C-9620-BD5FC876E3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xmlns="" id="{02041DAE-A376-8D46-A02E-04D57D686488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West Approach View: Tied Arch Concept</a:t>
            </a:r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xmlns="" id="{33157966-5AF3-D245-BA4E-133EB930F2DE}"/>
              </a:ext>
            </a:extLst>
          </p:cNvPr>
          <p:cNvSpPr/>
          <p:nvPr/>
        </p:nvSpPr>
        <p:spPr>
          <a:xfrm>
            <a:off x="7022892" y="4069830"/>
            <a:ext cx="2242326" cy="1959964"/>
          </a:xfrm>
          <a:custGeom>
            <a:avLst/>
            <a:gdLst>
              <a:gd name="connsiteX0" fmla="*/ 164892 w 2398426"/>
              <a:gd name="connsiteY0" fmla="*/ 0 h 2188564"/>
              <a:gd name="connsiteX1" fmla="*/ 1431561 w 2398426"/>
              <a:gd name="connsiteY1" fmla="*/ 7495 h 2188564"/>
              <a:gd name="connsiteX2" fmla="*/ 1454046 w 2398426"/>
              <a:gd name="connsiteY2" fmla="*/ 652072 h 2188564"/>
              <a:gd name="connsiteX3" fmla="*/ 1648918 w 2398426"/>
              <a:gd name="connsiteY3" fmla="*/ 734518 h 2188564"/>
              <a:gd name="connsiteX4" fmla="*/ 1896256 w 2398426"/>
              <a:gd name="connsiteY4" fmla="*/ 779488 h 2188564"/>
              <a:gd name="connsiteX5" fmla="*/ 2143594 w 2398426"/>
              <a:gd name="connsiteY5" fmla="*/ 771993 h 2188564"/>
              <a:gd name="connsiteX6" fmla="*/ 2398426 w 2398426"/>
              <a:gd name="connsiteY6" fmla="*/ 854439 h 2188564"/>
              <a:gd name="connsiteX7" fmla="*/ 2398426 w 2398426"/>
              <a:gd name="connsiteY7" fmla="*/ 2188564 h 2188564"/>
              <a:gd name="connsiteX8" fmla="*/ 1716374 w 2398426"/>
              <a:gd name="connsiteY8" fmla="*/ 1926236 h 2188564"/>
              <a:gd name="connsiteX9" fmla="*/ 1161738 w 2398426"/>
              <a:gd name="connsiteY9" fmla="*/ 1671403 h 2188564"/>
              <a:gd name="connsiteX10" fmla="*/ 607102 w 2398426"/>
              <a:gd name="connsiteY10" fmla="*/ 1528996 h 2188564"/>
              <a:gd name="connsiteX11" fmla="*/ 404735 w 2398426"/>
              <a:gd name="connsiteY11" fmla="*/ 1259173 h 2188564"/>
              <a:gd name="connsiteX12" fmla="*/ 14990 w 2398426"/>
              <a:gd name="connsiteY12" fmla="*/ 884419 h 2188564"/>
              <a:gd name="connsiteX13" fmla="*/ 22485 w 2398426"/>
              <a:gd name="connsiteY13" fmla="*/ 539646 h 2188564"/>
              <a:gd name="connsiteX14" fmla="*/ 0 w 2398426"/>
              <a:gd name="connsiteY14" fmla="*/ 254832 h 2188564"/>
              <a:gd name="connsiteX15" fmla="*/ 164892 w 2398426"/>
              <a:gd name="connsiteY15" fmla="*/ 0 h 2188564"/>
              <a:gd name="connsiteX0" fmla="*/ 149902 w 2383436"/>
              <a:gd name="connsiteY0" fmla="*/ 0 h 2188564"/>
              <a:gd name="connsiteX1" fmla="*/ 1416571 w 2383436"/>
              <a:gd name="connsiteY1" fmla="*/ 7495 h 2188564"/>
              <a:gd name="connsiteX2" fmla="*/ 1439056 w 2383436"/>
              <a:gd name="connsiteY2" fmla="*/ 652072 h 2188564"/>
              <a:gd name="connsiteX3" fmla="*/ 1633928 w 2383436"/>
              <a:gd name="connsiteY3" fmla="*/ 734518 h 2188564"/>
              <a:gd name="connsiteX4" fmla="*/ 1881266 w 2383436"/>
              <a:gd name="connsiteY4" fmla="*/ 779488 h 2188564"/>
              <a:gd name="connsiteX5" fmla="*/ 2128604 w 2383436"/>
              <a:gd name="connsiteY5" fmla="*/ 771993 h 2188564"/>
              <a:gd name="connsiteX6" fmla="*/ 2383436 w 2383436"/>
              <a:gd name="connsiteY6" fmla="*/ 854439 h 2188564"/>
              <a:gd name="connsiteX7" fmla="*/ 2383436 w 2383436"/>
              <a:gd name="connsiteY7" fmla="*/ 2188564 h 2188564"/>
              <a:gd name="connsiteX8" fmla="*/ 1701384 w 2383436"/>
              <a:gd name="connsiteY8" fmla="*/ 1926236 h 2188564"/>
              <a:gd name="connsiteX9" fmla="*/ 1146748 w 2383436"/>
              <a:gd name="connsiteY9" fmla="*/ 1671403 h 2188564"/>
              <a:gd name="connsiteX10" fmla="*/ 592112 w 2383436"/>
              <a:gd name="connsiteY10" fmla="*/ 1528996 h 2188564"/>
              <a:gd name="connsiteX11" fmla="*/ 389745 w 2383436"/>
              <a:gd name="connsiteY11" fmla="*/ 1259173 h 2188564"/>
              <a:gd name="connsiteX12" fmla="*/ 0 w 2383436"/>
              <a:gd name="connsiteY12" fmla="*/ 884419 h 2188564"/>
              <a:gd name="connsiteX13" fmla="*/ 7495 w 2383436"/>
              <a:gd name="connsiteY13" fmla="*/ 539646 h 2188564"/>
              <a:gd name="connsiteX14" fmla="*/ 239843 w 2383436"/>
              <a:gd name="connsiteY14" fmla="*/ 284813 h 2188564"/>
              <a:gd name="connsiteX15" fmla="*/ 149902 w 2383436"/>
              <a:gd name="connsiteY15" fmla="*/ 0 h 2188564"/>
              <a:gd name="connsiteX0" fmla="*/ 149902 w 2383436"/>
              <a:gd name="connsiteY0" fmla="*/ 0 h 2188564"/>
              <a:gd name="connsiteX1" fmla="*/ 1416571 w 2383436"/>
              <a:gd name="connsiteY1" fmla="*/ 7495 h 2188564"/>
              <a:gd name="connsiteX2" fmla="*/ 1439056 w 2383436"/>
              <a:gd name="connsiteY2" fmla="*/ 652072 h 2188564"/>
              <a:gd name="connsiteX3" fmla="*/ 1633928 w 2383436"/>
              <a:gd name="connsiteY3" fmla="*/ 734518 h 2188564"/>
              <a:gd name="connsiteX4" fmla="*/ 1881266 w 2383436"/>
              <a:gd name="connsiteY4" fmla="*/ 779488 h 2188564"/>
              <a:gd name="connsiteX5" fmla="*/ 2128604 w 2383436"/>
              <a:gd name="connsiteY5" fmla="*/ 771993 h 2188564"/>
              <a:gd name="connsiteX6" fmla="*/ 2383436 w 2383436"/>
              <a:gd name="connsiteY6" fmla="*/ 854439 h 2188564"/>
              <a:gd name="connsiteX7" fmla="*/ 2383436 w 2383436"/>
              <a:gd name="connsiteY7" fmla="*/ 2188564 h 2188564"/>
              <a:gd name="connsiteX8" fmla="*/ 1701384 w 2383436"/>
              <a:gd name="connsiteY8" fmla="*/ 1926236 h 2188564"/>
              <a:gd name="connsiteX9" fmla="*/ 1146748 w 2383436"/>
              <a:gd name="connsiteY9" fmla="*/ 1671403 h 2188564"/>
              <a:gd name="connsiteX10" fmla="*/ 592112 w 2383436"/>
              <a:gd name="connsiteY10" fmla="*/ 1528996 h 2188564"/>
              <a:gd name="connsiteX11" fmla="*/ 389745 w 2383436"/>
              <a:gd name="connsiteY11" fmla="*/ 1259173 h 2188564"/>
              <a:gd name="connsiteX12" fmla="*/ 0 w 2383436"/>
              <a:gd name="connsiteY12" fmla="*/ 884419 h 2188564"/>
              <a:gd name="connsiteX13" fmla="*/ 359764 w 2383436"/>
              <a:gd name="connsiteY13" fmla="*/ 517160 h 2188564"/>
              <a:gd name="connsiteX14" fmla="*/ 239843 w 2383436"/>
              <a:gd name="connsiteY14" fmla="*/ 284813 h 2188564"/>
              <a:gd name="connsiteX15" fmla="*/ 149902 w 2383436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239843 w 2233534"/>
              <a:gd name="connsiteY11" fmla="*/ 1259173 h 2188564"/>
              <a:gd name="connsiteX12" fmla="*/ 487180 w 2233534"/>
              <a:gd name="connsiteY12" fmla="*/ 839448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239843 w 2233534"/>
              <a:gd name="connsiteY11" fmla="*/ 1259173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449705 w 2233534"/>
              <a:gd name="connsiteY11" fmla="*/ 1266668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614597 w 2233534"/>
              <a:gd name="connsiteY10" fmla="*/ 1491520 h 2188564"/>
              <a:gd name="connsiteX11" fmla="*/ 449705 w 2233534"/>
              <a:gd name="connsiteY11" fmla="*/ 1266668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42326"/>
              <a:gd name="connsiteY0" fmla="*/ 0 h 1959964"/>
              <a:gd name="connsiteX1" fmla="*/ 1266669 w 2242326"/>
              <a:gd name="connsiteY1" fmla="*/ 7495 h 1959964"/>
              <a:gd name="connsiteX2" fmla="*/ 1289154 w 2242326"/>
              <a:gd name="connsiteY2" fmla="*/ 652072 h 1959964"/>
              <a:gd name="connsiteX3" fmla="*/ 1484026 w 2242326"/>
              <a:gd name="connsiteY3" fmla="*/ 734518 h 1959964"/>
              <a:gd name="connsiteX4" fmla="*/ 1731364 w 2242326"/>
              <a:gd name="connsiteY4" fmla="*/ 779488 h 1959964"/>
              <a:gd name="connsiteX5" fmla="*/ 1978702 w 2242326"/>
              <a:gd name="connsiteY5" fmla="*/ 771993 h 1959964"/>
              <a:gd name="connsiteX6" fmla="*/ 2233534 w 2242326"/>
              <a:gd name="connsiteY6" fmla="*/ 854439 h 1959964"/>
              <a:gd name="connsiteX7" fmla="*/ 2242326 w 2242326"/>
              <a:gd name="connsiteY7" fmla="*/ 1959964 h 1959964"/>
              <a:gd name="connsiteX8" fmla="*/ 1551482 w 2242326"/>
              <a:gd name="connsiteY8" fmla="*/ 1926236 h 1959964"/>
              <a:gd name="connsiteX9" fmla="*/ 996846 w 2242326"/>
              <a:gd name="connsiteY9" fmla="*/ 1671403 h 1959964"/>
              <a:gd name="connsiteX10" fmla="*/ 614597 w 2242326"/>
              <a:gd name="connsiteY10" fmla="*/ 1491520 h 1959964"/>
              <a:gd name="connsiteX11" fmla="*/ 449705 w 2242326"/>
              <a:gd name="connsiteY11" fmla="*/ 1266668 h 1959964"/>
              <a:gd name="connsiteX12" fmla="*/ 307298 w 2242326"/>
              <a:gd name="connsiteY12" fmla="*/ 891913 h 1959964"/>
              <a:gd name="connsiteX13" fmla="*/ 209862 w 2242326"/>
              <a:gd name="connsiteY13" fmla="*/ 517160 h 1959964"/>
              <a:gd name="connsiteX14" fmla="*/ 89941 w 2242326"/>
              <a:gd name="connsiteY14" fmla="*/ 284813 h 1959964"/>
              <a:gd name="connsiteX15" fmla="*/ 0 w 2242326"/>
              <a:gd name="connsiteY15" fmla="*/ 0 h 195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2326" h="1959964">
                <a:moveTo>
                  <a:pt x="0" y="0"/>
                </a:moveTo>
                <a:lnTo>
                  <a:pt x="1266669" y="7495"/>
                </a:lnTo>
                <a:lnTo>
                  <a:pt x="1289154" y="652072"/>
                </a:lnTo>
                <a:lnTo>
                  <a:pt x="1484026" y="734518"/>
                </a:lnTo>
                <a:lnTo>
                  <a:pt x="1731364" y="779488"/>
                </a:lnTo>
                <a:lnTo>
                  <a:pt x="1978702" y="771993"/>
                </a:lnTo>
                <a:lnTo>
                  <a:pt x="2233534" y="854439"/>
                </a:lnTo>
                <a:cubicBezTo>
                  <a:pt x="2236465" y="1222947"/>
                  <a:pt x="2239395" y="1591456"/>
                  <a:pt x="2242326" y="1959964"/>
                </a:cubicBezTo>
                <a:lnTo>
                  <a:pt x="1551482" y="1926236"/>
                </a:lnTo>
                <a:lnTo>
                  <a:pt x="996846" y="1671403"/>
                </a:lnTo>
                <a:lnTo>
                  <a:pt x="614597" y="1491520"/>
                </a:lnTo>
                <a:lnTo>
                  <a:pt x="449705" y="1266668"/>
                </a:lnTo>
                <a:lnTo>
                  <a:pt x="307298" y="891913"/>
                </a:lnTo>
                <a:lnTo>
                  <a:pt x="209862" y="517160"/>
                </a:lnTo>
                <a:lnTo>
                  <a:pt x="89941" y="284813"/>
                </a:lnTo>
                <a:lnTo>
                  <a:pt x="0" y="0"/>
                </a:lnTo>
                <a:close/>
              </a:path>
            </a:pathLst>
          </a:custGeom>
          <a:solidFill>
            <a:srgbClr val="FF6A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300" y="3704890"/>
            <a:ext cx="6026441" cy="1308987"/>
            <a:chOff x="1300" y="3704890"/>
            <a:chExt cx="6026441" cy="13089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35C1D705-4CFF-B24C-B81A-A1E5C91EFD3E}"/>
                </a:ext>
              </a:extLst>
            </p:cNvPr>
            <p:cNvGrpSpPr/>
            <p:nvPr/>
          </p:nvGrpSpPr>
          <p:grpSpPr>
            <a:xfrm>
              <a:off x="1300" y="3775448"/>
              <a:ext cx="6026441" cy="1238429"/>
              <a:chOff x="1300" y="3775448"/>
              <a:chExt cx="6026441" cy="123842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xmlns="" id="{55C888CC-4694-9749-BB5A-FDD24546FB3E}"/>
                  </a:ext>
                </a:extLst>
              </p:cNvPr>
              <p:cNvSpPr/>
              <p:nvPr/>
            </p:nvSpPr>
            <p:spPr>
              <a:xfrm>
                <a:off x="992936" y="3874957"/>
                <a:ext cx="407505" cy="269823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xmlns="" id="{A47BAD16-A0EB-3D4C-B33A-EB369697CD94}"/>
                  </a:ext>
                </a:extLst>
              </p:cNvPr>
              <p:cNvSpPr/>
              <p:nvPr/>
            </p:nvSpPr>
            <p:spPr>
              <a:xfrm>
                <a:off x="4430898" y="3775448"/>
                <a:ext cx="780475" cy="32762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2641D454-4FF6-B842-AF9E-46D40477A231}"/>
                  </a:ext>
                </a:extLst>
              </p:cNvPr>
              <p:cNvSpPr txBox="1"/>
              <p:nvPr/>
            </p:nvSpPr>
            <p:spPr>
              <a:xfrm>
                <a:off x="1300" y="4174617"/>
                <a:ext cx="139914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15.5’</a:t>
                </a:r>
              </a:p>
              <a:p>
                <a:pPr algn="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TriMet Max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50345036-CA53-034B-A08D-99B21BD5ACF2}"/>
                  </a:ext>
                </a:extLst>
              </p:cNvPr>
              <p:cNvSpPr txBox="1"/>
              <p:nvPr/>
            </p:nvSpPr>
            <p:spPr>
              <a:xfrm>
                <a:off x="4042523" y="4090547"/>
                <a:ext cx="1455623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18’</a:t>
                </a:r>
              </a:p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Naito Parkway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xmlns="" id="{F6E61373-A6AD-4545-84AB-80A03A78A699}"/>
                  </a:ext>
                </a:extLst>
              </p:cNvPr>
              <p:cNvSpPr txBox="1"/>
              <p:nvPr/>
            </p:nvSpPr>
            <p:spPr>
              <a:xfrm>
                <a:off x="5272999" y="4019191"/>
                <a:ext cx="7547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23’</a:t>
                </a:r>
              </a:p>
            </p:txBody>
          </p:sp>
        </p:grpSp>
        <p:cxnSp>
          <p:nvCxnSpPr>
            <p:cNvPr id="3" name="Straight Arrow Connector 2"/>
            <p:cNvCxnSpPr/>
            <p:nvPr/>
          </p:nvCxnSpPr>
          <p:spPr>
            <a:xfrm>
              <a:off x="5702812" y="3704890"/>
              <a:ext cx="0" cy="364940"/>
            </a:xfrm>
            <a:prstGeom prst="straightConnector1">
              <a:avLst/>
            </a:prstGeom>
            <a:ln w="25400">
              <a:solidFill>
                <a:schemeClr val="accent4"/>
              </a:solidFill>
              <a:headEnd type="triangle"/>
              <a:tailEnd type="triangle"/>
            </a:ln>
            <a:effectLst>
              <a:glow rad="1905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DC06E75A-D8BB-6C49-ADDA-4BCF225EAC75}"/>
              </a:ext>
            </a:extLst>
          </p:cNvPr>
          <p:cNvSpPr/>
          <p:nvPr/>
        </p:nvSpPr>
        <p:spPr>
          <a:xfrm>
            <a:off x="5907239" y="4069830"/>
            <a:ext cx="485198" cy="1811158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024521" y="5580447"/>
            <a:ext cx="234863" cy="22860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2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w-cablestay">
            <a:extLst>
              <a:ext uri="{FF2B5EF4-FFF2-40B4-BE49-F238E27FC236}">
                <a16:creationId xmlns:a16="http://schemas.microsoft.com/office/drawing/2014/main" xmlns="" id="{3F0AB421-60BB-5E4D-BBB5-0549B5A34C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36639"/>
            <a:ext cx="91440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B8383FA-E1EA-3F40-B554-A5BEA7D4A297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West Approach View: Cable Stayed Concept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xmlns="" id="{8D13EE54-EF92-F446-9DFA-8F93C7E4B295}"/>
              </a:ext>
            </a:extLst>
          </p:cNvPr>
          <p:cNvSpPr/>
          <p:nvPr/>
        </p:nvSpPr>
        <p:spPr>
          <a:xfrm>
            <a:off x="7022892" y="4069829"/>
            <a:ext cx="2233534" cy="1942379"/>
          </a:xfrm>
          <a:custGeom>
            <a:avLst/>
            <a:gdLst>
              <a:gd name="connsiteX0" fmla="*/ 164892 w 2398426"/>
              <a:gd name="connsiteY0" fmla="*/ 0 h 2188564"/>
              <a:gd name="connsiteX1" fmla="*/ 1431561 w 2398426"/>
              <a:gd name="connsiteY1" fmla="*/ 7495 h 2188564"/>
              <a:gd name="connsiteX2" fmla="*/ 1454046 w 2398426"/>
              <a:gd name="connsiteY2" fmla="*/ 652072 h 2188564"/>
              <a:gd name="connsiteX3" fmla="*/ 1648918 w 2398426"/>
              <a:gd name="connsiteY3" fmla="*/ 734518 h 2188564"/>
              <a:gd name="connsiteX4" fmla="*/ 1896256 w 2398426"/>
              <a:gd name="connsiteY4" fmla="*/ 779488 h 2188564"/>
              <a:gd name="connsiteX5" fmla="*/ 2143594 w 2398426"/>
              <a:gd name="connsiteY5" fmla="*/ 771993 h 2188564"/>
              <a:gd name="connsiteX6" fmla="*/ 2398426 w 2398426"/>
              <a:gd name="connsiteY6" fmla="*/ 854439 h 2188564"/>
              <a:gd name="connsiteX7" fmla="*/ 2398426 w 2398426"/>
              <a:gd name="connsiteY7" fmla="*/ 2188564 h 2188564"/>
              <a:gd name="connsiteX8" fmla="*/ 1716374 w 2398426"/>
              <a:gd name="connsiteY8" fmla="*/ 1926236 h 2188564"/>
              <a:gd name="connsiteX9" fmla="*/ 1161738 w 2398426"/>
              <a:gd name="connsiteY9" fmla="*/ 1671403 h 2188564"/>
              <a:gd name="connsiteX10" fmla="*/ 607102 w 2398426"/>
              <a:gd name="connsiteY10" fmla="*/ 1528996 h 2188564"/>
              <a:gd name="connsiteX11" fmla="*/ 404735 w 2398426"/>
              <a:gd name="connsiteY11" fmla="*/ 1259173 h 2188564"/>
              <a:gd name="connsiteX12" fmla="*/ 14990 w 2398426"/>
              <a:gd name="connsiteY12" fmla="*/ 884419 h 2188564"/>
              <a:gd name="connsiteX13" fmla="*/ 22485 w 2398426"/>
              <a:gd name="connsiteY13" fmla="*/ 539646 h 2188564"/>
              <a:gd name="connsiteX14" fmla="*/ 0 w 2398426"/>
              <a:gd name="connsiteY14" fmla="*/ 254832 h 2188564"/>
              <a:gd name="connsiteX15" fmla="*/ 164892 w 2398426"/>
              <a:gd name="connsiteY15" fmla="*/ 0 h 2188564"/>
              <a:gd name="connsiteX0" fmla="*/ 149902 w 2383436"/>
              <a:gd name="connsiteY0" fmla="*/ 0 h 2188564"/>
              <a:gd name="connsiteX1" fmla="*/ 1416571 w 2383436"/>
              <a:gd name="connsiteY1" fmla="*/ 7495 h 2188564"/>
              <a:gd name="connsiteX2" fmla="*/ 1439056 w 2383436"/>
              <a:gd name="connsiteY2" fmla="*/ 652072 h 2188564"/>
              <a:gd name="connsiteX3" fmla="*/ 1633928 w 2383436"/>
              <a:gd name="connsiteY3" fmla="*/ 734518 h 2188564"/>
              <a:gd name="connsiteX4" fmla="*/ 1881266 w 2383436"/>
              <a:gd name="connsiteY4" fmla="*/ 779488 h 2188564"/>
              <a:gd name="connsiteX5" fmla="*/ 2128604 w 2383436"/>
              <a:gd name="connsiteY5" fmla="*/ 771993 h 2188564"/>
              <a:gd name="connsiteX6" fmla="*/ 2383436 w 2383436"/>
              <a:gd name="connsiteY6" fmla="*/ 854439 h 2188564"/>
              <a:gd name="connsiteX7" fmla="*/ 2383436 w 2383436"/>
              <a:gd name="connsiteY7" fmla="*/ 2188564 h 2188564"/>
              <a:gd name="connsiteX8" fmla="*/ 1701384 w 2383436"/>
              <a:gd name="connsiteY8" fmla="*/ 1926236 h 2188564"/>
              <a:gd name="connsiteX9" fmla="*/ 1146748 w 2383436"/>
              <a:gd name="connsiteY9" fmla="*/ 1671403 h 2188564"/>
              <a:gd name="connsiteX10" fmla="*/ 592112 w 2383436"/>
              <a:gd name="connsiteY10" fmla="*/ 1528996 h 2188564"/>
              <a:gd name="connsiteX11" fmla="*/ 389745 w 2383436"/>
              <a:gd name="connsiteY11" fmla="*/ 1259173 h 2188564"/>
              <a:gd name="connsiteX12" fmla="*/ 0 w 2383436"/>
              <a:gd name="connsiteY12" fmla="*/ 884419 h 2188564"/>
              <a:gd name="connsiteX13" fmla="*/ 7495 w 2383436"/>
              <a:gd name="connsiteY13" fmla="*/ 539646 h 2188564"/>
              <a:gd name="connsiteX14" fmla="*/ 239843 w 2383436"/>
              <a:gd name="connsiteY14" fmla="*/ 284813 h 2188564"/>
              <a:gd name="connsiteX15" fmla="*/ 149902 w 2383436"/>
              <a:gd name="connsiteY15" fmla="*/ 0 h 2188564"/>
              <a:gd name="connsiteX0" fmla="*/ 149902 w 2383436"/>
              <a:gd name="connsiteY0" fmla="*/ 0 h 2188564"/>
              <a:gd name="connsiteX1" fmla="*/ 1416571 w 2383436"/>
              <a:gd name="connsiteY1" fmla="*/ 7495 h 2188564"/>
              <a:gd name="connsiteX2" fmla="*/ 1439056 w 2383436"/>
              <a:gd name="connsiteY2" fmla="*/ 652072 h 2188564"/>
              <a:gd name="connsiteX3" fmla="*/ 1633928 w 2383436"/>
              <a:gd name="connsiteY3" fmla="*/ 734518 h 2188564"/>
              <a:gd name="connsiteX4" fmla="*/ 1881266 w 2383436"/>
              <a:gd name="connsiteY4" fmla="*/ 779488 h 2188564"/>
              <a:gd name="connsiteX5" fmla="*/ 2128604 w 2383436"/>
              <a:gd name="connsiteY5" fmla="*/ 771993 h 2188564"/>
              <a:gd name="connsiteX6" fmla="*/ 2383436 w 2383436"/>
              <a:gd name="connsiteY6" fmla="*/ 854439 h 2188564"/>
              <a:gd name="connsiteX7" fmla="*/ 2383436 w 2383436"/>
              <a:gd name="connsiteY7" fmla="*/ 2188564 h 2188564"/>
              <a:gd name="connsiteX8" fmla="*/ 1701384 w 2383436"/>
              <a:gd name="connsiteY8" fmla="*/ 1926236 h 2188564"/>
              <a:gd name="connsiteX9" fmla="*/ 1146748 w 2383436"/>
              <a:gd name="connsiteY9" fmla="*/ 1671403 h 2188564"/>
              <a:gd name="connsiteX10" fmla="*/ 592112 w 2383436"/>
              <a:gd name="connsiteY10" fmla="*/ 1528996 h 2188564"/>
              <a:gd name="connsiteX11" fmla="*/ 389745 w 2383436"/>
              <a:gd name="connsiteY11" fmla="*/ 1259173 h 2188564"/>
              <a:gd name="connsiteX12" fmla="*/ 0 w 2383436"/>
              <a:gd name="connsiteY12" fmla="*/ 884419 h 2188564"/>
              <a:gd name="connsiteX13" fmla="*/ 359764 w 2383436"/>
              <a:gd name="connsiteY13" fmla="*/ 517160 h 2188564"/>
              <a:gd name="connsiteX14" fmla="*/ 239843 w 2383436"/>
              <a:gd name="connsiteY14" fmla="*/ 284813 h 2188564"/>
              <a:gd name="connsiteX15" fmla="*/ 149902 w 2383436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239843 w 2233534"/>
              <a:gd name="connsiteY11" fmla="*/ 1259173 h 2188564"/>
              <a:gd name="connsiteX12" fmla="*/ 487180 w 2233534"/>
              <a:gd name="connsiteY12" fmla="*/ 839448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239843 w 2233534"/>
              <a:gd name="connsiteY11" fmla="*/ 1259173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449705 w 2233534"/>
              <a:gd name="connsiteY11" fmla="*/ 1266668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614597 w 2233534"/>
              <a:gd name="connsiteY10" fmla="*/ 1491520 h 2188564"/>
              <a:gd name="connsiteX11" fmla="*/ 449705 w 2233534"/>
              <a:gd name="connsiteY11" fmla="*/ 1266668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1942379"/>
              <a:gd name="connsiteX1" fmla="*/ 1266669 w 2233534"/>
              <a:gd name="connsiteY1" fmla="*/ 7495 h 1942379"/>
              <a:gd name="connsiteX2" fmla="*/ 1289154 w 2233534"/>
              <a:gd name="connsiteY2" fmla="*/ 652072 h 1942379"/>
              <a:gd name="connsiteX3" fmla="*/ 1484026 w 2233534"/>
              <a:gd name="connsiteY3" fmla="*/ 734518 h 1942379"/>
              <a:gd name="connsiteX4" fmla="*/ 1731364 w 2233534"/>
              <a:gd name="connsiteY4" fmla="*/ 779488 h 1942379"/>
              <a:gd name="connsiteX5" fmla="*/ 1978702 w 2233534"/>
              <a:gd name="connsiteY5" fmla="*/ 771993 h 1942379"/>
              <a:gd name="connsiteX6" fmla="*/ 2233534 w 2233534"/>
              <a:gd name="connsiteY6" fmla="*/ 854439 h 1942379"/>
              <a:gd name="connsiteX7" fmla="*/ 2224742 w 2233534"/>
              <a:gd name="connsiteY7" fmla="*/ 1942379 h 1942379"/>
              <a:gd name="connsiteX8" fmla="*/ 1551482 w 2233534"/>
              <a:gd name="connsiteY8" fmla="*/ 1926236 h 1942379"/>
              <a:gd name="connsiteX9" fmla="*/ 996846 w 2233534"/>
              <a:gd name="connsiteY9" fmla="*/ 1671403 h 1942379"/>
              <a:gd name="connsiteX10" fmla="*/ 614597 w 2233534"/>
              <a:gd name="connsiteY10" fmla="*/ 1491520 h 1942379"/>
              <a:gd name="connsiteX11" fmla="*/ 449705 w 2233534"/>
              <a:gd name="connsiteY11" fmla="*/ 1266668 h 1942379"/>
              <a:gd name="connsiteX12" fmla="*/ 307298 w 2233534"/>
              <a:gd name="connsiteY12" fmla="*/ 891913 h 1942379"/>
              <a:gd name="connsiteX13" fmla="*/ 209862 w 2233534"/>
              <a:gd name="connsiteY13" fmla="*/ 517160 h 1942379"/>
              <a:gd name="connsiteX14" fmla="*/ 89941 w 2233534"/>
              <a:gd name="connsiteY14" fmla="*/ 284813 h 1942379"/>
              <a:gd name="connsiteX15" fmla="*/ 0 w 2233534"/>
              <a:gd name="connsiteY15" fmla="*/ 0 h 1942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33534" h="1942379">
                <a:moveTo>
                  <a:pt x="0" y="0"/>
                </a:moveTo>
                <a:lnTo>
                  <a:pt x="1266669" y="7495"/>
                </a:lnTo>
                <a:lnTo>
                  <a:pt x="1289154" y="652072"/>
                </a:lnTo>
                <a:lnTo>
                  <a:pt x="1484026" y="734518"/>
                </a:lnTo>
                <a:lnTo>
                  <a:pt x="1731364" y="779488"/>
                </a:lnTo>
                <a:lnTo>
                  <a:pt x="1978702" y="771993"/>
                </a:lnTo>
                <a:lnTo>
                  <a:pt x="2233534" y="854439"/>
                </a:lnTo>
                <a:cubicBezTo>
                  <a:pt x="2230603" y="1217086"/>
                  <a:pt x="2227673" y="1579732"/>
                  <a:pt x="2224742" y="1942379"/>
                </a:cubicBezTo>
                <a:lnTo>
                  <a:pt x="1551482" y="1926236"/>
                </a:lnTo>
                <a:lnTo>
                  <a:pt x="996846" y="1671403"/>
                </a:lnTo>
                <a:lnTo>
                  <a:pt x="614597" y="1491520"/>
                </a:lnTo>
                <a:lnTo>
                  <a:pt x="449705" y="1266668"/>
                </a:lnTo>
                <a:lnTo>
                  <a:pt x="307298" y="891913"/>
                </a:lnTo>
                <a:lnTo>
                  <a:pt x="209862" y="517160"/>
                </a:lnTo>
                <a:lnTo>
                  <a:pt x="89941" y="284813"/>
                </a:lnTo>
                <a:lnTo>
                  <a:pt x="0" y="0"/>
                </a:lnTo>
                <a:close/>
              </a:path>
            </a:pathLst>
          </a:custGeom>
          <a:solidFill>
            <a:srgbClr val="FF6A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64CB8D98-CD6E-AC41-937A-7FEA4AE2562D}"/>
              </a:ext>
            </a:extLst>
          </p:cNvPr>
          <p:cNvGrpSpPr/>
          <p:nvPr/>
        </p:nvGrpSpPr>
        <p:grpSpPr>
          <a:xfrm>
            <a:off x="430189" y="3874957"/>
            <a:ext cx="1306122" cy="757128"/>
            <a:chOff x="430189" y="3874957"/>
            <a:chExt cx="1306122" cy="75712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6855C3E-2D79-3246-A4A1-B77435D1B115}"/>
                </a:ext>
              </a:extLst>
            </p:cNvPr>
            <p:cNvSpPr/>
            <p:nvPr/>
          </p:nvSpPr>
          <p:spPr>
            <a:xfrm>
              <a:off x="992936" y="3874957"/>
              <a:ext cx="415239" cy="269823"/>
            </a:xfrm>
            <a:prstGeom prst="rect">
              <a:avLst/>
            </a:prstGeom>
            <a:solidFill>
              <a:srgbClr val="FFC000">
                <a:alpha val="49000"/>
              </a:srgbClr>
            </a:solidFill>
            <a:ln w="1905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endParaRPr lang="en-US" dirty="0">
                <a:solidFill>
                  <a:prstClr val="white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211816F2-85C2-CE4B-B0FE-CD7AB981BC7B}"/>
                </a:ext>
              </a:extLst>
            </p:cNvPr>
            <p:cNvSpPr txBox="1"/>
            <p:nvPr/>
          </p:nvSpPr>
          <p:spPr>
            <a:xfrm>
              <a:off x="430189" y="4262753"/>
              <a:ext cx="13061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b="1" dirty="0">
                  <a:solidFill>
                    <a:srgbClr val="FFC000"/>
                  </a:solidFill>
                  <a:latin typeface="Calibri" panose="020F0502020204030204"/>
                </a:rPr>
                <a:t>15’-6”</a:t>
              </a: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DC06E75A-D8BB-6C49-ADDA-4BCF225EAC75}"/>
              </a:ext>
            </a:extLst>
          </p:cNvPr>
          <p:cNvSpPr/>
          <p:nvPr/>
        </p:nvSpPr>
        <p:spPr>
          <a:xfrm>
            <a:off x="5907239" y="4069830"/>
            <a:ext cx="485198" cy="1811158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6E61373-A6AD-4545-84AB-80A03A78A699}"/>
              </a:ext>
            </a:extLst>
          </p:cNvPr>
          <p:cNvSpPr txBox="1"/>
          <p:nvPr/>
        </p:nvSpPr>
        <p:spPr>
          <a:xfrm>
            <a:off x="5066556" y="4009868"/>
            <a:ext cx="754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C000"/>
                </a:solidFill>
                <a:latin typeface="Calibri" panose="020F0502020204030204"/>
              </a:rPr>
              <a:t>23’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391916" y="3692487"/>
            <a:ext cx="0" cy="364940"/>
          </a:xfrm>
          <a:prstGeom prst="straightConnector1">
            <a:avLst/>
          </a:prstGeom>
          <a:ln w="25400">
            <a:solidFill>
              <a:schemeClr val="accent4"/>
            </a:solidFill>
            <a:headEnd type="triangle"/>
            <a:tailEnd type="triangle"/>
          </a:ln>
          <a:effectLst>
            <a:glow rad="1905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A47BAD16-A0EB-3D4C-B33A-EB369697CD94}"/>
              </a:ext>
            </a:extLst>
          </p:cNvPr>
          <p:cNvSpPr/>
          <p:nvPr/>
        </p:nvSpPr>
        <p:spPr>
          <a:xfrm>
            <a:off x="4380098" y="3775448"/>
            <a:ext cx="780475" cy="327629"/>
          </a:xfrm>
          <a:prstGeom prst="rect">
            <a:avLst/>
          </a:prstGeom>
          <a:solidFill>
            <a:srgbClr val="FFC000">
              <a:alpha val="49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50345036-CA53-034B-A08D-99B21BD5ACF2}"/>
              </a:ext>
            </a:extLst>
          </p:cNvPr>
          <p:cNvSpPr txBox="1"/>
          <p:nvPr/>
        </p:nvSpPr>
        <p:spPr>
          <a:xfrm>
            <a:off x="4507391" y="4069830"/>
            <a:ext cx="532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C000"/>
                </a:solidFill>
                <a:latin typeface="Calibri" panose="020F0502020204030204"/>
              </a:rPr>
              <a:t>18’   </a:t>
            </a:r>
          </a:p>
        </p:txBody>
      </p:sp>
      <p:sp>
        <p:nvSpPr>
          <p:cNvPr id="13" name="Oval 12"/>
          <p:cNvSpPr/>
          <p:nvPr/>
        </p:nvSpPr>
        <p:spPr>
          <a:xfrm>
            <a:off x="6024521" y="5580447"/>
            <a:ext cx="234863" cy="22860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1764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w-girder">
            <a:extLst>
              <a:ext uri="{FF2B5EF4-FFF2-40B4-BE49-F238E27FC236}">
                <a16:creationId xmlns:a16="http://schemas.microsoft.com/office/drawing/2014/main" xmlns="" id="{19758AE5-9220-9E48-B55F-F345F3C00E4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sp>
        <p:nvSpPr>
          <p:cNvPr id="16" name="Title 1">
            <a:extLst>
              <a:ext uri="{FF2B5EF4-FFF2-40B4-BE49-F238E27FC236}">
                <a16:creationId xmlns:a16="http://schemas.microsoft.com/office/drawing/2014/main" xmlns="" id="{8B8383FA-E1EA-3F40-B554-A5BEA7D4A297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West Approach View: Steel Girder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xmlns="" id="{46BAB0DF-6752-C04A-8B34-CE155DB6DC4D}"/>
              </a:ext>
            </a:extLst>
          </p:cNvPr>
          <p:cNvSpPr/>
          <p:nvPr/>
        </p:nvSpPr>
        <p:spPr>
          <a:xfrm>
            <a:off x="7022892" y="4069830"/>
            <a:ext cx="2242326" cy="1968756"/>
          </a:xfrm>
          <a:custGeom>
            <a:avLst/>
            <a:gdLst>
              <a:gd name="connsiteX0" fmla="*/ 164892 w 2398426"/>
              <a:gd name="connsiteY0" fmla="*/ 0 h 2188564"/>
              <a:gd name="connsiteX1" fmla="*/ 1431561 w 2398426"/>
              <a:gd name="connsiteY1" fmla="*/ 7495 h 2188564"/>
              <a:gd name="connsiteX2" fmla="*/ 1454046 w 2398426"/>
              <a:gd name="connsiteY2" fmla="*/ 652072 h 2188564"/>
              <a:gd name="connsiteX3" fmla="*/ 1648918 w 2398426"/>
              <a:gd name="connsiteY3" fmla="*/ 734518 h 2188564"/>
              <a:gd name="connsiteX4" fmla="*/ 1896256 w 2398426"/>
              <a:gd name="connsiteY4" fmla="*/ 779488 h 2188564"/>
              <a:gd name="connsiteX5" fmla="*/ 2143594 w 2398426"/>
              <a:gd name="connsiteY5" fmla="*/ 771993 h 2188564"/>
              <a:gd name="connsiteX6" fmla="*/ 2398426 w 2398426"/>
              <a:gd name="connsiteY6" fmla="*/ 854439 h 2188564"/>
              <a:gd name="connsiteX7" fmla="*/ 2398426 w 2398426"/>
              <a:gd name="connsiteY7" fmla="*/ 2188564 h 2188564"/>
              <a:gd name="connsiteX8" fmla="*/ 1716374 w 2398426"/>
              <a:gd name="connsiteY8" fmla="*/ 1926236 h 2188564"/>
              <a:gd name="connsiteX9" fmla="*/ 1161738 w 2398426"/>
              <a:gd name="connsiteY9" fmla="*/ 1671403 h 2188564"/>
              <a:gd name="connsiteX10" fmla="*/ 607102 w 2398426"/>
              <a:gd name="connsiteY10" fmla="*/ 1528996 h 2188564"/>
              <a:gd name="connsiteX11" fmla="*/ 404735 w 2398426"/>
              <a:gd name="connsiteY11" fmla="*/ 1259173 h 2188564"/>
              <a:gd name="connsiteX12" fmla="*/ 14990 w 2398426"/>
              <a:gd name="connsiteY12" fmla="*/ 884419 h 2188564"/>
              <a:gd name="connsiteX13" fmla="*/ 22485 w 2398426"/>
              <a:gd name="connsiteY13" fmla="*/ 539646 h 2188564"/>
              <a:gd name="connsiteX14" fmla="*/ 0 w 2398426"/>
              <a:gd name="connsiteY14" fmla="*/ 254832 h 2188564"/>
              <a:gd name="connsiteX15" fmla="*/ 164892 w 2398426"/>
              <a:gd name="connsiteY15" fmla="*/ 0 h 2188564"/>
              <a:gd name="connsiteX0" fmla="*/ 149902 w 2383436"/>
              <a:gd name="connsiteY0" fmla="*/ 0 h 2188564"/>
              <a:gd name="connsiteX1" fmla="*/ 1416571 w 2383436"/>
              <a:gd name="connsiteY1" fmla="*/ 7495 h 2188564"/>
              <a:gd name="connsiteX2" fmla="*/ 1439056 w 2383436"/>
              <a:gd name="connsiteY2" fmla="*/ 652072 h 2188564"/>
              <a:gd name="connsiteX3" fmla="*/ 1633928 w 2383436"/>
              <a:gd name="connsiteY3" fmla="*/ 734518 h 2188564"/>
              <a:gd name="connsiteX4" fmla="*/ 1881266 w 2383436"/>
              <a:gd name="connsiteY4" fmla="*/ 779488 h 2188564"/>
              <a:gd name="connsiteX5" fmla="*/ 2128604 w 2383436"/>
              <a:gd name="connsiteY5" fmla="*/ 771993 h 2188564"/>
              <a:gd name="connsiteX6" fmla="*/ 2383436 w 2383436"/>
              <a:gd name="connsiteY6" fmla="*/ 854439 h 2188564"/>
              <a:gd name="connsiteX7" fmla="*/ 2383436 w 2383436"/>
              <a:gd name="connsiteY7" fmla="*/ 2188564 h 2188564"/>
              <a:gd name="connsiteX8" fmla="*/ 1701384 w 2383436"/>
              <a:gd name="connsiteY8" fmla="*/ 1926236 h 2188564"/>
              <a:gd name="connsiteX9" fmla="*/ 1146748 w 2383436"/>
              <a:gd name="connsiteY9" fmla="*/ 1671403 h 2188564"/>
              <a:gd name="connsiteX10" fmla="*/ 592112 w 2383436"/>
              <a:gd name="connsiteY10" fmla="*/ 1528996 h 2188564"/>
              <a:gd name="connsiteX11" fmla="*/ 389745 w 2383436"/>
              <a:gd name="connsiteY11" fmla="*/ 1259173 h 2188564"/>
              <a:gd name="connsiteX12" fmla="*/ 0 w 2383436"/>
              <a:gd name="connsiteY12" fmla="*/ 884419 h 2188564"/>
              <a:gd name="connsiteX13" fmla="*/ 7495 w 2383436"/>
              <a:gd name="connsiteY13" fmla="*/ 539646 h 2188564"/>
              <a:gd name="connsiteX14" fmla="*/ 239843 w 2383436"/>
              <a:gd name="connsiteY14" fmla="*/ 284813 h 2188564"/>
              <a:gd name="connsiteX15" fmla="*/ 149902 w 2383436"/>
              <a:gd name="connsiteY15" fmla="*/ 0 h 2188564"/>
              <a:gd name="connsiteX0" fmla="*/ 149902 w 2383436"/>
              <a:gd name="connsiteY0" fmla="*/ 0 h 2188564"/>
              <a:gd name="connsiteX1" fmla="*/ 1416571 w 2383436"/>
              <a:gd name="connsiteY1" fmla="*/ 7495 h 2188564"/>
              <a:gd name="connsiteX2" fmla="*/ 1439056 w 2383436"/>
              <a:gd name="connsiteY2" fmla="*/ 652072 h 2188564"/>
              <a:gd name="connsiteX3" fmla="*/ 1633928 w 2383436"/>
              <a:gd name="connsiteY3" fmla="*/ 734518 h 2188564"/>
              <a:gd name="connsiteX4" fmla="*/ 1881266 w 2383436"/>
              <a:gd name="connsiteY4" fmla="*/ 779488 h 2188564"/>
              <a:gd name="connsiteX5" fmla="*/ 2128604 w 2383436"/>
              <a:gd name="connsiteY5" fmla="*/ 771993 h 2188564"/>
              <a:gd name="connsiteX6" fmla="*/ 2383436 w 2383436"/>
              <a:gd name="connsiteY6" fmla="*/ 854439 h 2188564"/>
              <a:gd name="connsiteX7" fmla="*/ 2383436 w 2383436"/>
              <a:gd name="connsiteY7" fmla="*/ 2188564 h 2188564"/>
              <a:gd name="connsiteX8" fmla="*/ 1701384 w 2383436"/>
              <a:gd name="connsiteY8" fmla="*/ 1926236 h 2188564"/>
              <a:gd name="connsiteX9" fmla="*/ 1146748 w 2383436"/>
              <a:gd name="connsiteY9" fmla="*/ 1671403 h 2188564"/>
              <a:gd name="connsiteX10" fmla="*/ 592112 w 2383436"/>
              <a:gd name="connsiteY10" fmla="*/ 1528996 h 2188564"/>
              <a:gd name="connsiteX11" fmla="*/ 389745 w 2383436"/>
              <a:gd name="connsiteY11" fmla="*/ 1259173 h 2188564"/>
              <a:gd name="connsiteX12" fmla="*/ 0 w 2383436"/>
              <a:gd name="connsiteY12" fmla="*/ 884419 h 2188564"/>
              <a:gd name="connsiteX13" fmla="*/ 359764 w 2383436"/>
              <a:gd name="connsiteY13" fmla="*/ 517160 h 2188564"/>
              <a:gd name="connsiteX14" fmla="*/ 239843 w 2383436"/>
              <a:gd name="connsiteY14" fmla="*/ 284813 h 2188564"/>
              <a:gd name="connsiteX15" fmla="*/ 149902 w 2383436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239843 w 2233534"/>
              <a:gd name="connsiteY11" fmla="*/ 1259173 h 2188564"/>
              <a:gd name="connsiteX12" fmla="*/ 487180 w 2233534"/>
              <a:gd name="connsiteY12" fmla="*/ 839448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239843 w 2233534"/>
              <a:gd name="connsiteY11" fmla="*/ 1259173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442210 w 2233534"/>
              <a:gd name="connsiteY10" fmla="*/ 1528996 h 2188564"/>
              <a:gd name="connsiteX11" fmla="*/ 449705 w 2233534"/>
              <a:gd name="connsiteY11" fmla="*/ 1266668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33534"/>
              <a:gd name="connsiteY0" fmla="*/ 0 h 2188564"/>
              <a:gd name="connsiteX1" fmla="*/ 1266669 w 2233534"/>
              <a:gd name="connsiteY1" fmla="*/ 7495 h 2188564"/>
              <a:gd name="connsiteX2" fmla="*/ 1289154 w 2233534"/>
              <a:gd name="connsiteY2" fmla="*/ 652072 h 2188564"/>
              <a:gd name="connsiteX3" fmla="*/ 1484026 w 2233534"/>
              <a:gd name="connsiteY3" fmla="*/ 734518 h 2188564"/>
              <a:gd name="connsiteX4" fmla="*/ 1731364 w 2233534"/>
              <a:gd name="connsiteY4" fmla="*/ 779488 h 2188564"/>
              <a:gd name="connsiteX5" fmla="*/ 1978702 w 2233534"/>
              <a:gd name="connsiteY5" fmla="*/ 771993 h 2188564"/>
              <a:gd name="connsiteX6" fmla="*/ 2233534 w 2233534"/>
              <a:gd name="connsiteY6" fmla="*/ 854439 h 2188564"/>
              <a:gd name="connsiteX7" fmla="*/ 2233534 w 2233534"/>
              <a:gd name="connsiteY7" fmla="*/ 2188564 h 2188564"/>
              <a:gd name="connsiteX8" fmla="*/ 1551482 w 2233534"/>
              <a:gd name="connsiteY8" fmla="*/ 1926236 h 2188564"/>
              <a:gd name="connsiteX9" fmla="*/ 996846 w 2233534"/>
              <a:gd name="connsiteY9" fmla="*/ 1671403 h 2188564"/>
              <a:gd name="connsiteX10" fmla="*/ 614597 w 2233534"/>
              <a:gd name="connsiteY10" fmla="*/ 1491520 h 2188564"/>
              <a:gd name="connsiteX11" fmla="*/ 449705 w 2233534"/>
              <a:gd name="connsiteY11" fmla="*/ 1266668 h 2188564"/>
              <a:gd name="connsiteX12" fmla="*/ 307298 w 2233534"/>
              <a:gd name="connsiteY12" fmla="*/ 891913 h 2188564"/>
              <a:gd name="connsiteX13" fmla="*/ 209862 w 2233534"/>
              <a:gd name="connsiteY13" fmla="*/ 517160 h 2188564"/>
              <a:gd name="connsiteX14" fmla="*/ 89941 w 2233534"/>
              <a:gd name="connsiteY14" fmla="*/ 284813 h 2188564"/>
              <a:gd name="connsiteX15" fmla="*/ 0 w 2233534"/>
              <a:gd name="connsiteY15" fmla="*/ 0 h 2188564"/>
              <a:gd name="connsiteX0" fmla="*/ 0 w 2242326"/>
              <a:gd name="connsiteY0" fmla="*/ 0 h 1968756"/>
              <a:gd name="connsiteX1" fmla="*/ 1266669 w 2242326"/>
              <a:gd name="connsiteY1" fmla="*/ 7495 h 1968756"/>
              <a:gd name="connsiteX2" fmla="*/ 1289154 w 2242326"/>
              <a:gd name="connsiteY2" fmla="*/ 652072 h 1968756"/>
              <a:gd name="connsiteX3" fmla="*/ 1484026 w 2242326"/>
              <a:gd name="connsiteY3" fmla="*/ 734518 h 1968756"/>
              <a:gd name="connsiteX4" fmla="*/ 1731364 w 2242326"/>
              <a:gd name="connsiteY4" fmla="*/ 779488 h 1968756"/>
              <a:gd name="connsiteX5" fmla="*/ 1978702 w 2242326"/>
              <a:gd name="connsiteY5" fmla="*/ 771993 h 1968756"/>
              <a:gd name="connsiteX6" fmla="*/ 2233534 w 2242326"/>
              <a:gd name="connsiteY6" fmla="*/ 854439 h 1968756"/>
              <a:gd name="connsiteX7" fmla="*/ 2242326 w 2242326"/>
              <a:gd name="connsiteY7" fmla="*/ 1968756 h 1968756"/>
              <a:gd name="connsiteX8" fmla="*/ 1551482 w 2242326"/>
              <a:gd name="connsiteY8" fmla="*/ 1926236 h 1968756"/>
              <a:gd name="connsiteX9" fmla="*/ 996846 w 2242326"/>
              <a:gd name="connsiteY9" fmla="*/ 1671403 h 1968756"/>
              <a:gd name="connsiteX10" fmla="*/ 614597 w 2242326"/>
              <a:gd name="connsiteY10" fmla="*/ 1491520 h 1968756"/>
              <a:gd name="connsiteX11" fmla="*/ 449705 w 2242326"/>
              <a:gd name="connsiteY11" fmla="*/ 1266668 h 1968756"/>
              <a:gd name="connsiteX12" fmla="*/ 307298 w 2242326"/>
              <a:gd name="connsiteY12" fmla="*/ 891913 h 1968756"/>
              <a:gd name="connsiteX13" fmla="*/ 209862 w 2242326"/>
              <a:gd name="connsiteY13" fmla="*/ 517160 h 1968756"/>
              <a:gd name="connsiteX14" fmla="*/ 89941 w 2242326"/>
              <a:gd name="connsiteY14" fmla="*/ 284813 h 1968756"/>
              <a:gd name="connsiteX15" fmla="*/ 0 w 2242326"/>
              <a:gd name="connsiteY15" fmla="*/ 0 h 1968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2326" h="1968756">
                <a:moveTo>
                  <a:pt x="0" y="0"/>
                </a:moveTo>
                <a:lnTo>
                  <a:pt x="1266669" y="7495"/>
                </a:lnTo>
                <a:lnTo>
                  <a:pt x="1289154" y="652072"/>
                </a:lnTo>
                <a:lnTo>
                  <a:pt x="1484026" y="734518"/>
                </a:lnTo>
                <a:lnTo>
                  <a:pt x="1731364" y="779488"/>
                </a:lnTo>
                <a:lnTo>
                  <a:pt x="1978702" y="771993"/>
                </a:lnTo>
                <a:lnTo>
                  <a:pt x="2233534" y="854439"/>
                </a:lnTo>
                <a:cubicBezTo>
                  <a:pt x="2236465" y="1225878"/>
                  <a:pt x="2239395" y="1597317"/>
                  <a:pt x="2242326" y="1968756"/>
                </a:cubicBezTo>
                <a:lnTo>
                  <a:pt x="1551482" y="1926236"/>
                </a:lnTo>
                <a:lnTo>
                  <a:pt x="996846" y="1671403"/>
                </a:lnTo>
                <a:lnTo>
                  <a:pt x="614597" y="1491520"/>
                </a:lnTo>
                <a:lnTo>
                  <a:pt x="449705" y="1266668"/>
                </a:lnTo>
                <a:lnTo>
                  <a:pt x="307298" y="891913"/>
                </a:lnTo>
                <a:lnTo>
                  <a:pt x="209862" y="517160"/>
                </a:lnTo>
                <a:lnTo>
                  <a:pt x="89941" y="284813"/>
                </a:lnTo>
                <a:lnTo>
                  <a:pt x="0" y="0"/>
                </a:lnTo>
                <a:close/>
              </a:path>
            </a:pathLst>
          </a:custGeom>
          <a:solidFill>
            <a:srgbClr val="FF6A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430189" y="3775448"/>
            <a:ext cx="5803004" cy="856637"/>
            <a:chOff x="430189" y="3775448"/>
            <a:chExt cx="5803004" cy="856637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xmlns="" id="{2BD8387B-4D7B-A347-9E7E-150C7C7D3D56}"/>
                </a:ext>
              </a:extLst>
            </p:cNvPr>
            <p:cNvGrpSpPr/>
            <p:nvPr/>
          </p:nvGrpSpPr>
          <p:grpSpPr>
            <a:xfrm>
              <a:off x="430189" y="3775448"/>
              <a:ext cx="5803004" cy="856637"/>
              <a:chOff x="430189" y="3775448"/>
              <a:chExt cx="5803004" cy="856637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xmlns="" id="{16855C3E-2D79-3246-A4A1-B77435D1B115}"/>
                  </a:ext>
                </a:extLst>
              </p:cNvPr>
              <p:cNvSpPr/>
              <p:nvPr/>
            </p:nvSpPr>
            <p:spPr>
              <a:xfrm>
                <a:off x="992937" y="3874957"/>
                <a:ext cx="405040" cy="269823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xmlns="" id="{211816F2-85C2-CE4B-B0FE-CD7AB981BC7B}"/>
                  </a:ext>
                </a:extLst>
              </p:cNvPr>
              <p:cNvSpPr txBox="1"/>
              <p:nvPr/>
            </p:nvSpPr>
            <p:spPr>
              <a:xfrm>
                <a:off x="430189" y="4262753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15’-6”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4A520189-3C57-454E-A3BF-AAAC4006D4D6}"/>
                  </a:ext>
                </a:extLst>
              </p:cNvPr>
              <p:cNvSpPr txBox="1"/>
              <p:nvPr/>
            </p:nvSpPr>
            <p:spPr>
              <a:xfrm>
                <a:off x="4927071" y="4069830"/>
                <a:ext cx="130612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14’</a:t>
                </a:r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xmlns="" id="{85C042AB-C645-C447-86CA-E90E88FB16BF}"/>
                  </a:ext>
                </a:extLst>
              </p:cNvPr>
              <p:cNvSpPr/>
              <p:nvPr/>
            </p:nvSpPr>
            <p:spPr>
              <a:xfrm>
                <a:off x="4380098" y="3775448"/>
                <a:ext cx="780475" cy="327629"/>
              </a:xfrm>
              <a:prstGeom prst="rect">
                <a:avLst/>
              </a:prstGeom>
              <a:solidFill>
                <a:srgbClr val="FFC000">
                  <a:alpha val="49000"/>
                </a:srgbClr>
              </a:solidFill>
              <a:ln w="1905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xmlns="" id="{D6914B76-BD5D-1646-BEAB-545E2AB9B09F}"/>
                  </a:ext>
                </a:extLst>
              </p:cNvPr>
              <p:cNvSpPr txBox="1"/>
              <p:nvPr/>
            </p:nvSpPr>
            <p:spPr>
              <a:xfrm>
                <a:off x="4496882" y="4144780"/>
                <a:ext cx="54690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eaLnBrk="1" fontAlgn="auto" hangingPunct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b="1" dirty="0">
                    <a:solidFill>
                      <a:srgbClr val="FFC000"/>
                    </a:solidFill>
                    <a:latin typeface="Calibri" panose="020F0502020204030204"/>
                  </a:rPr>
                  <a:t>18’</a:t>
                </a:r>
              </a:p>
            </p:txBody>
          </p:sp>
        </p:grpSp>
        <p:cxnSp>
          <p:nvCxnSpPr>
            <p:cNvPr id="13" name="Straight Arrow Connector 12"/>
            <p:cNvCxnSpPr/>
            <p:nvPr/>
          </p:nvCxnSpPr>
          <p:spPr>
            <a:xfrm>
              <a:off x="5547364" y="3874957"/>
              <a:ext cx="0" cy="228120"/>
            </a:xfrm>
            <a:prstGeom prst="straightConnector1">
              <a:avLst/>
            </a:prstGeom>
            <a:ln w="25400">
              <a:solidFill>
                <a:schemeClr val="accent4"/>
              </a:solidFill>
              <a:headEnd type="triangle"/>
              <a:tailEnd type="triangle"/>
            </a:ln>
            <a:effectLst>
              <a:glow rad="1905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DC06E75A-D8BB-6C49-ADDA-4BCF225EAC75}"/>
              </a:ext>
            </a:extLst>
          </p:cNvPr>
          <p:cNvSpPr/>
          <p:nvPr/>
        </p:nvSpPr>
        <p:spPr>
          <a:xfrm>
            <a:off x="5907239" y="4069830"/>
            <a:ext cx="485198" cy="1811158"/>
          </a:xfrm>
          <a:prstGeom prst="rect">
            <a:avLst/>
          </a:prstGeom>
          <a:solidFill>
            <a:srgbClr val="00B0F0">
              <a:alpha val="3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6024521" y="5580447"/>
            <a:ext cx="234863" cy="228600"/>
          </a:xfrm>
          <a:prstGeom prst="ellipse">
            <a:avLst/>
          </a:prstGeom>
          <a:gradFill>
            <a:gsLst>
              <a:gs pos="0">
                <a:schemeClr val="tx1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6200000" scaled="0"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118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2-transition.mp4" descr="2-transition.mp4">
            <a:hlinkClick r:id="" action="ppaction://media"/>
            <a:extLst>
              <a:ext uri="{FF2B5EF4-FFF2-40B4-BE49-F238E27FC236}">
                <a16:creationId xmlns:a16="http://schemas.microsoft.com/office/drawing/2014/main" xmlns="" id="{0A689922-4D1B-1347-9E09-9B4F0E8AFD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2066"/>
            <a:ext cx="9144000" cy="5143500"/>
          </a:xfrm>
          <a:prstGeom prst="rect">
            <a:avLst/>
          </a:prstGeom>
        </p:spPr>
      </p:pic>
      <p:pic>
        <p:nvPicPr>
          <p:cNvPr id="3" name="cutaway view">
            <a:extLst>
              <a:ext uri="{FF2B5EF4-FFF2-40B4-BE49-F238E27FC236}">
                <a16:creationId xmlns:a16="http://schemas.microsoft.com/office/drawing/2014/main" xmlns="" id="{D76DEEBF-A836-F241-BECE-E8ACE1778D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1142066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E7FAB6-4919-A343-9137-D7A4A6DCAC09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River View: Vertical Lift + Tied Arch Concept</a:t>
            </a:r>
          </a:p>
        </p:txBody>
      </p:sp>
      <p:grpSp>
        <p:nvGrpSpPr>
          <p:cNvPr id="18" name="labels">
            <a:extLst>
              <a:ext uri="{FF2B5EF4-FFF2-40B4-BE49-F238E27FC236}">
                <a16:creationId xmlns:a16="http://schemas.microsoft.com/office/drawing/2014/main" xmlns="" id="{438A4B1E-02F5-AB40-BCF3-8246E5F3CA00}"/>
              </a:ext>
            </a:extLst>
          </p:cNvPr>
          <p:cNvGrpSpPr/>
          <p:nvPr/>
        </p:nvGrpSpPr>
        <p:grpSpPr>
          <a:xfrm>
            <a:off x="2046157" y="1467185"/>
            <a:ext cx="3247114" cy="1239415"/>
            <a:chOff x="2046157" y="1467185"/>
            <a:chExt cx="3247114" cy="1239415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xmlns="" id="{2767044F-C9F5-EA4D-94DF-FC707F98FBA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046157" y="2391155"/>
              <a:ext cx="605358" cy="315445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A5ECE26E-4968-3546-9925-816595178640}"/>
                </a:ext>
              </a:extLst>
            </p:cNvPr>
            <p:cNvSpPr txBox="1"/>
            <p:nvPr/>
          </p:nvSpPr>
          <p:spPr>
            <a:xfrm>
              <a:off x="2621535" y="1744504"/>
              <a:ext cx="264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Counterweights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2B74A219-B22E-2546-8024-0111C1EC09A3}"/>
                </a:ext>
              </a:extLst>
            </p:cNvPr>
            <p:cNvCxnSpPr>
              <a:cxnSpLocks/>
              <a:stCxn id="21" idx="1"/>
            </p:cNvCxnSpPr>
            <p:nvPr/>
          </p:nvCxnSpPr>
          <p:spPr>
            <a:xfrm flipH="1">
              <a:off x="2143595" y="1929170"/>
              <a:ext cx="477940" cy="36477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16747374-1323-6F45-858C-404594148FF0}"/>
                </a:ext>
              </a:extLst>
            </p:cNvPr>
            <p:cNvSpPr txBox="1"/>
            <p:nvPr/>
          </p:nvSpPr>
          <p:spPr>
            <a:xfrm>
              <a:off x="2651515" y="1467185"/>
              <a:ext cx="264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Sheaves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xmlns="" id="{02949AB6-E03C-724C-9AF0-5A56E89261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02873" y="1666841"/>
              <a:ext cx="448644" cy="332621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5EDD46E5-2E4D-574F-8B0B-B0D96BC640E5}"/>
                </a:ext>
              </a:extLst>
            </p:cNvPr>
            <p:cNvSpPr txBox="1"/>
            <p:nvPr/>
          </p:nvSpPr>
          <p:spPr>
            <a:xfrm>
              <a:off x="2651515" y="2179218"/>
              <a:ext cx="264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Access Stairs</a:t>
              </a:r>
            </a:p>
          </p:txBody>
        </p:sp>
      </p:grp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2767044F-C9F5-EA4D-94DF-FC707F98FBA4}"/>
              </a:ext>
            </a:extLst>
          </p:cNvPr>
          <p:cNvCxnSpPr>
            <a:cxnSpLocks/>
          </p:cNvCxnSpPr>
          <p:nvPr/>
        </p:nvCxnSpPr>
        <p:spPr>
          <a:xfrm flipH="1">
            <a:off x="2124516" y="3824621"/>
            <a:ext cx="605358" cy="31544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EDD46E5-2E4D-574F-8B0B-B0D96BC640E5}"/>
              </a:ext>
            </a:extLst>
          </p:cNvPr>
          <p:cNvSpPr txBox="1"/>
          <p:nvPr/>
        </p:nvSpPr>
        <p:spPr>
          <a:xfrm>
            <a:off x="2660661" y="3631300"/>
            <a:ext cx="26417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E7E6E6">
                    <a:lumMod val="10000"/>
                  </a:srgbClr>
                </a:solidFill>
                <a:latin typeface="Calibri" panose="020F0502020204030204"/>
              </a:rPr>
              <a:t>Machine room</a:t>
            </a:r>
          </a:p>
        </p:txBody>
      </p:sp>
      <p:sp>
        <p:nvSpPr>
          <p:cNvPr id="4" name="Freeform 3"/>
          <p:cNvSpPr/>
          <p:nvPr/>
        </p:nvSpPr>
        <p:spPr>
          <a:xfrm>
            <a:off x="-27160" y="4128380"/>
            <a:ext cx="9171160" cy="1566250"/>
          </a:xfrm>
          <a:custGeom>
            <a:avLst/>
            <a:gdLst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550590 w 9171160"/>
              <a:gd name="connsiteY27" fmla="*/ 1466662 h 1566250"/>
              <a:gd name="connsiteX28" fmla="*/ 6464174 w 9171160"/>
              <a:gd name="connsiteY28" fmla="*/ 140328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464174 w 9171160"/>
              <a:gd name="connsiteY28" fmla="*/ 140328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213164 w 9171160"/>
              <a:gd name="connsiteY32" fmla="*/ 1285592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688623 w 9171160"/>
              <a:gd name="connsiteY29" fmla="*/ 1302393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307653 w 9171160"/>
              <a:gd name="connsiteY16" fmla="*/ 652372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688623 w 9171160"/>
              <a:gd name="connsiteY29" fmla="*/ 1302393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71160" h="1566250">
                <a:moveTo>
                  <a:pt x="0" y="434567"/>
                </a:moveTo>
                <a:lnTo>
                  <a:pt x="208229" y="488887"/>
                </a:lnTo>
                <a:lnTo>
                  <a:pt x="398352" y="470780"/>
                </a:lnTo>
                <a:lnTo>
                  <a:pt x="1023041" y="624689"/>
                </a:lnTo>
                <a:lnTo>
                  <a:pt x="1186004" y="660903"/>
                </a:lnTo>
                <a:lnTo>
                  <a:pt x="1810693" y="669957"/>
                </a:lnTo>
                <a:lnTo>
                  <a:pt x="2607398" y="669957"/>
                </a:lnTo>
                <a:lnTo>
                  <a:pt x="2842788" y="624689"/>
                </a:lnTo>
                <a:lnTo>
                  <a:pt x="3105338" y="570369"/>
                </a:lnTo>
                <a:lnTo>
                  <a:pt x="4381877" y="633743"/>
                </a:lnTo>
                <a:lnTo>
                  <a:pt x="5278170" y="679010"/>
                </a:lnTo>
                <a:lnTo>
                  <a:pt x="5558827" y="706170"/>
                </a:lnTo>
                <a:lnTo>
                  <a:pt x="5631255" y="742384"/>
                </a:lnTo>
                <a:lnTo>
                  <a:pt x="5767057" y="669957"/>
                </a:lnTo>
                <a:lnTo>
                  <a:pt x="5884752" y="679010"/>
                </a:lnTo>
                <a:lnTo>
                  <a:pt x="6083928" y="651850"/>
                </a:lnTo>
                <a:lnTo>
                  <a:pt x="6307653" y="652372"/>
                </a:lnTo>
                <a:lnTo>
                  <a:pt x="6618083" y="832919"/>
                </a:lnTo>
                <a:lnTo>
                  <a:pt x="6998328" y="769545"/>
                </a:lnTo>
                <a:lnTo>
                  <a:pt x="7161291" y="742384"/>
                </a:lnTo>
                <a:lnTo>
                  <a:pt x="8021370" y="724277"/>
                </a:lnTo>
                <a:lnTo>
                  <a:pt x="8302027" y="561315"/>
                </a:lnTo>
                <a:lnTo>
                  <a:pt x="9035358" y="135802"/>
                </a:lnTo>
                <a:lnTo>
                  <a:pt x="9035358" y="72428"/>
                </a:lnTo>
                <a:lnTo>
                  <a:pt x="9098732" y="0"/>
                </a:lnTo>
                <a:lnTo>
                  <a:pt x="9171160" y="0"/>
                </a:lnTo>
                <a:lnTo>
                  <a:pt x="9171160" y="1566250"/>
                </a:lnTo>
                <a:cubicBezTo>
                  <a:pt x="8766772" y="1517965"/>
                  <a:pt x="8388035" y="1457608"/>
                  <a:pt x="7957996" y="1421394"/>
                </a:cubicBezTo>
                <a:cubicBezTo>
                  <a:pt x="7527957" y="1385180"/>
                  <a:pt x="7046614" y="1373109"/>
                  <a:pt x="6590923" y="1348967"/>
                </a:cubicBezTo>
                <a:lnTo>
                  <a:pt x="5688623" y="1302393"/>
                </a:lnTo>
                <a:lnTo>
                  <a:pt x="4556417" y="1293340"/>
                </a:lnTo>
                <a:lnTo>
                  <a:pt x="2895889" y="1301871"/>
                </a:lnTo>
                <a:lnTo>
                  <a:pt x="1090072" y="1479023"/>
                </a:lnTo>
                <a:lnTo>
                  <a:pt x="18368" y="1464310"/>
                </a:lnTo>
                <a:cubicBezTo>
                  <a:pt x="15350" y="1141403"/>
                  <a:pt x="21125" y="739367"/>
                  <a:pt x="0" y="434567"/>
                </a:cubicBezTo>
                <a:close/>
              </a:path>
            </a:pathLst>
          </a:custGeom>
          <a:solidFill>
            <a:srgbClr val="FF6A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1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17" grpId="0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3.1-lift open and close.mp4" descr="3.1-lift open and close.mp4">
            <a:hlinkClick r:id="" action="ppaction://media"/>
            <a:extLst>
              <a:ext uri="{FF2B5EF4-FFF2-40B4-BE49-F238E27FC236}">
                <a16:creationId xmlns:a16="http://schemas.microsoft.com/office/drawing/2014/main" xmlns="" id="{F4251D3B-AC50-3745-B0F1-7245C0058F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51448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E7FAB6-4919-A343-9137-D7A4A6DCAC09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River View: Vertical Lift + Tied Arch Concept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E8CFA08E-BA48-5F41-92EE-27B5D0890527}"/>
              </a:ext>
            </a:extLst>
          </p:cNvPr>
          <p:cNvSpPr txBox="1"/>
          <p:nvPr/>
        </p:nvSpPr>
        <p:spPr>
          <a:xfrm>
            <a:off x="2480755" y="4179049"/>
            <a:ext cx="4062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b="1" dirty="0">
                <a:solidFill>
                  <a:srgbClr val="FFC000"/>
                </a:solidFill>
                <a:effectLst>
                  <a:glow rad="50800">
                    <a:srgbClr val="58616E"/>
                  </a:glow>
                </a:effectLst>
                <a:latin typeface="Calibri" panose="020F0502020204030204"/>
              </a:rPr>
              <a:t>Navigation Clearance</a:t>
            </a:r>
          </a:p>
        </p:txBody>
      </p:sp>
      <p:sp>
        <p:nvSpPr>
          <p:cNvPr id="33" name="Navigation">
            <a:extLst>
              <a:ext uri="{FF2B5EF4-FFF2-40B4-BE49-F238E27FC236}">
                <a16:creationId xmlns:a16="http://schemas.microsoft.com/office/drawing/2014/main" xmlns="" id="{5FA713BC-2FE0-6F49-ABBE-2172EA4E910C}"/>
              </a:ext>
            </a:extLst>
          </p:cNvPr>
          <p:cNvSpPr/>
          <p:nvPr/>
        </p:nvSpPr>
        <p:spPr>
          <a:xfrm>
            <a:off x="3292605" y="2639442"/>
            <a:ext cx="2477652" cy="1506437"/>
          </a:xfrm>
          <a:custGeom>
            <a:avLst/>
            <a:gdLst>
              <a:gd name="connsiteX0" fmla="*/ 475937 w 3500203"/>
              <a:gd name="connsiteY0" fmla="*/ 0 h 2128158"/>
              <a:gd name="connsiteX1" fmla="*/ 3024265 w 3500203"/>
              <a:gd name="connsiteY1" fmla="*/ 0 h 2128158"/>
              <a:gd name="connsiteX2" fmla="*/ 3024265 w 3500203"/>
              <a:gd name="connsiteY2" fmla="*/ 66901 h 2128158"/>
              <a:gd name="connsiteX3" fmla="*/ 3104838 w 3500203"/>
              <a:gd name="connsiteY3" fmla="*/ 66901 h 2128158"/>
              <a:gd name="connsiteX4" fmla="*/ 3104838 w 3500203"/>
              <a:gd name="connsiteY4" fmla="*/ 606657 h 2128158"/>
              <a:gd name="connsiteX5" fmla="*/ 3500203 w 3500203"/>
              <a:gd name="connsiteY5" fmla="*/ 606657 h 2128158"/>
              <a:gd name="connsiteX6" fmla="*/ 3500203 w 3500203"/>
              <a:gd name="connsiteY6" fmla="*/ 2128158 h 2128158"/>
              <a:gd name="connsiteX7" fmla="*/ 0 w 3500203"/>
              <a:gd name="connsiteY7" fmla="*/ 2128158 h 2128158"/>
              <a:gd name="connsiteX8" fmla="*/ 0 w 3500203"/>
              <a:gd name="connsiteY8" fmla="*/ 606657 h 2128158"/>
              <a:gd name="connsiteX9" fmla="*/ 395365 w 3500203"/>
              <a:gd name="connsiteY9" fmla="*/ 606657 h 2128158"/>
              <a:gd name="connsiteX10" fmla="*/ 395365 w 3500203"/>
              <a:gd name="connsiteY10" fmla="*/ 66901 h 2128158"/>
              <a:gd name="connsiteX11" fmla="*/ 475937 w 3500203"/>
              <a:gd name="connsiteY11" fmla="*/ 66901 h 212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0203" h="2128158">
                <a:moveTo>
                  <a:pt x="475937" y="0"/>
                </a:moveTo>
                <a:lnTo>
                  <a:pt x="3024265" y="0"/>
                </a:lnTo>
                <a:lnTo>
                  <a:pt x="3024265" y="66901"/>
                </a:lnTo>
                <a:lnTo>
                  <a:pt x="3104838" y="66901"/>
                </a:lnTo>
                <a:lnTo>
                  <a:pt x="3104838" y="606657"/>
                </a:lnTo>
                <a:lnTo>
                  <a:pt x="3500203" y="606657"/>
                </a:lnTo>
                <a:lnTo>
                  <a:pt x="3500203" y="2128158"/>
                </a:lnTo>
                <a:lnTo>
                  <a:pt x="0" y="2128158"/>
                </a:lnTo>
                <a:lnTo>
                  <a:pt x="0" y="606657"/>
                </a:lnTo>
                <a:lnTo>
                  <a:pt x="395365" y="606657"/>
                </a:lnTo>
                <a:lnTo>
                  <a:pt x="395365" y="66901"/>
                </a:lnTo>
                <a:lnTo>
                  <a:pt x="475937" y="66901"/>
                </a:lnTo>
                <a:close/>
              </a:path>
            </a:pathLst>
          </a:custGeom>
          <a:solidFill>
            <a:srgbClr val="FFC000">
              <a:alpha val="25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-27160" y="4145964"/>
            <a:ext cx="9171160" cy="1566250"/>
          </a:xfrm>
          <a:custGeom>
            <a:avLst/>
            <a:gdLst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550590 w 9171160"/>
              <a:gd name="connsiteY27" fmla="*/ 1466662 h 1566250"/>
              <a:gd name="connsiteX28" fmla="*/ 6464174 w 9171160"/>
              <a:gd name="connsiteY28" fmla="*/ 140328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464174 w 9171160"/>
              <a:gd name="connsiteY28" fmla="*/ 140328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213164 w 9171160"/>
              <a:gd name="connsiteY32" fmla="*/ 1285592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688623 w 9171160"/>
              <a:gd name="connsiteY29" fmla="*/ 1302393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98860 w 9171160"/>
              <a:gd name="connsiteY16" fmla="*/ 652372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688623 w 9171160"/>
              <a:gd name="connsiteY29" fmla="*/ 1302393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71160" h="1566250">
                <a:moveTo>
                  <a:pt x="0" y="434567"/>
                </a:moveTo>
                <a:lnTo>
                  <a:pt x="208229" y="488887"/>
                </a:lnTo>
                <a:lnTo>
                  <a:pt x="398352" y="470780"/>
                </a:lnTo>
                <a:lnTo>
                  <a:pt x="1023041" y="624689"/>
                </a:lnTo>
                <a:lnTo>
                  <a:pt x="1186004" y="660903"/>
                </a:lnTo>
                <a:lnTo>
                  <a:pt x="1810693" y="669957"/>
                </a:lnTo>
                <a:lnTo>
                  <a:pt x="2607398" y="669957"/>
                </a:lnTo>
                <a:lnTo>
                  <a:pt x="2842788" y="624689"/>
                </a:lnTo>
                <a:lnTo>
                  <a:pt x="3105338" y="570369"/>
                </a:lnTo>
                <a:lnTo>
                  <a:pt x="4381877" y="633743"/>
                </a:lnTo>
                <a:lnTo>
                  <a:pt x="5278170" y="679010"/>
                </a:lnTo>
                <a:lnTo>
                  <a:pt x="5558827" y="706170"/>
                </a:lnTo>
                <a:lnTo>
                  <a:pt x="5631255" y="742384"/>
                </a:lnTo>
                <a:lnTo>
                  <a:pt x="5767057" y="669957"/>
                </a:lnTo>
                <a:lnTo>
                  <a:pt x="5884752" y="679010"/>
                </a:lnTo>
                <a:lnTo>
                  <a:pt x="6083928" y="651850"/>
                </a:lnTo>
                <a:lnTo>
                  <a:pt x="6298860" y="652372"/>
                </a:lnTo>
                <a:lnTo>
                  <a:pt x="6618083" y="832919"/>
                </a:lnTo>
                <a:lnTo>
                  <a:pt x="6998328" y="769545"/>
                </a:lnTo>
                <a:lnTo>
                  <a:pt x="7161291" y="742384"/>
                </a:lnTo>
                <a:lnTo>
                  <a:pt x="8021370" y="724277"/>
                </a:lnTo>
                <a:lnTo>
                  <a:pt x="8302027" y="561315"/>
                </a:lnTo>
                <a:lnTo>
                  <a:pt x="9035358" y="135802"/>
                </a:lnTo>
                <a:lnTo>
                  <a:pt x="9035358" y="72428"/>
                </a:lnTo>
                <a:lnTo>
                  <a:pt x="9098732" y="0"/>
                </a:lnTo>
                <a:lnTo>
                  <a:pt x="9171160" y="0"/>
                </a:lnTo>
                <a:lnTo>
                  <a:pt x="9171160" y="1566250"/>
                </a:lnTo>
                <a:cubicBezTo>
                  <a:pt x="8766772" y="1517965"/>
                  <a:pt x="8388035" y="1457608"/>
                  <a:pt x="7957996" y="1421394"/>
                </a:cubicBezTo>
                <a:cubicBezTo>
                  <a:pt x="7527957" y="1385180"/>
                  <a:pt x="7046614" y="1373109"/>
                  <a:pt x="6590923" y="1348967"/>
                </a:cubicBezTo>
                <a:lnTo>
                  <a:pt x="5688623" y="1302393"/>
                </a:lnTo>
                <a:lnTo>
                  <a:pt x="4556417" y="1293340"/>
                </a:lnTo>
                <a:lnTo>
                  <a:pt x="2895889" y="1301871"/>
                </a:lnTo>
                <a:lnTo>
                  <a:pt x="1090072" y="1479023"/>
                </a:lnTo>
                <a:lnTo>
                  <a:pt x="18368" y="1464310"/>
                </a:lnTo>
                <a:cubicBezTo>
                  <a:pt x="15350" y="1141403"/>
                  <a:pt x="21125" y="739367"/>
                  <a:pt x="0" y="434567"/>
                </a:cubicBezTo>
                <a:close/>
              </a:path>
            </a:pathLst>
          </a:custGeom>
          <a:solidFill>
            <a:srgbClr val="FF6A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65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2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2" grpId="0"/>
      <p:bldP spid="32" grpId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3.2-bascule open and close_1.mp4" descr="3.2-bascule open and close_1.mp4">
            <a:hlinkClick r:id="" action="ppaction://media"/>
            <a:extLst>
              <a:ext uri="{FF2B5EF4-FFF2-40B4-BE49-F238E27FC236}">
                <a16:creationId xmlns:a16="http://schemas.microsoft.com/office/drawing/2014/main" xmlns="" id="{47437E5C-4F05-064D-83C7-9E24C57320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pic>
        <p:nvPicPr>
          <p:cNvPr id="4" name="bascule midspan">
            <a:extLst>
              <a:ext uri="{FF2B5EF4-FFF2-40B4-BE49-F238E27FC236}">
                <a16:creationId xmlns:a16="http://schemas.microsoft.com/office/drawing/2014/main" xmlns="" id="{D23F4B01-0279-464C-BAC1-69CF6B1C814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0" y="1142063"/>
            <a:ext cx="9144000" cy="51435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D7E7FAB6-4919-A343-9137-D7A4A6DCAC09}"/>
              </a:ext>
            </a:extLst>
          </p:cNvPr>
          <p:cNvSpPr txBox="1">
            <a:spLocks/>
          </p:cNvSpPr>
          <p:nvPr/>
        </p:nvSpPr>
        <p:spPr bwMode="auto">
          <a:xfrm>
            <a:off x="0" y="122238"/>
            <a:ext cx="86423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None/>
            </a:pPr>
            <a:r>
              <a:rPr lang="en-US" sz="2800" b="1" dirty="0">
                <a:solidFill>
                  <a:srgbClr val="346094"/>
                </a:solidFill>
                <a:latin typeface="Helvetica Neue" charset="0"/>
              </a:rPr>
              <a:t>River View: Bascule + Tied Arch Concept</a:t>
            </a:r>
          </a:p>
        </p:txBody>
      </p:sp>
      <p:sp>
        <p:nvSpPr>
          <p:cNvPr id="29" name="Navigation">
            <a:extLst>
              <a:ext uri="{FF2B5EF4-FFF2-40B4-BE49-F238E27FC236}">
                <a16:creationId xmlns:a16="http://schemas.microsoft.com/office/drawing/2014/main" xmlns="" id="{2028F0BB-A147-B84F-9720-F0581C374C65}"/>
              </a:ext>
            </a:extLst>
          </p:cNvPr>
          <p:cNvSpPr/>
          <p:nvPr/>
        </p:nvSpPr>
        <p:spPr>
          <a:xfrm>
            <a:off x="3292605" y="2639442"/>
            <a:ext cx="2477652" cy="1506437"/>
          </a:xfrm>
          <a:custGeom>
            <a:avLst/>
            <a:gdLst>
              <a:gd name="connsiteX0" fmla="*/ 475937 w 3500203"/>
              <a:gd name="connsiteY0" fmla="*/ 0 h 2128158"/>
              <a:gd name="connsiteX1" fmla="*/ 3024265 w 3500203"/>
              <a:gd name="connsiteY1" fmla="*/ 0 h 2128158"/>
              <a:gd name="connsiteX2" fmla="*/ 3024265 w 3500203"/>
              <a:gd name="connsiteY2" fmla="*/ 66901 h 2128158"/>
              <a:gd name="connsiteX3" fmla="*/ 3104838 w 3500203"/>
              <a:gd name="connsiteY3" fmla="*/ 66901 h 2128158"/>
              <a:gd name="connsiteX4" fmla="*/ 3104838 w 3500203"/>
              <a:gd name="connsiteY4" fmla="*/ 606657 h 2128158"/>
              <a:gd name="connsiteX5" fmla="*/ 3500203 w 3500203"/>
              <a:gd name="connsiteY5" fmla="*/ 606657 h 2128158"/>
              <a:gd name="connsiteX6" fmla="*/ 3500203 w 3500203"/>
              <a:gd name="connsiteY6" fmla="*/ 2128158 h 2128158"/>
              <a:gd name="connsiteX7" fmla="*/ 0 w 3500203"/>
              <a:gd name="connsiteY7" fmla="*/ 2128158 h 2128158"/>
              <a:gd name="connsiteX8" fmla="*/ 0 w 3500203"/>
              <a:gd name="connsiteY8" fmla="*/ 606657 h 2128158"/>
              <a:gd name="connsiteX9" fmla="*/ 395365 w 3500203"/>
              <a:gd name="connsiteY9" fmla="*/ 606657 h 2128158"/>
              <a:gd name="connsiteX10" fmla="*/ 395365 w 3500203"/>
              <a:gd name="connsiteY10" fmla="*/ 66901 h 2128158"/>
              <a:gd name="connsiteX11" fmla="*/ 475937 w 3500203"/>
              <a:gd name="connsiteY11" fmla="*/ 66901 h 21281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500203" h="2128158">
                <a:moveTo>
                  <a:pt x="475937" y="0"/>
                </a:moveTo>
                <a:lnTo>
                  <a:pt x="3024265" y="0"/>
                </a:lnTo>
                <a:lnTo>
                  <a:pt x="3024265" y="66901"/>
                </a:lnTo>
                <a:lnTo>
                  <a:pt x="3104838" y="66901"/>
                </a:lnTo>
                <a:lnTo>
                  <a:pt x="3104838" y="606657"/>
                </a:lnTo>
                <a:lnTo>
                  <a:pt x="3500203" y="606657"/>
                </a:lnTo>
                <a:lnTo>
                  <a:pt x="3500203" y="2128158"/>
                </a:lnTo>
                <a:lnTo>
                  <a:pt x="0" y="2128158"/>
                </a:lnTo>
                <a:lnTo>
                  <a:pt x="0" y="606657"/>
                </a:lnTo>
                <a:lnTo>
                  <a:pt x="395365" y="606657"/>
                </a:lnTo>
                <a:lnTo>
                  <a:pt x="395365" y="66901"/>
                </a:lnTo>
                <a:lnTo>
                  <a:pt x="475937" y="66901"/>
                </a:lnTo>
                <a:close/>
              </a:path>
            </a:pathLst>
          </a:custGeom>
          <a:solidFill>
            <a:srgbClr val="FFC000">
              <a:alpha val="25000"/>
            </a:srgbClr>
          </a:solidFill>
          <a:ln w="190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5" name="labels">
            <a:extLst>
              <a:ext uri="{FF2B5EF4-FFF2-40B4-BE49-F238E27FC236}">
                <a16:creationId xmlns:a16="http://schemas.microsoft.com/office/drawing/2014/main" xmlns="" id="{4E586AE1-44A6-DB4B-9F37-35E8C3B2E011}"/>
              </a:ext>
            </a:extLst>
          </p:cNvPr>
          <p:cNvGrpSpPr/>
          <p:nvPr/>
        </p:nvGrpSpPr>
        <p:grpSpPr>
          <a:xfrm>
            <a:off x="-228338" y="2454776"/>
            <a:ext cx="3037495" cy="1757920"/>
            <a:chOff x="-792968" y="1881112"/>
            <a:chExt cx="3037495" cy="1757920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xmlns="" id="{CA4DBAA9-3496-C840-B9EC-F95AEBFB2E96}"/>
                </a:ext>
              </a:extLst>
            </p:cNvPr>
            <p:cNvCxnSpPr>
              <a:cxnSpLocks/>
              <a:stCxn id="24" idx="3"/>
            </p:cNvCxnSpPr>
            <p:nvPr/>
          </p:nvCxnSpPr>
          <p:spPr>
            <a:xfrm>
              <a:off x="1947095" y="2065778"/>
              <a:ext cx="297432" cy="84670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xmlns="" id="{E84A7FC4-5043-6740-AE4A-83110851A66D}"/>
                </a:ext>
              </a:extLst>
            </p:cNvPr>
            <p:cNvSpPr txBox="1"/>
            <p:nvPr/>
          </p:nvSpPr>
          <p:spPr>
            <a:xfrm>
              <a:off x="-792968" y="2221315"/>
              <a:ext cx="264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Counterweights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xmlns="" id="{AE4E91A1-E03C-4443-AE79-6B31275442F7}"/>
                </a:ext>
              </a:extLst>
            </p:cNvPr>
            <p:cNvCxnSpPr>
              <a:cxnSpLocks/>
            </p:cNvCxnSpPr>
            <p:nvPr/>
          </p:nvCxnSpPr>
          <p:spPr>
            <a:xfrm>
              <a:off x="1653914" y="2590647"/>
              <a:ext cx="194874" cy="38835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85AC7192-4ADD-5F40-A516-864641707168}"/>
                </a:ext>
              </a:extLst>
            </p:cNvPr>
            <p:cNvSpPr txBox="1"/>
            <p:nvPr/>
          </p:nvSpPr>
          <p:spPr>
            <a:xfrm>
              <a:off x="-694661" y="1881112"/>
              <a:ext cx="26417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Trunnion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7A03427B-BD8D-4942-BE76-31636A5711B6}"/>
                </a:ext>
              </a:extLst>
            </p:cNvPr>
            <p:cNvSpPr txBox="1"/>
            <p:nvPr/>
          </p:nvSpPr>
          <p:spPr>
            <a:xfrm>
              <a:off x="-459333" y="2992701"/>
              <a:ext cx="10855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Machine</a:t>
              </a:r>
            </a:p>
            <a:p>
              <a:pPr algn="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Room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xmlns="" id="{5B93B502-AB0B-5F4A-B51C-8F1087AEE5E5}"/>
                </a:ext>
              </a:extLst>
            </p:cNvPr>
            <p:cNvCxnSpPr>
              <a:cxnSpLocks/>
              <a:stCxn id="13" idx="3"/>
            </p:cNvCxnSpPr>
            <p:nvPr/>
          </p:nvCxnSpPr>
          <p:spPr>
            <a:xfrm>
              <a:off x="626217" y="3315867"/>
              <a:ext cx="765597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Freeform 35"/>
          <p:cNvSpPr/>
          <p:nvPr/>
        </p:nvSpPr>
        <p:spPr>
          <a:xfrm>
            <a:off x="-27160" y="4128380"/>
            <a:ext cx="9171160" cy="1566250"/>
          </a:xfrm>
          <a:custGeom>
            <a:avLst/>
            <a:gdLst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550590 w 9171160"/>
              <a:gd name="connsiteY27" fmla="*/ 1466662 h 1566250"/>
              <a:gd name="connsiteX28" fmla="*/ 6464174 w 9171160"/>
              <a:gd name="connsiteY28" fmla="*/ 140328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464174 w 9171160"/>
              <a:gd name="connsiteY28" fmla="*/ 140328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679825 w 9171160"/>
              <a:gd name="connsiteY31" fmla="*/ 1294646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213164 w 9171160"/>
              <a:gd name="connsiteY32" fmla="*/ 1285592 h 1566250"/>
              <a:gd name="connsiteX33" fmla="*/ 27160 w 9171160"/>
              <a:gd name="connsiteY33" fmla="*/ 138518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213164 w 9171160"/>
              <a:gd name="connsiteY32" fmla="*/ 1285592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245259 w 9171160"/>
              <a:gd name="connsiteY31" fmla="*/ 1240325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3422210 w 9171160"/>
              <a:gd name="connsiteY30" fmla="*/ 1249378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486400 w 9171160"/>
              <a:gd name="connsiteY29" fmla="*/ 1258432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19730 w 9171160"/>
              <a:gd name="connsiteY16" fmla="*/ 669957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688623 w 9171160"/>
              <a:gd name="connsiteY29" fmla="*/ 1302393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  <a:gd name="connsiteX0" fmla="*/ 0 w 9171160"/>
              <a:gd name="connsiteY0" fmla="*/ 434567 h 1566250"/>
              <a:gd name="connsiteX1" fmla="*/ 208229 w 9171160"/>
              <a:gd name="connsiteY1" fmla="*/ 488887 h 1566250"/>
              <a:gd name="connsiteX2" fmla="*/ 398352 w 9171160"/>
              <a:gd name="connsiteY2" fmla="*/ 470780 h 1566250"/>
              <a:gd name="connsiteX3" fmla="*/ 1023041 w 9171160"/>
              <a:gd name="connsiteY3" fmla="*/ 624689 h 1566250"/>
              <a:gd name="connsiteX4" fmla="*/ 1186004 w 9171160"/>
              <a:gd name="connsiteY4" fmla="*/ 660903 h 1566250"/>
              <a:gd name="connsiteX5" fmla="*/ 1810693 w 9171160"/>
              <a:gd name="connsiteY5" fmla="*/ 669957 h 1566250"/>
              <a:gd name="connsiteX6" fmla="*/ 2607398 w 9171160"/>
              <a:gd name="connsiteY6" fmla="*/ 669957 h 1566250"/>
              <a:gd name="connsiteX7" fmla="*/ 2842788 w 9171160"/>
              <a:gd name="connsiteY7" fmla="*/ 624689 h 1566250"/>
              <a:gd name="connsiteX8" fmla="*/ 3105338 w 9171160"/>
              <a:gd name="connsiteY8" fmla="*/ 570369 h 1566250"/>
              <a:gd name="connsiteX9" fmla="*/ 4381877 w 9171160"/>
              <a:gd name="connsiteY9" fmla="*/ 633743 h 1566250"/>
              <a:gd name="connsiteX10" fmla="*/ 5278170 w 9171160"/>
              <a:gd name="connsiteY10" fmla="*/ 679010 h 1566250"/>
              <a:gd name="connsiteX11" fmla="*/ 5558827 w 9171160"/>
              <a:gd name="connsiteY11" fmla="*/ 706170 h 1566250"/>
              <a:gd name="connsiteX12" fmla="*/ 5631255 w 9171160"/>
              <a:gd name="connsiteY12" fmla="*/ 742384 h 1566250"/>
              <a:gd name="connsiteX13" fmla="*/ 5767057 w 9171160"/>
              <a:gd name="connsiteY13" fmla="*/ 669957 h 1566250"/>
              <a:gd name="connsiteX14" fmla="*/ 5884752 w 9171160"/>
              <a:gd name="connsiteY14" fmla="*/ 679010 h 1566250"/>
              <a:gd name="connsiteX15" fmla="*/ 6083928 w 9171160"/>
              <a:gd name="connsiteY15" fmla="*/ 651850 h 1566250"/>
              <a:gd name="connsiteX16" fmla="*/ 6272484 w 9171160"/>
              <a:gd name="connsiteY16" fmla="*/ 678749 h 1566250"/>
              <a:gd name="connsiteX17" fmla="*/ 6618083 w 9171160"/>
              <a:gd name="connsiteY17" fmla="*/ 832919 h 1566250"/>
              <a:gd name="connsiteX18" fmla="*/ 6998328 w 9171160"/>
              <a:gd name="connsiteY18" fmla="*/ 769545 h 1566250"/>
              <a:gd name="connsiteX19" fmla="*/ 7161291 w 9171160"/>
              <a:gd name="connsiteY19" fmla="*/ 742384 h 1566250"/>
              <a:gd name="connsiteX20" fmla="*/ 8021370 w 9171160"/>
              <a:gd name="connsiteY20" fmla="*/ 724277 h 1566250"/>
              <a:gd name="connsiteX21" fmla="*/ 8302027 w 9171160"/>
              <a:gd name="connsiteY21" fmla="*/ 561315 h 1566250"/>
              <a:gd name="connsiteX22" fmla="*/ 9035358 w 9171160"/>
              <a:gd name="connsiteY22" fmla="*/ 135802 h 1566250"/>
              <a:gd name="connsiteX23" fmla="*/ 9035358 w 9171160"/>
              <a:gd name="connsiteY23" fmla="*/ 72428 h 1566250"/>
              <a:gd name="connsiteX24" fmla="*/ 9098732 w 9171160"/>
              <a:gd name="connsiteY24" fmla="*/ 0 h 1566250"/>
              <a:gd name="connsiteX25" fmla="*/ 9171160 w 9171160"/>
              <a:gd name="connsiteY25" fmla="*/ 0 h 1566250"/>
              <a:gd name="connsiteX26" fmla="*/ 9171160 w 9171160"/>
              <a:gd name="connsiteY26" fmla="*/ 1566250 h 1566250"/>
              <a:gd name="connsiteX27" fmla="*/ 7957996 w 9171160"/>
              <a:gd name="connsiteY27" fmla="*/ 1421394 h 1566250"/>
              <a:gd name="connsiteX28" fmla="*/ 6590923 w 9171160"/>
              <a:gd name="connsiteY28" fmla="*/ 1348967 h 1566250"/>
              <a:gd name="connsiteX29" fmla="*/ 5688623 w 9171160"/>
              <a:gd name="connsiteY29" fmla="*/ 1302393 h 1566250"/>
              <a:gd name="connsiteX30" fmla="*/ 4556417 w 9171160"/>
              <a:gd name="connsiteY30" fmla="*/ 1293340 h 1566250"/>
              <a:gd name="connsiteX31" fmla="*/ 2895889 w 9171160"/>
              <a:gd name="connsiteY31" fmla="*/ 1301871 h 1566250"/>
              <a:gd name="connsiteX32" fmla="*/ 1090072 w 9171160"/>
              <a:gd name="connsiteY32" fmla="*/ 1479023 h 1566250"/>
              <a:gd name="connsiteX33" fmla="*/ 18368 w 9171160"/>
              <a:gd name="connsiteY33" fmla="*/ 1464310 h 1566250"/>
              <a:gd name="connsiteX34" fmla="*/ 0 w 9171160"/>
              <a:gd name="connsiteY34" fmla="*/ 434567 h 1566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171160" h="1566250">
                <a:moveTo>
                  <a:pt x="0" y="434567"/>
                </a:moveTo>
                <a:lnTo>
                  <a:pt x="208229" y="488887"/>
                </a:lnTo>
                <a:lnTo>
                  <a:pt x="398352" y="470780"/>
                </a:lnTo>
                <a:lnTo>
                  <a:pt x="1023041" y="624689"/>
                </a:lnTo>
                <a:lnTo>
                  <a:pt x="1186004" y="660903"/>
                </a:lnTo>
                <a:lnTo>
                  <a:pt x="1810693" y="669957"/>
                </a:lnTo>
                <a:lnTo>
                  <a:pt x="2607398" y="669957"/>
                </a:lnTo>
                <a:lnTo>
                  <a:pt x="2842788" y="624689"/>
                </a:lnTo>
                <a:lnTo>
                  <a:pt x="3105338" y="570369"/>
                </a:lnTo>
                <a:lnTo>
                  <a:pt x="4381877" y="633743"/>
                </a:lnTo>
                <a:lnTo>
                  <a:pt x="5278170" y="679010"/>
                </a:lnTo>
                <a:lnTo>
                  <a:pt x="5558827" y="706170"/>
                </a:lnTo>
                <a:lnTo>
                  <a:pt x="5631255" y="742384"/>
                </a:lnTo>
                <a:lnTo>
                  <a:pt x="5767057" y="669957"/>
                </a:lnTo>
                <a:lnTo>
                  <a:pt x="5884752" y="679010"/>
                </a:lnTo>
                <a:lnTo>
                  <a:pt x="6083928" y="651850"/>
                </a:lnTo>
                <a:lnTo>
                  <a:pt x="6272484" y="678749"/>
                </a:lnTo>
                <a:lnTo>
                  <a:pt x="6618083" y="832919"/>
                </a:lnTo>
                <a:lnTo>
                  <a:pt x="6998328" y="769545"/>
                </a:lnTo>
                <a:lnTo>
                  <a:pt x="7161291" y="742384"/>
                </a:lnTo>
                <a:lnTo>
                  <a:pt x="8021370" y="724277"/>
                </a:lnTo>
                <a:lnTo>
                  <a:pt x="8302027" y="561315"/>
                </a:lnTo>
                <a:lnTo>
                  <a:pt x="9035358" y="135802"/>
                </a:lnTo>
                <a:lnTo>
                  <a:pt x="9035358" y="72428"/>
                </a:lnTo>
                <a:lnTo>
                  <a:pt x="9098732" y="0"/>
                </a:lnTo>
                <a:lnTo>
                  <a:pt x="9171160" y="0"/>
                </a:lnTo>
                <a:lnTo>
                  <a:pt x="9171160" y="1566250"/>
                </a:lnTo>
                <a:cubicBezTo>
                  <a:pt x="8766772" y="1517965"/>
                  <a:pt x="8388035" y="1457608"/>
                  <a:pt x="7957996" y="1421394"/>
                </a:cubicBezTo>
                <a:cubicBezTo>
                  <a:pt x="7527957" y="1385180"/>
                  <a:pt x="7046614" y="1373109"/>
                  <a:pt x="6590923" y="1348967"/>
                </a:cubicBezTo>
                <a:lnTo>
                  <a:pt x="5688623" y="1302393"/>
                </a:lnTo>
                <a:lnTo>
                  <a:pt x="4556417" y="1293340"/>
                </a:lnTo>
                <a:lnTo>
                  <a:pt x="2895889" y="1301871"/>
                </a:lnTo>
                <a:lnTo>
                  <a:pt x="1090072" y="1479023"/>
                </a:lnTo>
                <a:lnTo>
                  <a:pt x="18368" y="1464310"/>
                </a:lnTo>
                <a:cubicBezTo>
                  <a:pt x="15350" y="1141403"/>
                  <a:pt x="21125" y="739367"/>
                  <a:pt x="0" y="434567"/>
                </a:cubicBezTo>
                <a:close/>
              </a:path>
            </a:pathLst>
          </a:custGeom>
          <a:solidFill>
            <a:srgbClr val="FF6A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12" name="dolphins">
            <a:extLst>
              <a:ext uri="{FF2B5EF4-FFF2-40B4-BE49-F238E27FC236}">
                <a16:creationId xmlns:a16="http://schemas.microsoft.com/office/drawing/2014/main" xmlns="" id="{3843B457-3581-EF4A-AC87-3BDF09E7854A}"/>
              </a:ext>
            </a:extLst>
          </p:cNvPr>
          <p:cNvGrpSpPr/>
          <p:nvPr/>
        </p:nvGrpSpPr>
        <p:grpSpPr>
          <a:xfrm>
            <a:off x="2918130" y="4209029"/>
            <a:ext cx="3275936" cy="369332"/>
            <a:chOff x="2918130" y="4209029"/>
            <a:chExt cx="3275936" cy="369332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BB51C88-9B98-C243-846A-276470708AB1}"/>
                </a:ext>
              </a:extLst>
            </p:cNvPr>
            <p:cNvSpPr txBox="1"/>
            <p:nvPr/>
          </p:nvSpPr>
          <p:spPr>
            <a:xfrm>
              <a:off x="3964428" y="4209029"/>
              <a:ext cx="10855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dirty="0">
                  <a:solidFill>
                    <a:srgbClr val="E7E6E6">
                      <a:lumMod val="10000"/>
                    </a:srgbClr>
                  </a:solidFill>
                  <a:latin typeface="Calibri" panose="020F0502020204030204"/>
                </a:rPr>
                <a:t>Dolphins</a:t>
              </a: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xmlns="" id="{0F92DC47-8AA1-0E47-9CFD-DC5812FC232F}"/>
                </a:ext>
              </a:extLst>
            </p:cNvPr>
            <p:cNvCxnSpPr>
              <a:cxnSpLocks/>
              <a:stCxn id="17" idx="3"/>
            </p:cNvCxnSpPr>
            <p:nvPr/>
          </p:nvCxnSpPr>
          <p:spPr>
            <a:xfrm>
              <a:off x="5049978" y="4393695"/>
              <a:ext cx="114408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xmlns="" id="{F1410EE6-67EB-6142-9B68-3A9D58DD78A4}"/>
                </a:ext>
              </a:extLst>
            </p:cNvPr>
            <p:cNvCxnSpPr>
              <a:cxnSpLocks/>
              <a:stCxn id="17" idx="1"/>
            </p:cNvCxnSpPr>
            <p:nvPr/>
          </p:nvCxnSpPr>
          <p:spPr>
            <a:xfrm flipH="1">
              <a:off x="2918130" y="4393695"/>
              <a:ext cx="1046298" cy="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  <a:effectLst>
              <a:glow rad="25400">
                <a:schemeClr val="bg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2953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52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0"/>
            </p:par>
            <p:video>
              <p:cMediaNode vol="80000">
                <p:cTn id="3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9" grpId="0" animBg="1"/>
    </p:bldLst>
  </p:timing>
</p:sld>
</file>

<file path=ppt/theme/theme1.xml><?xml version="1.0" encoding="utf-8"?>
<a:theme xmlns:a="http://schemas.openxmlformats.org/drawingml/2006/main" name="Multco Powerpoint Theme">
  <a:themeElements>
    <a:clrScheme name="Multco Theme 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46094"/>
      </a:accent1>
      <a:accent2>
        <a:srgbClr val="D89F3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7123C446FC514E98285820A1D3C9DC" ma:contentTypeVersion="8" ma:contentTypeDescription="Create a new document." ma:contentTypeScope="" ma:versionID="44c1b72ae0d539394d565da8c8e71efd">
  <xsd:schema xmlns:xsd="http://www.w3.org/2001/XMLSchema" xmlns:xs="http://www.w3.org/2001/XMLSchema" xmlns:p="http://schemas.microsoft.com/office/2006/metadata/properties" xmlns:ns2="9a5bab0c-2772-4cf3-a726-d13e1fd785e9" xmlns:ns3="e585eccc-8b34-41b0-9ced-0de3dde18b12" targetNamespace="http://schemas.microsoft.com/office/2006/metadata/properties" ma:root="true" ma:fieldsID="de2383c3b1cfbd71af45a167ded70107" ns2:_="" ns3:_="">
    <xsd:import namespace="9a5bab0c-2772-4cf3-a726-d13e1fd785e9"/>
    <xsd:import namespace="e585eccc-8b34-41b0-9ced-0de3dde18b1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a5bab0c-2772-4cf3-a726-d13e1fd785e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85eccc-8b34-41b0-9ced-0de3dde18b12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11E8ECC-0038-42C6-9D10-8BF5B0BC175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a5bab0c-2772-4cf3-a726-d13e1fd785e9"/>
    <ds:schemaRef ds:uri="e585eccc-8b34-41b0-9ced-0de3dde18b1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66864D1-888F-4A8F-8816-F0DE0AC0FB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6E29914-3DD5-4DD9-BAE7-24B1D5E080BE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9a5bab0c-2772-4cf3-a726-d13e1fd785e9"/>
    <ds:schemaRef ds:uri="http://purl.org/dc/elements/1.1/"/>
    <ds:schemaRef ds:uri="http://schemas.microsoft.com/office/2006/metadata/properties"/>
    <ds:schemaRef ds:uri="e585eccc-8b34-41b0-9ced-0de3dde18b12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56677</TotalTime>
  <Words>230</Words>
  <Application>Microsoft Office PowerPoint</Application>
  <PresentationFormat>On-screen Show (4:3)</PresentationFormat>
  <Paragraphs>79</Paragraphs>
  <Slides>14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MS PGothic</vt:lpstr>
      <vt:lpstr>Arial</vt:lpstr>
      <vt:lpstr>Calibri</vt:lpstr>
      <vt:lpstr>Calibri Light</vt:lpstr>
      <vt:lpstr>Helvetica Neue</vt:lpstr>
      <vt:lpstr>Multco Powerpoint Theme</vt:lpstr>
      <vt:lpstr>Office Theme</vt:lpstr>
      <vt:lpstr>Urban Design and Aesthetics Working Group Mtg #3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Multnomah County IT Enterprise Application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Meaningful Title</dc:title>
  <dc:creator>Patti  Hill</dc:creator>
  <cp:lastModifiedBy>Drahota, Steve M.</cp:lastModifiedBy>
  <cp:revision>1261</cp:revision>
  <cp:lastPrinted>2020-10-08T14:16:03Z</cp:lastPrinted>
  <dcterms:created xsi:type="dcterms:W3CDTF">2013-09-20T17:47:59Z</dcterms:created>
  <dcterms:modified xsi:type="dcterms:W3CDTF">2020-10-15T19:22:29Z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0x010100CA7123C446FC514E98285820A1D3C9DC</vt:lpwstr>
  </property>
</Properties>
</file>